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61" r:id="rId3"/>
    <p:sldId id="288" r:id="rId4"/>
    <p:sldId id="289" r:id="rId5"/>
    <p:sldId id="290" r:id="rId6"/>
    <p:sldId id="256" r:id="rId7"/>
    <p:sldId id="260" r:id="rId8"/>
    <p:sldId id="259" r:id="rId9"/>
    <p:sldId id="274" r:id="rId10"/>
    <p:sldId id="257" r:id="rId11"/>
    <p:sldId id="271" r:id="rId12"/>
    <p:sldId id="262" r:id="rId13"/>
    <p:sldId id="275" r:id="rId14"/>
    <p:sldId id="276" r:id="rId15"/>
    <p:sldId id="278" r:id="rId16"/>
    <p:sldId id="272" r:id="rId17"/>
    <p:sldId id="263" r:id="rId18"/>
    <p:sldId id="279" r:id="rId19"/>
    <p:sldId id="280" r:id="rId20"/>
    <p:sldId id="281" r:id="rId21"/>
    <p:sldId id="273" r:id="rId22"/>
    <p:sldId id="258" r:id="rId23"/>
    <p:sldId id="282" r:id="rId24"/>
    <p:sldId id="283" r:id="rId25"/>
    <p:sldId id="284" r:id="rId26"/>
    <p:sldId id="285" r:id="rId27"/>
    <p:sldId id="286" r:id="rId28"/>
    <p:sldId id="287" r:id="rId29"/>
    <p:sldId id="267" r:id="rId30"/>
    <p:sldId id="270" r:id="rId3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C1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4.svg"/><Relationship Id="rId7" Type="http://schemas.openxmlformats.org/officeDocument/2006/relationships/image" Target="../media/image12.sv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8.svg"/><Relationship Id="rId5" Type="http://schemas.openxmlformats.org/officeDocument/2006/relationships/image" Target="../media/image18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svg"/><Relationship Id="rId7" Type="http://schemas.openxmlformats.org/officeDocument/2006/relationships/image" Target="../media/image3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8.svg"/><Relationship Id="rId5" Type="http://schemas.openxmlformats.org/officeDocument/2006/relationships/image" Target="../media/image12.sv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4.svg"/><Relationship Id="rId7" Type="http://schemas.openxmlformats.org/officeDocument/2006/relationships/image" Target="../media/image36.svg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8.svg"/><Relationship Id="rId5" Type="http://schemas.openxmlformats.org/officeDocument/2006/relationships/image" Target="../media/image12.sv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svg"/><Relationship Id="rId7" Type="http://schemas.openxmlformats.org/officeDocument/2006/relationships/image" Target="../media/image3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8.svg"/><Relationship Id="rId5" Type="http://schemas.openxmlformats.org/officeDocument/2006/relationships/image" Target="../media/image12.sv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svg"/><Relationship Id="rId7" Type="http://schemas.openxmlformats.org/officeDocument/2006/relationships/image" Target="../media/image3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8.svg"/><Relationship Id="rId5" Type="http://schemas.openxmlformats.org/officeDocument/2006/relationships/image" Target="../media/image12.sv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0.svg"/><Relationship Id="rId3" Type="http://schemas.openxmlformats.org/officeDocument/2006/relationships/image" Target="../media/image72.svg"/><Relationship Id="rId7" Type="http://schemas.openxmlformats.org/officeDocument/2006/relationships/image" Target="../media/image22.svg"/><Relationship Id="rId12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7.svg"/><Relationship Id="rId5" Type="http://schemas.openxmlformats.org/officeDocument/2006/relationships/image" Target="../media/image74.svg"/><Relationship Id="rId10" Type="http://schemas.openxmlformats.org/officeDocument/2006/relationships/image" Target="../media/image46.png"/><Relationship Id="rId4" Type="http://schemas.openxmlformats.org/officeDocument/2006/relationships/image" Target="../media/image7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0.svg"/><Relationship Id="rId3" Type="http://schemas.openxmlformats.org/officeDocument/2006/relationships/image" Target="../media/image72.svg"/><Relationship Id="rId7" Type="http://schemas.openxmlformats.org/officeDocument/2006/relationships/image" Target="../media/image22.svg"/><Relationship Id="rId12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7.svg"/><Relationship Id="rId5" Type="http://schemas.openxmlformats.org/officeDocument/2006/relationships/image" Target="../media/image74.svg"/><Relationship Id="rId10" Type="http://schemas.openxmlformats.org/officeDocument/2006/relationships/image" Target="../media/image46.png"/><Relationship Id="rId4" Type="http://schemas.openxmlformats.org/officeDocument/2006/relationships/image" Target="../media/image73.png"/><Relationship Id="rId9" Type="http://schemas.openxmlformats.org/officeDocument/2006/relationships/image" Target="../media/image6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0.svg"/><Relationship Id="rId3" Type="http://schemas.openxmlformats.org/officeDocument/2006/relationships/image" Target="../media/image72.svg"/><Relationship Id="rId7" Type="http://schemas.openxmlformats.org/officeDocument/2006/relationships/image" Target="../media/image22.svg"/><Relationship Id="rId12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7.svg"/><Relationship Id="rId5" Type="http://schemas.openxmlformats.org/officeDocument/2006/relationships/image" Target="../media/image74.svg"/><Relationship Id="rId10" Type="http://schemas.openxmlformats.org/officeDocument/2006/relationships/image" Target="../media/image46.png"/><Relationship Id="rId4" Type="http://schemas.openxmlformats.org/officeDocument/2006/relationships/image" Target="../media/image73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2.svg"/><Relationship Id="rId3" Type="http://schemas.openxmlformats.org/officeDocument/2006/relationships/image" Target="../media/image74.svg"/><Relationship Id="rId7" Type="http://schemas.openxmlformats.org/officeDocument/2006/relationships/image" Target="../media/image62.svg"/><Relationship Id="rId12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0.svg"/><Relationship Id="rId5" Type="http://schemas.openxmlformats.org/officeDocument/2006/relationships/image" Target="../media/image22.svg"/><Relationship Id="rId10" Type="http://schemas.openxmlformats.org/officeDocument/2006/relationships/image" Target="../media/image59.png"/><Relationship Id="rId4" Type="http://schemas.openxmlformats.org/officeDocument/2006/relationships/image" Target="../media/image21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3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0.sv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2.svg"/><Relationship Id="rId10" Type="http://schemas.openxmlformats.org/officeDocument/2006/relationships/image" Target="../media/image13.png"/><Relationship Id="rId4" Type="http://schemas.openxmlformats.org/officeDocument/2006/relationships/image" Target="../media/image81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2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sv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61"/>
          <a:stretch>
            <a:fillRect/>
          </a:stretch>
        </p:blipFill>
        <p:spPr>
          <a:xfrm>
            <a:off x="15210558" y="6793988"/>
            <a:ext cx="3077442" cy="3493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95400" y="1346319"/>
            <a:ext cx="15849600" cy="8046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6986" y="3292406"/>
            <a:ext cx="14766427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vi-VN" sz="7200" b="1" spc="405" dirty="0">
                <a:solidFill>
                  <a:srgbClr val="2289C4"/>
                </a:solidFill>
              </a:rPr>
              <a:t>CHÀO MỪNG CÁC EM ĐẾN VỚI BÀI HỌC NGÀY HÔM NAY!</a:t>
            </a:r>
            <a:endParaRPr lang="en-US" sz="7200" b="1" u="none" spc="405" dirty="0">
              <a:solidFill>
                <a:srgbClr val="2289C4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7851" y="-487137"/>
            <a:ext cx="3062898" cy="3495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3040">
            <a:off x="-517706" y="7083872"/>
            <a:ext cx="4127686" cy="404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 rot="5400000">
            <a:off x="-764875" y="-1282606"/>
            <a:ext cx="3008325" cy="3463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31409" y="1028700"/>
            <a:ext cx="2825182" cy="9246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9030" y="2820537"/>
            <a:ext cx="6324600" cy="1584948"/>
            <a:chOff x="0" y="0"/>
            <a:chExt cx="3040788" cy="408940"/>
          </a:xfrm>
        </p:grpSpPr>
        <p:sp>
          <p:nvSpPr>
            <p:cNvPr id="3" name="Freeform 3"/>
            <p:cNvSpPr/>
            <p:nvPr/>
          </p:nvSpPr>
          <p:spPr>
            <a:xfrm>
              <a:off x="-2540" y="0"/>
              <a:ext cx="3047138" cy="408940"/>
            </a:xfrm>
            <a:custGeom>
              <a:avLst/>
              <a:gdLst/>
              <a:ahLst/>
              <a:cxnLst/>
              <a:rect l="l" t="t" r="r" b="b"/>
              <a:pathLst>
                <a:path w="3047138" h="408940">
                  <a:moveTo>
                    <a:pt x="2931568" y="204470"/>
                  </a:moveTo>
                  <a:lnTo>
                    <a:pt x="3035708" y="60960"/>
                  </a:lnTo>
                  <a:cubicBezTo>
                    <a:pt x="3044598" y="49530"/>
                    <a:pt x="3045868" y="34290"/>
                    <a:pt x="3038248" y="21590"/>
                  </a:cubicBezTo>
                  <a:cubicBezTo>
                    <a:pt x="3030628" y="8890"/>
                    <a:pt x="3019198" y="0"/>
                    <a:pt x="3005228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3006498" y="408940"/>
                  </a:lnTo>
                  <a:cubicBezTo>
                    <a:pt x="3020468" y="408940"/>
                    <a:pt x="3034438" y="401320"/>
                    <a:pt x="3040788" y="388620"/>
                  </a:cubicBezTo>
                  <a:cubicBezTo>
                    <a:pt x="3047138" y="375920"/>
                    <a:pt x="3045868" y="360680"/>
                    <a:pt x="3038248" y="349250"/>
                  </a:cubicBezTo>
                  <a:lnTo>
                    <a:pt x="2931568" y="2044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4030" y="7246375"/>
            <a:ext cx="3433970" cy="30406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32153" y="3613011"/>
            <a:ext cx="4378355" cy="556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vi-VN" sz="6400" b="1" dirty="0">
                <a:solidFill>
                  <a:srgbClr val="2289C4"/>
                </a:solidFill>
              </a:rPr>
              <a:t>BÀI ĐỌC 1</a:t>
            </a:r>
            <a:endParaRPr lang="en-US" sz="6400" b="1" dirty="0">
              <a:solidFill>
                <a:srgbClr val="2289C4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21909" y="5372100"/>
            <a:ext cx="9296400" cy="13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1519"/>
              </a:lnSpc>
            </a:pPr>
            <a:r>
              <a:rPr lang="vi-VN" sz="8600" b="1" spc="480" dirty="0"/>
              <a:t>MÙA LÚA CHÍN</a:t>
            </a:r>
            <a:endParaRPr lang="en-US" sz="8600" b="1" u="none" spc="48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7" b="23396"/>
          <a:stretch>
            <a:fillRect/>
          </a:stretch>
        </p:blipFill>
        <p:spPr>
          <a:xfrm rot="4446668">
            <a:off x="-507617" y="174375"/>
            <a:ext cx="3387474" cy="3656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48600" y="1333500"/>
            <a:ext cx="2643019" cy="8649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1881"/>
          <a:stretch>
            <a:fillRect/>
          </a:stretch>
        </p:blipFill>
        <p:spPr>
          <a:xfrm>
            <a:off x="15638845" y="7246375"/>
            <a:ext cx="1864341" cy="3114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81200" y="6210300"/>
            <a:ext cx="1114985" cy="132449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9445" t="1840" b="19243"/>
          <a:stretch>
            <a:fillRect/>
          </a:stretch>
        </p:blipFill>
        <p:spPr>
          <a:xfrm>
            <a:off x="-838200" y="6872548"/>
            <a:ext cx="3008325" cy="3463497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74142" y="176571"/>
            <a:ext cx="2313858" cy="23138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59033" y="2095500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/>
              <a:t>ĐỌC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13449" y="493601"/>
            <a:ext cx="556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600" b="1" dirty="0">
                <a:solidFill>
                  <a:srgbClr val="FF0000"/>
                </a:solidFill>
              </a:rPr>
              <a:t>MÙA LÚA CHÍN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381" y="970655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3663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228076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173200" y="6187467"/>
            <a:ext cx="396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Đồng lúa hát...</a:t>
            </a:r>
            <a:endParaRPr lang="en-US" sz="3200" dirty="0"/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NGUYỄN KHOA ĐĂNG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15200" y="1122579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CHÚ THÍCH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18000"/>
          <a:stretch/>
        </p:blipFill>
        <p:spPr>
          <a:xfrm>
            <a:off x="1915525" y="2552700"/>
            <a:ext cx="6939643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991" y="2127243"/>
            <a:ext cx="4511041" cy="4858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117" y="6767771"/>
            <a:ext cx="525780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TƠ KÉN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0400" y="6767771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 ĐÁ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long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sẫm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7400" y="342900"/>
            <a:ext cx="786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7887" y="970654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774390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635559" y="6187467"/>
            <a:ext cx="3419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Đồng lúa hát...</a:t>
            </a:r>
          </a:p>
        </p:txBody>
      </p:sp>
      <p:sp>
        <p:nvSpPr>
          <p:cNvPr id="3" name="Oval 2"/>
          <p:cNvSpPr/>
          <p:nvPr/>
        </p:nvSpPr>
        <p:spPr>
          <a:xfrm>
            <a:off x="1703726" y="1166504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131257" y="2623212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164790" y="3297343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4025959" y="6362700"/>
            <a:ext cx="609600" cy="609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22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15" t="21141" r="2095"/>
          <a:stretch>
            <a:fillRect/>
          </a:stretch>
        </p:blipFill>
        <p:spPr>
          <a:xfrm rot="-5400000">
            <a:off x="-4560205" y="4507595"/>
            <a:ext cx="10287000" cy="12718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98225">
            <a:off x="16334764" y="715675"/>
            <a:ext cx="2643019" cy="86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4809510" y="9122343"/>
            <a:ext cx="3614499" cy="782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69" y="8452758"/>
            <a:ext cx="1319862" cy="13198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06584">
            <a:off x="15255120" y="9592417"/>
            <a:ext cx="3614499" cy="7820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9304" y="488238"/>
            <a:ext cx="1319862" cy="13198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7400" y="342900"/>
            <a:ext cx="786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7887" y="970654"/>
            <a:ext cx="398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Đàn ri đá.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2512010"/>
            <a:ext cx="3494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Hàng cột điện...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774390" y="3232812"/>
            <a:ext cx="32851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Bông lúa quyện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Trĩu bàn tay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đựng đầy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Mưa, gió, nắng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Như đeo nặng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Giọt mồ hôi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Của bao người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Nuôi lớn lúa...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4635559" y="6187467"/>
            <a:ext cx="3419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Em đi giữa 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Biển vàng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Nghe mênh mông</a:t>
            </a:r>
          </a:p>
          <a:p>
            <a:pPr>
              <a:lnSpc>
                <a:spcPct val="150000"/>
              </a:lnSpc>
            </a:pPr>
            <a:r>
              <a:rPr lang="vi-VN" sz="3200" dirty="0"/>
              <a:t>Đồng lúa hát...</a:t>
            </a:r>
          </a:p>
        </p:txBody>
      </p:sp>
    </p:spTree>
    <p:extLst>
      <p:ext uri="{BB962C8B-B14F-4D97-AF65-F5344CB8AC3E}">
        <p14:creationId xmlns:p14="http://schemas.microsoft.com/office/powerpoint/2010/main" val="21850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63582" y="2095500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/>
              <a:t>ĐỌC HIỂU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1809" y="3231604"/>
            <a:ext cx="13868400" cy="45026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6" y="3110840"/>
            <a:ext cx="4772926" cy="827386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903353" y="332613"/>
            <a:ext cx="12825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92871" y="4375115"/>
            <a:ext cx="11570929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66364" y="2571925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14101" y="2451162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4023985" y="718595"/>
            <a:ext cx="10584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30543" y="3453245"/>
            <a:ext cx="11570929" cy="507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4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Một hình ảnh đẹp ở khổ thơ 2: </a:t>
            </a:r>
            <a:endParaRPr lang="en-US" sz="4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Lúa biết đi</a:t>
            </a:r>
            <a:endParaRPr lang="en-US" sz="4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huyện rầm rì </a:t>
            </a:r>
            <a:endParaRPr lang="en-US" sz="4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>
              <a:lnSpc>
                <a:spcPct val="200000"/>
              </a:lnSpc>
            </a:pPr>
            <a:r>
              <a:rPr lang="en-US" sz="4200" i="1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vi-VN" sz="4200" i="1" dirty="0">
                <a:ea typeface="Calibri" panose="020F0502020204030204" pitchFamily="34" charset="0"/>
                <a:cs typeface="Arial" panose="020B0604020202020204" pitchFamily="34" charset="0"/>
              </a:rPr>
              <a:t>ung rinh sóng.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1807" y="2872386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5003" y="664207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68096" y="537458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18915" y="-241737"/>
            <a:ext cx="1986161" cy="1986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6764"/>
          <a:stretch>
            <a:fillRect/>
          </a:stretch>
        </p:blipFill>
        <p:spPr>
          <a:xfrm>
            <a:off x="-381000" y="-5118"/>
            <a:ext cx="2181593" cy="188979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4" y="2751623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849565" y="438537"/>
            <a:ext cx="1308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89895" y="4150396"/>
            <a:ext cx="12735108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Những câu thơ ở khổ thơ 3 nói về nỗi vất vả của người nông dân: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Bông lúa quyện /Trĩu bàn tay /Như đựng đầy /Mưa, gió, nắng / Như đeo nặng /Giọt mồ hôi /Của bao người /Nuôi lớn lúa.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685662" cy="383677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1807" y="2872386"/>
            <a:ext cx="13868400" cy="6467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46857" y="482532"/>
            <a:ext cx="787088" cy="8046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162" y="495962"/>
            <a:ext cx="787088" cy="804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73600" y="-241736"/>
            <a:ext cx="1431476" cy="14314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6764"/>
          <a:stretch>
            <a:fillRect/>
          </a:stretch>
        </p:blipFill>
        <p:spPr>
          <a:xfrm>
            <a:off x="-380999" y="-5118"/>
            <a:ext cx="1676400" cy="145217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929544" y="2751623"/>
            <a:ext cx="4772926" cy="1074622"/>
            <a:chOff x="0" y="0"/>
            <a:chExt cx="2359045" cy="408940"/>
          </a:xfrm>
        </p:grpSpPr>
        <p:sp>
          <p:nvSpPr>
            <p:cNvPr id="12" name="Freeform 12"/>
            <p:cNvSpPr/>
            <p:nvPr/>
          </p:nvSpPr>
          <p:spPr>
            <a:xfrm>
              <a:off x="-2540" y="0"/>
              <a:ext cx="2365395" cy="408940"/>
            </a:xfrm>
            <a:custGeom>
              <a:avLst/>
              <a:gdLst/>
              <a:ahLst/>
              <a:cxnLst/>
              <a:rect l="l" t="t" r="r" b="b"/>
              <a:pathLst>
                <a:path w="2365395" h="408940">
                  <a:moveTo>
                    <a:pt x="2249825" y="204470"/>
                  </a:moveTo>
                  <a:lnTo>
                    <a:pt x="2353965" y="60960"/>
                  </a:lnTo>
                  <a:cubicBezTo>
                    <a:pt x="2362855" y="49530"/>
                    <a:pt x="2364125" y="34290"/>
                    <a:pt x="2356505" y="21590"/>
                  </a:cubicBezTo>
                  <a:cubicBezTo>
                    <a:pt x="2348885" y="8890"/>
                    <a:pt x="2337455" y="0"/>
                    <a:pt x="2323485" y="0"/>
                  </a:cubicBezTo>
                  <a:lnTo>
                    <a:pt x="40640" y="0"/>
                  </a:lnTo>
                  <a:cubicBezTo>
                    <a:pt x="26670" y="0"/>
                    <a:pt x="12700" y="7620"/>
                    <a:pt x="6350" y="20320"/>
                  </a:cubicBezTo>
                  <a:cubicBezTo>
                    <a:pt x="0" y="33020"/>
                    <a:pt x="1270" y="48260"/>
                    <a:pt x="8890" y="59690"/>
                  </a:cubicBezTo>
                  <a:lnTo>
                    <a:pt x="113030" y="204470"/>
                  </a:lnTo>
                  <a:lnTo>
                    <a:pt x="10160" y="349250"/>
                  </a:lnTo>
                  <a:cubicBezTo>
                    <a:pt x="1270" y="360680"/>
                    <a:pt x="0" y="375920"/>
                    <a:pt x="7620" y="388620"/>
                  </a:cubicBezTo>
                  <a:cubicBezTo>
                    <a:pt x="15240" y="401320"/>
                    <a:pt x="26670" y="408940"/>
                    <a:pt x="41910" y="408940"/>
                  </a:cubicBezTo>
                  <a:lnTo>
                    <a:pt x="2324755" y="408940"/>
                  </a:lnTo>
                  <a:cubicBezTo>
                    <a:pt x="2338725" y="408940"/>
                    <a:pt x="2352695" y="401320"/>
                    <a:pt x="2359045" y="388620"/>
                  </a:cubicBezTo>
                  <a:cubicBezTo>
                    <a:pt x="2365395" y="375920"/>
                    <a:pt x="2364125" y="360680"/>
                    <a:pt x="2356505" y="349250"/>
                  </a:cubicBezTo>
                  <a:lnTo>
                    <a:pt x="2249825" y="204470"/>
                  </a:lnTo>
                  <a:close/>
                </a:path>
              </a:pathLst>
            </a:custGeom>
            <a:solidFill>
              <a:srgbClr val="FA549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2050098" y="201462"/>
            <a:ext cx="1473791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6856025"/>
            <a:ext cx="3008325" cy="3463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45556" y="4121117"/>
            <a:ext cx="123409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dirty="0">
                <a:ea typeface="Calibri" panose="020F0502020204030204" pitchFamily="34" charset="0"/>
                <a:cs typeface="Arial" panose="020B0604020202020204" pitchFamily="34" charset="0"/>
              </a:rPr>
              <a:t>Những từ ngừ ở khổ thơ cuối thể hiện niềm vui của bạn nhỏ khi đi giữa đồng lúa chín: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Bạn nhỏ đi giữa biến vàng, nghe như đồng lúa mênh mang đang cất lên tiếng hát.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0338"/>
          <a:stretch>
            <a:fillRect/>
          </a:stretch>
        </p:blipFill>
        <p:spPr>
          <a:xfrm>
            <a:off x="15666357" y="7396252"/>
            <a:ext cx="2695197" cy="29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43600" y="2095500"/>
            <a:ext cx="6753038" cy="1026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7200" b="1" spc="431" dirty="0"/>
              <a:t>LUYỆN TẬP</a:t>
            </a:r>
            <a:endParaRPr lang="en-US" sz="72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2" y="4229100"/>
            <a:ext cx="730255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074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Oval 38"/>
          <p:cNvSpPr/>
          <p:nvPr/>
        </p:nvSpPr>
        <p:spPr>
          <a:xfrm>
            <a:off x="8839200" y="52197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57982" y="5219700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734336" y="6400221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72844" y="6416702"/>
            <a:ext cx="10659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63200" y="7465457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154402" y="7469803"/>
            <a:ext cx="1266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8423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2233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1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8423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1921331"/>
            <a:ext cx="145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90536" y="2920023"/>
            <a:ext cx="7543800" cy="191154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rẫy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142" y="4831572"/>
            <a:ext cx="12233858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62700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94967" y="2087673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5142" y="2801532"/>
            <a:ext cx="12691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cs typeface="Arial" panose="020B0604020202020204" pitchFamily="34" charset="0"/>
              </a:rPr>
              <a:t>Trên cánh đồng, người dân tấp nập cày cấy.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4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94967" y="1891292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533" y="2627440"/>
            <a:ext cx="130720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2083">
            <a:off x="16129841" y="535070"/>
            <a:ext cx="1545244" cy="1083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5670" y="989482"/>
            <a:ext cx="15213533" cy="87333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98042">
            <a:off x="15483007" y="41401"/>
            <a:ext cx="606874" cy="1997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423" y="840954"/>
            <a:ext cx="1246719" cy="12467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92810" y="130030"/>
            <a:ext cx="2643019" cy="864988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69203" y="8446073"/>
            <a:ext cx="1276775" cy="1276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32176" y="2125466"/>
            <a:ext cx="121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5142" y="2956463"/>
            <a:ext cx="13072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cs typeface="Arial" panose="020B0604020202020204" pitchFamily="34" charset="0"/>
              </a:rPr>
              <a:t>Hạt thóc chắc, mẩy, vàng ươm.</a:t>
            </a:r>
            <a:endParaRPr lang="en-US" sz="4200" dirty="0">
              <a:cs typeface="Arial" panose="020B0604020202020204" pitchFamily="34" charset="0"/>
            </a:endParaRPr>
          </a:p>
          <a:p>
            <a:pPr marL="1943100" lvl="3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cs typeface="Arial" panose="020B0604020202020204" pitchFamily="34" charset="0"/>
              </a:rPr>
              <a:t> Hạt gạo nuôi sống con người.</a:t>
            </a:r>
            <a:endParaRPr lang="en-US" sz="4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05"/>
          <a:stretch>
            <a:fillRect/>
          </a:stretch>
        </p:blipFill>
        <p:spPr>
          <a:xfrm>
            <a:off x="2087934" y="2675101"/>
            <a:ext cx="14103032" cy="6288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728"/>
          <a:stretch>
            <a:fillRect/>
          </a:stretch>
        </p:blipFill>
        <p:spPr>
          <a:xfrm>
            <a:off x="15357958" y="6657651"/>
            <a:ext cx="2712701" cy="3629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5691" y="8098083"/>
            <a:ext cx="2458174" cy="28053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00651">
            <a:off x="-496061" y="2957610"/>
            <a:ext cx="3478836" cy="47250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95973" y="2428164"/>
            <a:ext cx="2236673" cy="2552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696" y="952500"/>
            <a:ext cx="786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 DÂY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0" y="3365510"/>
            <a:ext cx="10615422" cy="3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61"/>
          <a:stretch>
            <a:fillRect/>
          </a:stretch>
        </p:blipFill>
        <p:spPr>
          <a:xfrm>
            <a:off x="15210558" y="6793988"/>
            <a:ext cx="3077442" cy="3493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95400" y="1346319"/>
            <a:ext cx="15849600" cy="8046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6986" y="3292406"/>
            <a:ext cx="14766427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vi-VN" sz="7200" b="1" spc="405" dirty="0">
                <a:solidFill>
                  <a:srgbClr val="2289C4"/>
                </a:solidFill>
              </a:rPr>
              <a:t>HẸN GẶP LẠI CÁC EM </a:t>
            </a:r>
          </a:p>
          <a:p>
            <a:pPr marL="0" lvl="1" indent="0" algn="ctr">
              <a:lnSpc>
                <a:spcPct val="150000"/>
              </a:lnSpc>
            </a:pPr>
            <a:r>
              <a:rPr lang="vi-VN" sz="7200" b="1" spc="405" dirty="0">
                <a:solidFill>
                  <a:srgbClr val="2289C4"/>
                </a:solidFill>
              </a:rPr>
              <a:t>TRONG BÀI HỌC SAU!</a:t>
            </a:r>
            <a:endParaRPr lang="en-US" sz="7200" b="1" u="none" spc="405" dirty="0">
              <a:solidFill>
                <a:srgbClr val="2289C4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7851" y="-487137"/>
            <a:ext cx="3062898" cy="3495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3040">
            <a:off x="-517706" y="7083872"/>
            <a:ext cx="4127686" cy="404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 rot="5400000">
            <a:off x="-764875" y="-1282606"/>
            <a:ext cx="3008325" cy="3463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31409" y="1028700"/>
            <a:ext cx="2825182" cy="9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04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 MÈO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20" y="3167587"/>
            <a:ext cx="10909360" cy="41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6791" y="1028700"/>
            <a:ext cx="10999261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6480"/>
              </a:lnSpc>
              <a:spcBef>
                <a:spcPct val="0"/>
              </a:spcBef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ĐOÁN TÊN CÁC LOẠI TRÁI CÂY</a:t>
            </a:r>
            <a:endParaRPr lang="en-US" sz="5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66012" y="2552681"/>
            <a:ext cx="12920821" cy="6439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5585185"/>
            <a:ext cx="906510" cy="90651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4378" b="36506"/>
          <a:stretch>
            <a:fillRect/>
          </a:stretch>
        </p:blipFill>
        <p:spPr>
          <a:xfrm>
            <a:off x="-10236" y="6469517"/>
            <a:ext cx="3980879" cy="393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05600" y="7354876"/>
            <a:ext cx="838200" cy="609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7356728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 VÀNG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1476"/>
            <a:ext cx="11811000" cy="45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96" b="3396"/>
          <a:stretch>
            <a:fillRect/>
          </a:stretch>
        </p:blipFill>
        <p:spPr>
          <a:xfrm flipH="1" flipV="1">
            <a:off x="0" y="0"/>
            <a:ext cx="3096947" cy="304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45746" y="1655791"/>
            <a:ext cx="15189653" cy="76025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204" y="1655791"/>
            <a:ext cx="1500743" cy="1500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068" b="3068"/>
          <a:stretch>
            <a:fillRect/>
          </a:stretch>
        </p:blipFill>
        <p:spPr>
          <a:xfrm>
            <a:off x="13410782" y="6184040"/>
            <a:ext cx="4877218" cy="41029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5307">
            <a:off x="15294705" y="1057998"/>
            <a:ext cx="2552746" cy="835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8841">
            <a:off x="-665298" y="8996985"/>
            <a:ext cx="4022090" cy="87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8841">
            <a:off x="-405584" y="8324646"/>
            <a:ext cx="4022090" cy="87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87587" y="7115690"/>
            <a:ext cx="1467514" cy="14675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4035">
            <a:off x="12893167" y="1073141"/>
            <a:ext cx="1278385" cy="89646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47316" y="4110830"/>
            <a:ext cx="10986509" cy="343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25000"/>
              </a:lnSpc>
            </a:pPr>
            <a:r>
              <a:rPr lang="vi-VN" sz="9400" b="1" dirty="0">
                <a:solidFill>
                  <a:srgbClr val="0D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 CÂY, CHUYỆN NGƯỜI</a:t>
            </a:r>
            <a:endParaRPr lang="en-US" sz="9400" b="1" dirty="0">
              <a:solidFill>
                <a:srgbClr val="0D8B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95351" y="3013126"/>
            <a:ext cx="3290438" cy="71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99"/>
              </a:lnSpc>
              <a:spcBef>
                <a:spcPct val="0"/>
              </a:spcBef>
            </a:pPr>
            <a:r>
              <a:rPr lang="vi-VN" sz="7200" spc="269" dirty="0">
                <a:solidFill>
                  <a:srgbClr val="545454"/>
                </a:solidFill>
              </a:rPr>
              <a:t>BÀI 22</a:t>
            </a:r>
            <a:endParaRPr lang="en-US" sz="7200" spc="269" dirty="0">
              <a:solidFill>
                <a:srgbClr val="5454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3287">
            <a:off x="1000035" y="7894931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19401">
            <a:off x="13086330" y="791470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033909" y="2112059"/>
            <a:ext cx="5971789" cy="103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65"/>
              </a:lnSpc>
              <a:spcBef>
                <a:spcPct val="0"/>
              </a:spcBef>
            </a:pPr>
            <a:r>
              <a:rPr lang="vi-VN" sz="8400" b="1" u="none" spc="431" dirty="0"/>
              <a:t>CHIA</a:t>
            </a:r>
            <a:r>
              <a:rPr lang="vi-VN" sz="8400" b="1" u="none" spc="431" dirty="0">
                <a:solidFill>
                  <a:srgbClr val="FFFFFF"/>
                </a:solidFill>
              </a:rPr>
              <a:t> </a:t>
            </a:r>
            <a:r>
              <a:rPr lang="vi-VN" sz="8400" b="1" u="none" spc="431" dirty="0"/>
              <a:t>SẺ</a:t>
            </a:r>
            <a:endParaRPr lang="en-US" sz="8400" b="1" u="none" spc="43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661131" y="1804927"/>
            <a:ext cx="1710386" cy="11994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3859199" y="1804927"/>
            <a:ext cx="1710386" cy="1199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24" y="4229100"/>
            <a:ext cx="7302558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52" t="22075"/>
          <a:stretch>
            <a:fillRect/>
          </a:stretch>
        </p:blipFill>
        <p:spPr>
          <a:xfrm>
            <a:off x="-457200" y="8496300"/>
            <a:ext cx="1972403" cy="22363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62370">
            <a:off x="16988990" y="3160573"/>
            <a:ext cx="2153932" cy="4776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26000" y="6210300"/>
            <a:ext cx="906510" cy="906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16" y="190500"/>
            <a:ext cx="1744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vi-VN" sz="4800" b="1" i="1" dirty="0"/>
              <a:t>Quan sát các hình ảnh dưới đây:</a:t>
            </a:r>
          </a:p>
          <a:p>
            <a:pPr>
              <a:lnSpc>
                <a:spcPct val="150000"/>
              </a:lnSpc>
            </a:pPr>
            <a:r>
              <a:rPr lang="vi-VN" sz="4800" b="1" i="1" dirty="0"/>
              <a:t>	</a:t>
            </a:r>
            <a:r>
              <a:rPr lang="vi-VN" sz="4800" dirty="0"/>
              <a:t>Sắp xếp lại thứ tự các hình cho phù hợp với quá trình từ lúc lúa còn non đến lúc thu hoạch và được nấu chín thành cơm.</a:t>
            </a:r>
            <a:endParaRPr lang="en-US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6" y="3848100"/>
            <a:ext cx="15740986" cy="619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52" t="22075"/>
          <a:stretch>
            <a:fillRect/>
          </a:stretch>
        </p:blipFill>
        <p:spPr>
          <a:xfrm>
            <a:off x="-457200" y="8496300"/>
            <a:ext cx="1972403" cy="22363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62370">
            <a:off x="16988990" y="3160573"/>
            <a:ext cx="2153932" cy="47768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26000" y="6210300"/>
            <a:ext cx="906510" cy="906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3200" y="419100"/>
            <a:ext cx="1402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i="1" dirty="0"/>
              <a:t>2. Nghe bài hát: Em đi giữa biển vàng (nhạc: Bùi Đình Thảo, lời thơ: Nguyễn Khoa Đăng)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4724" b="6729"/>
          <a:stretch/>
        </p:blipFill>
        <p:spPr>
          <a:xfrm>
            <a:off x="3429000" y="3086100"/>
            <a:ext cx="11582401" cy="6248400"/>
          </a:xfrm>
          <a:prstGeom prst="rect">
            <a:avLst/>
          </a:prstGeom>
        </p:spPr>
      </p:pic>
      <p:pic>
        <p:nvPicPr>
          <p:cNvPr id="4" name="Emdigiuabienvang-BuiDinhThao_ff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42320" y="8542337"/>
            <a:ext cx="792163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988</Words>
  <Application>Microsoft Office PowerPoint</Application>
  <PresentationFormat>Custom</PresentationFormat>
  <Paragraphs>164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Symbol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17</cp:revision>
  <dcterms:created xsi:type="dcterms:W3CDTF">2006-08-16T00:00:00Z</dcterms:created>
  <dcterms:modified xsi:type="dcterms:W3CDTF">2026-02-06T03:24:19Z</dcterms:modified>
  <dc:identifier>DAEtaqAS4dU</dc:identifier>
</cp:coreProperties>
</file>