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91" r:id="rId3"/>
    <p:sldId id="292" r:id="rId4"/>
    <p:sldId id="293" r:id="rId5"/>
    <p:sldId id="294" r:id="rId6"/>
    <p:sldId id="256" r:id="rId7"/>
    <p:sldId id="257" r:id="rId8"/>
    <p:sldId id="258" r:id="rId9"/>
    <p:sldId id="274" r:id="rId10"/>
    <p:sldId id="275" r:id="rId11"/>
    <p:sldId id="260" r:id="rId12"/>
    <p:sldId id="287" r:id="rId13"/>
    <p:sldId id="288" r:id="rId14"/>
    <p:sldId id="289" r:id="rId15"/>
    <p:sldId id="290" r:id="rId16"/>
    <p:sldId id="272" r:id="rId17"/>
    <p:sldId id="262" r:id="rId18"/>
    <p:sldId id="276" r:id="rId19"/>
    <p:sldId id="277" r:id="rId20"/>
    <p:sldId id="278" r:id="rId21"/>
    <p:sldId id="273" r:id="rId22"/>
    <p:sldId id="264" r:id="rId23"/>
    <p:sldId id="279" r:id="rId24"/>
    <p:sldId id="280" r:id="rId25"/>
    <p:sldId id="281" r:id="rId26"/>
    <p:sldId id="282" r:id="rId27"/>
    <p:sldId id="283" r:id="rId28"/>
    <p:sldId id="284" r:id="rId29"/>
    <p:sldId id="285" r:id="rId30"/>
    <p:sldId id="286" r:id="rId31"/>
    <p:sldId id="268" r:id="rId32"/>
    <p:sldId id="271" r:id="rId3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44.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46.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7.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26.png"/><Relationship Id="rId17" Type="http://schemas.openxmlformats.org/officeDocument/2006/relationships/image" Target="../media/image41.svg"/><Relationship Id="rId2" Type="http://schemas.openxmlformats.org/officeDocument/2006/relationships/image" Target="../media/image32.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8.svg"/><Relationship Id="rId5" Type="http://schemas.openxmlformats.org/officeDocument/2006/relationships/image" Target="../media/image35.svg"/><Relationship Id="rId1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1.svg"/><Relationship Id="rId3" Type="http://schemas.openxmlformats.org/officeDocument/2006/relationships/image" Target="../media/image48.svg"/><Relationship Id="rId7" Type="http://schemas.openxmlformats.org/officeDocument/2006/relationships/image" Target="../media/image50.svg"/><Relationship Id="rId12"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6.svg"/><Relationship Id="rId10"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52.sv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1.svg"/><Relationship Id="rId3" Type="http://schemas.openxmlformats.org/officeDocument/2006/relationships/image" Target="../media/image48.svg"/><Relationship Id="rId7" Type="http://schemas.openxmlformats.org/officeDocument/2006/relationships/image" Target="../media/image50.svg"/><Relationship Id="rId12"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6.svg"/><Relationship Id="rId10"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52.sv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1.svg"/><Relationship Id="rId3" Type="http://schemas.openxmlformats.org/officeDocument/2006/relationships/image" Target="../media/image48.svg"/><Relationship Id="rId7" Type="http://schemas.openxmlformats.org/officeDocument/2006/relationships/image" Target="../media/image50.svg"/><Relationship Id="rId12"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6.svg"/><Relationship Id="rId10"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1.svg"/><Relationship Id="rId3" Type="http://schemas.openxmlformats.org/officeDocument/2006/relationships/image" Target="../media/image48.svg"/><Relationship Id="rId7" Type="http://schemas.openxmlformats.org/officeDocument/2006/relationships/image" Target="../media/image50.svg"/><Relationship Id="rId12"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6.svg"/><Relationship Id="rId10"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52.sv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7.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26.png"/><Relationship Id="rId17" Type="http://schemas.openxmlformats.org/officeDocument/2006/relationships/image" Target="../media/image41.svg"/><Relationship Id="rId2" Type="http://schemas.openxmlformats.org/officeDocument/2006/relationships/image" Target="../media/image32.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8.svg"/><Relationship Id="rId5" Type="http://schemas.openxmlformats.org/officeDocument/2006/relationships/image" Target="../media/image35.svg"/><Relationship Id="rId1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svg"/><Relationship Id="rId7" Type="http://schemas.openxmlformats.org/officeDocument/2006/relationships/image" Target="../media/image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8.svg"/><Relationship Id="rId5" Type="http://schemas.openxmlformats.org/officeDocument/2006/relationships/image" Target="../media/image27.svg"/><Relationship Id="rId10" Type="http://schemas.openxmlformats.org/officeDocument/2006/relationships/image" Target="../media/image57.png"/><Relationship Id="rId4" Type="http://schemas.openxmlformats.org/officeDocument/2006/relationships/image" Target="../media/image26.png"/><Relationship Id="rId9" Type="http://schemas.openxmlformats.org/officeDocument/2006/relationships/image" Target="../media/image54.sv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svg"/><Relationship Id="rId7" Type="http://schemas.openxmlformats.org/officeDocument/2006/relationships/image" Target="../media/image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8.svg"/><Relationship Id="rId5" Type="http://schemas.openxmlformats.org/officeDocument/2006/relationships/image" Target="../media/image27.svg"/><Relationship Id="rId10" Type="http://schemas.openxmlformats.org/officeDocument/2006/relationships/image" Target="../media/image57.png"/><Relationship Id="rId4" Type="http://schemas.openxmlformats.org/officeDocument/2006/relationships/image" Target="../media/image26.png"/><Relationship Id="rId9" Type="http://schemas.openxmlformats.org/officeDocument/2006/relationships/image" Target="../media/image54.sv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svg"/><Relationship Id="rId7" Type="http://schemas.openxmlformats.org/officeDocument/2006/relationships/image" Target="../media/image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8.svg"/><Relationship Id="rId5" Type="http://schemas.openxmlformats.org/officeDocument/2006/relationships/image" Target="../media/image27.svg"/><Relationship Id="rId10" Type="http://schemas.openxmlformats.org/officeDocument/2006/relationships/image" Target="../media/image57.png"/><Relationship Id="rId4" Type="http://schemas.openxmlformats.org/officeDocument/2006/relationships/image" Target="../media/image26.png"/><Relationship Id="rId9" Type="http://schemas.openxmlformats.org/officeDocument/2006/relationships/image" Target="../media/image54.sv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svg"/><Relationship Id="rId7" Type="http://schemas.openxmlformats.org/officeDocument/2006/relationships/image" Target="../media/image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8.svg"/><Relationship Id="rId5" Type="http://schemas.openxmlformats.org/officeDocument/2006/relationships/image" Target="../media/image27.svg"/><Relationship Id="rId10" Type="http://schemas.openxmlformats.org/officeDocument/2006/relationships/image" Target="../media/image57.png"/><Relationship Id="rId4" Type="http://schemas.openxmlformats.org/officeDocument/2006/relationships/image" Target="../media/image26.png"/><Relationship Id="rId9" Type="http://schemas.openxmlformats.org/officeDocument/2006/relationships/image" Target="../media/image54.sv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svg"/><Relationship Id="rId7" Type="http://schemas.openxmlformats.org/officeDocument/2006/relationships/image" Target="../media/image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8.svg"/><Relationship Id="rId5" Type="http://schemas.openxmlformats.org/officeDocument/2006/relationships/image" Target="../media/image27.svg"/><Relationship Id="rId10" Type="http://schemas.openxmlformats.org/officeDocument/2006/relationships/image" Target="../media/image57.png"/><Relationship Id="rId4" Type="http://schemas.openxmlformats.org/officeDocument/2006/relationships/image" Target="../media/image26.png"/><Relationship Id="rId9" Type="http://schemas.openxmlformats.org/officeDocument/2006/relationships/image" Target="../media/image54.sv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svg"/><Relationship Id="rId7" Type="http://schemas.openxmlformats.org/officeDocument/2006/relationships/image" Target="../media/image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8.svg"/><Relationship Id="rId5" Type="http://schemas.openxmlformats.org/officeDocument/2006/relationships/image" Target="../media/image27.svg"/><Relationship Id="rId10" Type="http://schemas.openxmlformats.org/officeDocument/2006/relationships/image" Target="../media/image57.png"/><Relationship Id="rId4" Type="http://schemas.openxmlformats.org/officeDocument/2006/relationships/image" Target="../media/image26.png"/><Relationship Id="rId9" Type="http://schemas.openxmlformats.org/officeDocument/2006/relationships/image" Target="../media/image54.sv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svg"/><Relationship Id="rId7" Type="http://schemas.openxmlformats.org/officeDocument/2006/relationships/image" Target="../media/image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8.svg"/><Relationship Id="rId5" Type="http://schemas.openxmlformats.org/officeDocument/2006/relationships/image" Target="../media/image27.svg"/><Relationship Id="rId10" Type="http://schemas.openxmlformats.org/officeDocument/2006/relationships/image" Target="../media/image57.png"/><Relationship Id="rId4" Type="http://schemas.openxmlformats.org/officeDocument/2006/relationships/image" Target="../media/image26.png"/><Relationship Id="rId9" Type="http://schemas.openxmlformats.org/officeDocument/2006/relationships/image" Target="../media/image54.sv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svg"/><Relationship Id="rId7" Type="http://schemas.openxmlformats.org/officeDocument/2006/relationships/image" Target="../media/image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8.svg"/><Relationship Id="rId5" Type="http://schemas.openxmlformats.org/officeDocument/2006/relationships/image" Target="../media/image27.svg"/><Relationship Id="rId10" Type="http://schemas.openxmlformats.org/officeDocument/2006/relationships/image" Target="../media/image57.png"/><Relationship Id="rId4" Type="http://schemas.openxmlformats.org/officeDocument/2006/relationships/image" Target="../media/image26.png"/><Relationship Id="rId9" Type="http://schemas.openxmlformats.org/officeDocument/2006/relationships/image" Target="../media/image54.sv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4.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6.svg"/><Relationship Id="rId7" Type="http://schemas.openxmlformats.org/officeDocument/2006/relationships/image" Target="../media/image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8.svg"/><Relationship Id="rId5" Type="http://schemas.openxmlformats.org/officeDocument/2006/relationships/image" Target="../media/image27.svg"/><Relationship Id="rId10" Type="http://schemas.openxmlformats.org/officeDocument/2006/relationships/image" Target="../media/image57.png"/><Relationship Id="rId4" Type="http://schemas.openxmlformats.org/officeDocument/2006/relationships/image" Target="../media/image26.png"/><Relationship Id="rId9" Type="http://schemas.openxmlformats.org/officeDocument/2006/relationships/image" Target="../media/image54.sv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svg"/><Relationship Id="rId7" Type="http://schemas.openxmlformats.org/officeDocument/2006/relationships/image" Target="../media/image27.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66.svg"/><Relationship Id="rId5" Type="http://schemas.openxmlformats.org/officeDocument/2006/relationships/image" Target="../media/image62.sv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64.sv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image" Target="../media/image18.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svg"/><Relationship Id="rId5" Type="http://schemas.openxmlformats.org/officeDocument/2006/relationships/image" Target="../media/image21.svg"/><Relationship Id="rId15" Type="http://schemas.openxmlformats.org/officeDocument/2006/relationships/image" Target="../media/image29.sv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7.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26.png"/><Relationship Id="rId17" Type="http://schemas.openxmlformats.org/officeDocument/2006/relationships/image" Target="../media/image41.svg"/><Relationship Id="rId2" Type="http://schemas.openxmlformats.org/officeDocument/2006/relationships/image" Target="../media/image32.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8.svg"/><Relationship Id="rId5" Type="http://schemas.openxmlformats.org/officeDocument/2006/relationships/image" Target="../media/image35.svg"/><Relationship Id="rId1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5994">
            <a:off x="15107720" y="6427851"/>
            <a:ext cx="5841431" cy="6045466"/>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185095" flipH="1">
            <a:off x="-3125181" y="-365378"/>
            <a:ext cx="5192177"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0" y="1272517"/>
            <a:ext cx="1749789" cy="1920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824840" y="-647690"/>
            <a:ext cx="1749789" cy="192020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17828" y="7011791"/>
            <a:ext cx="3290169" cy="75673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138981" y="1689970"/>
            <a:ext cx="1123931" cy="177696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89914" y="5316296"/>
            <a:ext cx="2719750" cy="4904467"/>
          </a:xfrm>
          <a:prstGeom prst="rect">
            <a:avLst/>
          </a:prstGeom>
        </p:spPr>
      </p:pic>
      <p:sp>
        <p:nvSpPr>
          <p:cNvPr id="9" name="TextBox 9"/>
          <p:cNvSpPr txBox="1"/>
          <p:nvPr/>
        </p:nvSpPr>
        <p:spPr>
          <a:xfrm>
            <a:off x="2438400" y="3192725"/>
            <a:ext cx="13929240" cy="3118674"/>
          </a:xfrm>
          <a:prstGeom prst="rect">
            <a:avLst/>
          </a:prstGeom>
        </p:spPr>
        <p:txBody>
          <a:bodyPr wrap="square" lIns="0" tIns="0" rIns="0" bIns="0" rtlCol="0" anchor="t">
            <a:spAutoFit/>
          </a:bodyPr>
          <a:lstStyle/>
          <a:p>
            <a:pPr algn="ctr">
              <a:lnSpc>
                <a:spcPct val="150000"/>
              </a:lnSpc>
            </a:pPr>
            <a:r>
              <a:rPr lang="en-US" sz="7200" b="1" dirty="0">
                <a:solidFill>
                  <a:srgbClr val="E84B5F"/>
                </a:solidFill>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5657566" y="438545"/>
            <a:ext cx="6858000" cy="1372171"/>
          </a:xfrm>
          <a:prstGeom prst="rect">
            <a:avLst/>
          </a:prstGeom>
        </p:spPr>
        <p:txBody>
          <a:bodyPr wrap="square" lIns="0" tIns="0" rIns="0" bIns="0" rtlCol="0" anchor="t">
            <a:spAutoFit/>
          </a:bodyPr>
          <a:lstStyle/>
          <a:p>
            <a:pPr algn="ctr">
              <a:lnSpc>
                <a:spcPts val="10655"/>
              </a:lnSpc>
            </a:pPr>
            <a:r>
              <a:rPr lang="en-US" sz="5600" b="1" dirty="0">
                <a:solidFill>
                  <a:srgbClr val="E84B5F"/>
                </a:solidFill>
                <a:latin typeface="Arial" panose="020B0604020202020204" pitchFamily="34" charset="0"/>
                <a:cs typeface="Arial" panose="020B0604020202020204" pitchFamily="34" charset="0"/>
              </a:rPr>
              <a:t>CHIẾC RỄ ĐA TRÒN</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2856" y="-288171"/>
            <a:ext cx="1761844" cy="1933437"/>
          </a:xfrm>
          <a:prstGeom prst="rect">
            <a:avLst/>
          </a:prstGeom>
        </p:spPr>
      </p:pic>
      <p:sp>
        <p:nvSpPr>
          <p:cNvPr id="7" name="TextBox 6"/>
          <p:cNvSpPr txBox="1"/>
          <p:nvPr/>
        </p:nvSpPr>
        <p:spPr>
          <a:xfrm>
            <a:off x="1676400" y="2061963"/>
            <a:ext cx="8001000" cy="7001276"/>
          </a:xfrm>
          <a:prstGeom prst="rect">
            <a:avLst/>
          </a:prstGeom>
          <a:noFill/>
        </p:spPr>
        <p:txBody>
          <a:bodyPr wrap="square" rtlCol="0">
            <a:spAutoFit/>
          </a:bodyPr>
          <a:lstStyle/>
          <a:p>
            <a:pPr algn="just">
              <a:lnSpc>
                <a:spcPct val="150000"/>
              </a:lnSpc>
            </a:pPr>
            <a:r>
              <a:rPr lang="en-US" sz="3800" dirty="0">
                <a:latin typeface="Arial" panose="020B0604020202020204" pitchFamily="34" charset="0"/>
                <a:cs typeface="Arial" panose="020B0604020202020204" pitchFamily="34" charset="0"/>
              </a:rPr>
              <a:t>3. </a:t>
            </a:r>
            <a:r>
              <a:rPr lang="en-US" sz="3800" dirty="0" err="1">
                <a:latin typeface="Arial" panose="020B0604020202020204" pitchFamily="34" charset="0"/>
                <a:cs typeface="Arial" panose="020B0604020202020204" pitchFamily="34" charset="0"/>
              </a:rPr>
              <a:t>Nhiều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năm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sau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chiếc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rễ</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bén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thành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đã</a:t>
            </a:r>
            <a:r>
              <a:rPr lang="en-US" sz="3800" dirty="0">
                <a:latin typeface="Arial" panose="020B0604020202020204" pitchFamily="34" charset="0"/>
                <a:cs typeface="Arial" panose="020B0604020202020204" pitchFamily="34" charset="0"/>
              </a:rPr>
              <a:t> com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lá</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tròn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Thiếu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thăm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vườn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em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cũng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thích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trò</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chui</a:t>
            </a:r>
            <a:r>
              <a:rPr lang="en-US" sz="3800" dirty="0">
                <a:latin typeface="Arial" panose="020B0604020202020204" pitchFamily="34" charset="0"/>
                <a:cs typeface="Arial" panose="020B0604020202020204" pitchFamily="34" charset="0"/>
              </a:rPr>
              <a:t> qua </a:t>
            </a:r>
            <a:r>
              <a:rPr lang="en-US" sz="3800" dirty="0" err="1">
                <a:latin typeface="Arial" panose="020B0604020202020204" pitchFamily="34" charset="0"/>
                <a:cs typeface="Arial" panose="020B0604020202020204" pitchFamily="34" charset="0"/>
              </a:rPr>
              <a:t>chui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lá</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ấy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Lúc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mọi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người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hiểu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vì</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sao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chiếc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rễ</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thành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tròn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như</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a:t>
            </a:r>
          </a:p>
          <a:p>
            <a:pPr algn="r">
              <a:lnSpc>
                <a:spcPct val="150000"/>
              </a:lnSpc>
            </a:pPr>
            <a:r>
              <a:rPr lang="en-US" sz="2800" b="1" dirty="0">
                <a:latin typeface="Arial" panose="020B0604020202020204" pitchFamily="34" charset="0"/>
                <a:cs typeface="Arial" panose="020B0604020202020204" pitchFamily="34" charset="0"/>
              </a:rPr>
              <a:t>Theo </a:t>
            </a:r>
            <a:r>
              <a:rPr lang="en-US" sz="2800" b="1" dirty="0" err="1">
                <a:latin typeface="Arial" panose="020B0604020202020204" pitchFamily="34" charset="0"/>
                <a:cs typeface="Arial" panose="020B0604020202020204" pitchFamily="34" charset="0"/>
              </a:rPr>
              <a:t>sách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kính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yêu</a:t>
            </a:r>
            <a:endParaRPr lang="en-US" sz="28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600" y="2269231"/>
            <a:ext cx="7162800" cy="5817938"/>
          </a:xfrm>
          <a:prstGeom prst="rect">
            <a:avLst/>
          </a:prstGeom>
        </p:spPr>
      </p:pic>
    </p:spTree>
    <p:extLst>
      <p:ext uri="{BB962C8B-B14F-4D97-AF65-F5344CB8AC3E}">
        <p14:creationId xmlns:p14="http://schemas.microsoft.com/office/powerpoint/2010/main" val="69932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72200" y="459139"/>
            <a:ext cx="5849324" cy="2398362"/>
          </a:xfrm>
          <a:prstGeom prst="rect">
            <a:avLst/>
          </a:prstGeom>
        </p:spPr>
      </p:pic>
      <p:sp>
        <p:nvSpPr>
          <p:cNvPr id="3" name="TextBox 3"/>
          <p:cNvSpPr txBox="1"/>
          <p:nvPr/>
        </p:nvSpPr>
        <p:spPr>
          <a:xfrm>
            <a:off x="6816906" y="1382082"/>
            <a:ext cx="4559912" cy="738664"/>
          </a:xfrm>
          <a:prstGeom prst="rect">
            <a:avLst/>
          </a:prstGeom>
        </p:spPr>
        <p:txBody>
          <a:bodyPr wrap="square" lIns="0" tIns="0" rIns="0" bIns="0" rtlCol="0" anchor="t">
            <a:spAutoFit/>
          </a:bodyPr>
          <a:lstStyle/>
          <a:p>
            <a:pPr algn="ctr"/>
            <a:r>
              <a:rPr lang="en-US" sz="4800" b="1" dirty="0">
                <a:solidFill>
                  <a:srgbClr val="E84B5F"/>
                </a:solidFill>
                <a:latin typeface="Arial" panose="020B0604020202020204" pitchFamily="34" charset="0"/>
                <a:cs typeface="Arial" panose="020B0604020202020204" pitchFamily="34" charset="0"/>
              </a:rPr>
              <a:t>CHÚ THÍCH</a:t>
            </a:r>
          </a:p>
        </p:txBody>
      </p:sp>
      <p:pic>
        <p:nvPicPr>
          <p:cNvPr id="4" name="Picture 4"/>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20201" flipH="1">
            <a:off x="-2113698" y="6235567"/>
            <a:ext cx="5841431" cy="6045466"/>
          </a:xfrm>
          <a:prstGeom prst="rect">
            <a:avLst/>
          </a:prstGeom>
        </p:spPr>
      </p:pic>
      <p:pic>
        <p:nvPicPr>
          <p:cNvPr id="5" name="Picture 5"/>
          <p:cNvPicPr>
            <a:picLocks noChangeAspect="1"/>
          </p:cNvPicPr>
          <p:nvPr/>
        </p:nvPicPr>
        <p:blipFill>
          <a:blip r:embed="rId6">
            <a:alphaModFix amt="19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776577" flipH="1">
            <a:off x="14196184" y="-2057401"/>
            <a:ext cx="5192177" cy="41148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984476" y="1272517"/>
            <a:ext cx="1749789" cy="192020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1000" y="7715870"/>
            <a:ext cx="3290169" cy="75673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043702" y="862931"/>
            <a:ext cx="1123931" cy="1776967"/>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077837" y="6559092"/>
            <a:ext cx="4210163" cy="3727908"/>
          </a:xfrm>
          <a:prstGeom prst="rect">
            <a:avLst/>
          </a:prstGeom>
        </p:spPr>
      </p:pic>
      <p:sp>
        <p:nvSpPr>
          <p:cNvPr id="11" name="TextBox 10"/>
          <p:cNvSpPr txBox="1"/>
          <p:nvPr/>
        </p:nvSpPr>
        <p:spPr>
          <a:xfrm>
            <a:off x="1705462" y="3192725"/>
            <a:ext cx="14782800" cy="3970318"/>
          </a:xfrm>
          <a:prstGeom prst="rect">
            <a:avLst/>
          </a:prstGeom>
          <a:noFill/>
        </p:spPr>
        <p:txBody>
          <a:bodyPr wrap="square" rtlCol="0">
            <a:spAutoFit/>
          </a:bodyPr>
          <a:lstStyle/>
          <a:p>
            <a:pPr marL="571500" indent="-571500">
              <a:lnSpc>
                <a:spcPct val="200000"/>
              </a:lnSpc>
              <a:buFont typeface="Wingdings" panose="05000000000000000000" pitchFamily="2" charset="2"/>
              <a:buChar char="§"/>
            </a:pPr>
            <a:r>
              <a:rPr lang="en-US" sz="4200" b="1" dirty="0" err="1">
                <a:latin typeface="Arial" panose="020B0604020202020204" pitchFamily="34" charset="0"/>
                <a:cs typeface="Arial" panose="020B0604020202020204" pitchFamily="34" charset="0"/>
              </a:rPr>
              <a:t>Tần</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ngần</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nghĩ</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chưa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a:t>
            </a:r>
          </a:p>
          <a:p>
            <a:pPr marL="571500" indent="-571500">
              <a:lnSpc>
                <a:spcPct val="200000"/>
              </a:lnSpc>
              <a:buFont typeface="Wingdings" panose="05000000000000000000" pitchFamily="2" charset="2"/>
              <a:buChar char="§"/>
            </a:pPr>
            <a:r>
              <a:rPr lang="en-US" sz="4200" b="1" dirty="0" err="1">
                <a:latin typeface="Arial" panose="020B0604020202020204" pitchFamily="34" charset="0"/>
                <a:cs typeface="Arial" panose="020B0604020202020204" pitchFamily="34" charset="0"/>
              </a:rPr>
              <a:t>Cần</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vụ</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người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việc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sóc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phục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vụ</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đạo</a:t>
            </a:r>
            <a:r>
              <a:rPr lang="en-US" sz="4200" dirty="0">
                <a:latin typeface="Arial" panose="020B0604020202020204" pitchFamily="34" charset="0"/>
                <a:cs typeface="Arial" panose="020B0604020202020204" pitchFamily="34" charset="0"/>
              </a:rPr>
              <a:t>.</a:t>
            </a:r>
          </a:p>
          <a:p>
            <a:pPr marL="571500" indent="-571500">
              <a:lnSpc>
                <a:spcPct val="200000"/>
              </a:lnSpc>
              <a:buFont typeface="Wingdings" panose="05000000000000000000" pitchFamily="2" charset="2"/>
              <a:buChar char="§"/>
            </a:pPr>
            <a:r>
              <a:rPr lang="en-US" sz="4200" b="1" dirty="0" err="1">
                <a:latin typeface="Arial" panose="020B0604020202020204" pitchFamily="34" charset="0"/>
                <a:cs typeface="Arial" panose="020B0604020202020204" pitchFamily="34" charset="0"/>
              </a:rPr>
              <a:t>Thắc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mắc</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điều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chưa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hỏi</a:t>
            </a:r>
            <a:r>
              <a:rPr lang="en-US" sz="42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barn(inVertic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arn(inVertic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4922862" y="438545"/>
            <a:ext cx="8820434" cy="1372171"/>
          </a:xfrm>
          <a:prstGeom prst="rect">
            <a:avLst/>
          </a:prstGeom>
        </p:spPr>
        <p:txBody>
          <a:bodyPr wrap="square" lIns="0" tIns="0" rIns="0" bIns="0" rtlCol="0" anchor="t">
            <a:spAutoFit/>
          </a:bodyPr>
          <a:lstStyle/>
          <a:p>
            <a:pPr algn="ctr">
              <a:lnSpc>
                <a:spcPts val="10655"/>
              </a:lnSpc>
            </a:pPr>
            <a:r>
              <a:rPr lang="en-US" sz="5600" b="1" dirty="0">
                <a:solidFill>
                  <a:srgbClr val="E84B5F"/>
                </a:solidFill>
                <a:latin typeface="Arial" panose="020B0604020202020204" pitchFamily="34" charset="0"/>
                <a:cs typeface="Arial" panose="020B0604020202020204" pitchFamily="34" charset="0"/>
              </a:rPr>
              <a:t>LUYỆN ĐỌC TỪNG ĐOẠN</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2856" y="-288171"/>
            <a:ext cx="1761844" cy="1933437"/>
          </a:xfrm>
          <a:prstGeom prst="rect">
            <a:avLst/>
          </a:prstGeom>
        </p:spPr>
      </p:pic>
      <p:sp>
        <p:nvSpPr>
          <p:cNvPr id="6" name="TextBox 5"/>
          <p:cNvSpPr txBox="1"/>
          <p:nvPr/>
        </p:nvSpPr>
        <p:spPr>
          <a:xfrm>
            <a:off x="1752600" y="1791271"/>
            <a:ext cx="15163800" cy="7848302"/>
          </a:xfrm>
          <a:prstGeom prst="rect">
            <a:avLst/>
          </a:prstGeom>
          <a:noFill/>
        </p:spPr>
        <p:txBody>
          <a:bodyPr wrap="square" rtlCol="0">
            <a:spAutoFit/>
          </a:bodyPr>
          <a:lstStyle/>
          <a:p>
            <a:pPr marL="742950" indent="-742950" algn="just">
              <a:lnSpc>
                <a:spcPct val="150000"/>
              </a:lnSpc>
              <a:buAutoNum type="arabicPeriod"/>
            </a:pPr>
            <a:r>
              <a:rPr lang="en-US" sz="2800" dirty="0" err="1">
                <a:latin typeface="Arial" panose="020B0604020202020204" pitchFamily="34" charset="0"/>
                <a:cs typeface="Arial" panose="020B0604020202020204" pitchFamily="34" charset="0"/>
              </a:rPr>
              <a:t>Buổi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sớm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hôm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vườn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chợt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rễ</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ngoằn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ngoèo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nằm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đêm</a:t>
            </a:r>
            <a:r>
              <a:rPr lang="en-US" sz="2800" dirty="0">
                <a:latin typeface="Arial" panose="020B0604020202020204" pitchFamily="34" charset="0"/>
                <a:cs typeface="Arial" panose="020B0604020202020204" pitchFamily="34" charset="0"/>
              </a:rPr>
              <a:t> qua </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đấy</a:t>
            </a:r>
            <a:r>
              <a:rPr lang="en-US" sz="2800" dirty="0">
                <a:latin typeface="Arial" panose="020B0604020202020204" pitchFamily="34" charset="0"/>
                <a:cs typeface="Arial" panose="020B0604020202020204" pitchFamily="34" charset="0"/>
              </a:rPr>
              <a:t>:</a:t>
            </a:r>
          </a:p>
          <a:p>
            <a:pPr algn="just">
              <a:lnSpc>
                <a:spcPct val="150000"/>
              </a:lnSpc>
            </a:pP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rễ</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trồng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nhé</a:t>
            </a:r>
            <a:r>
              <a:rPr lang="en-US" sz="2800" dirty="0">
                <a:latin typeface="Arial" panose="020B0604020202020204" pitchFamily="34" charset="0"/>
                <a:cs typeface="Arial" panose="020B0604020202020204" pitchFamily="34" charset="0"/>
              </a:rPr>
              <a:t>!</a:t>
            </a:r>
          </a:p>
          <a:p>
            <a:pPr marL="742950" indent="-742950" algn="just">
              <a:lnSpc>
                <a:spcPct val="150000"/>
              </a:lnSpc>
              <a:buAutoNum type="arabicPeriod" startAt="2"/>
            </a:pPr>
            <a:r>
              <a:rPr lang="en-US" sz="2800" dirty="0">
                <a:latin typeface="Arial" panose="020B0604020202020204" pitchFamily="34" charset="0"/>
                <a:cs typeface="Arial" panose="020B0604020202020204" pitchFamily="34" charset="0"/>
              </a:rPr>
              <a:t>Theo </a:t>
            </a:r>
            <a:r>
              <a:rPr lang="en-US" sz="2800" dirty="0" err="1">
                <a:latin typeface="Arial" panose="020B0604020202020204" pitchFamily="34" charset="0"/>
                <a:cs typeface="Arial" panose="020B0604020202020204" pitchFamily="34" charset="0"/>
              </a:rPr>
              <a:t>lời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vùi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rễ</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Nhưng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a:t>
            </a:r>
          </a:p>
          <a:p>
            <a:pPr algn="just">
              <a:lnSpc>
                <a:spcPct val="150000"/>
              </a:lnSpc>
            </a:pP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nên làm thế này.</a:t>
            </a:r>
          </a:p>
          <a:p>
            <a:pPr algn="just">
              <a:lnSpc>
                <a:spcPct val="150000"/>
              </a:lnSpc>
            </a:pPr>
            <a:r>
              <a:rPr lang="en-US" sz="2800" dirty="0">
                <a:latin typeface="Arial" panose="020B0604020202020204" pitchFamily="34" charset="0"/>
                <a:cs typeface="Arial" panose="020B0604020202020204" pitchFamily="34" charset="0"/>
              </a:rPr>
              <a:t>	Nói rồi,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cuộn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rễ</a:t>
            </a:r>
            <a:r>
              <a:rPr lang="en-US" sz="2800" dirty="0">
                <a:latin typeface="Arial" panose="020B0604020202020204" pitchFamily="34" charset="0"/>
                <a:cs typeface="Arial" panose="020B0604020202020204" pitchFamily="34" charset="0"/>
              </a:rPr>
              <a:t> thành một vòng </a:t>
            </a:r>
            <a:r>
              <a:rPr lang="en-US" sz="2800" dirty="0" err="1">
                <a:latin typeface="Arial" panose="020B0604020202020204" pitchFamily="34" charset="0"/>
                <a:cs typeface="Arial" panose="020B0604020202020204" pitchFamily="34" charset="0"/>
              </a:rPr>
              <a:t>tròn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bảo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cần vụ </a:t>
            </a:r>
            <a:r>
              <a:rPr lang="en-US" sz="2800" dirty="0" err="1">
                <a:latin typeface="Arial" panose="020B0604020202020204" pitchFamily="34" charset="0"/>
                <a:cs typeface="Arial" panose="020B0604020202020204" pitchFamily="34" charset="0"/>
              </a:rPr>
              <a:t>buộc</a:t>
            </a:r>
            <a:r>
              <a:rPr lang="en-US" sz="2800" dirty="0">
                <a:latin typeface="Arial" panose="020B0604020202020204" pitchFamily="34" charset="0"/>
                <a:cs typeface="Arial" panose="020B0604020202020204" pitchFamily="34" charset="0"/>
              </a:rPr>
              <a:t> nó </a:t>
            </a:r>
            <a:r>
              <a:rPr lang="en-US" sz="2800" dirty="0" err="1">
                <a:latin typeface="Arial" panose="020B0604020202020204" pitchFamily="34" charset="0"/>
                <a:cs typeface="Arial" panose="020B0604020202020204" pitchFamily="34" charset="0"/>
              </a:rPr>
              <a:t>tựa</a:t>
            </a:r>
            <a:r>
              <a:rPr lang="en-US" sz="2800" dirty="0">
                <a:latin typeface="Arial" panose="020B0604020202020204" pitchFamily="34" charset="0"/>
                <a:cs typeface="Arial" panose="020B0604020202020204" pitchFamily="34" charset="0"/>
              </a:rPr>
              <a:t> vào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cái </a:t>
            </a:r>
            <a:r>
              <a:rPr lang="en-US" sz="2800" dirty="0" err="1">
                <a:latin typeface="Arial" panose="020B0604020202020204" pitchFamily="34" charset="0"/>
                <a:cs typeface="Arial" panose="020B0604020202020204" pitchFamily="34" charset="0"/>
              </a:rPr>
              <a:t>cọc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mới </a:t>
            </a:r>
            <a:r>
              <a:rPr lang="en-US" sz="2800" dirty="0" err="1">
                <a:latin typeface="Arial" panose="020B0604020202020204" pitchFamily="34" charset="0"/>
                <a:cs typeface="Arial" panose="020B0604020202020204" pitchFamily="34" charset="0"/>
              </a:rPr>
              <a:t>vùi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đầu </a:t>
            </a:r>
            <a:r>
              <a:rPr lang="en-US" sz="2800" dirty="0" err="1">
                <a:latin typeface="Arial" panose="020B0604020202020204" pitchFamily="34" charset="0"/>
                <a:cs typeface="Arial" panose="020B0604020202020204" pitchFamily="34" charset="0"/>
              </a:rPr>
              <a:t>rễ</a:t>
            </a:r>
            <a:r>
              <a:rPr lang="en-US" sz="2800" dirty="0">
                <a:latin typeface="Arial" panose="020B0604020202020204" pitchFamily="34" charset="0"/>
                <a:cs typeface="Arial" panose="020B0604020202020204" pitchFamily="34" charset="0"/>
              </a:rPr>
              <a:t> xuống đất.</a:t>
            </a:r>
          </a:p>
          <a:p>
            <a:pPr algn="just">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cần vụ </a:t>
            </a:r>
            <a:r>
              <a:rPr lang="en-US" sz="2800" dirty="0" err="1">
                <a:latin typeface="Arial" panose="020B0604020202020204" pitchFamily="34" charset="0"/>
                <a:cs typeface="Arial" panose="020B0604020202020204" pitchFamily="34" charset="0"/>
              </a:rPr>
              <a:t>thắc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a:t>
            </a:r>
          </a:p>
          <a:p>
            <a:pPr algn="just">
              <a:lnSpc>
                <a:spcPct val="150000"/>
              </a:lnSpc>
            </a:pP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Thưa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làm thế để làm gì ạ?</a:t>
            </a:r>
          </a:p>
          <a:p>
            <a:pPr algn="just">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cười</a:t>
            </a:r>
            <a:r>
              <a:rPr lang="en-US" sz="2800" dirty="0">
                <a:latin typeface="Arial" panose="020B0604020202020204" pitchFamily="34" charset="0"/>
                <a:cs typeface="Arial" panose="020B0604020202020204" pitchFamily="34" charset="0"/>
              </a:rPr>
              <a:t>:</a:t>
            </a:r>
          </a:p>
          <a:p>
            <a:pPr algn="just">
              <a:lnSpc>
                <a:spcPct val="150000"/>
              </a:lnSpc>
            </a:pPr>
            <a:r>
              <a:rPr lang="en-US" sz="2800" dirty="0">
                <a:latin typeface="Arial" panose="020B0604020202020204" pitchFamily="34" charset="0"/>
                <a:cs typeface="Arial" panose="020B0604020202020204" pitchFamily="34" charset="0"/>
              </a:rPr>
              <a:t>	- Rồi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sẽ biết.</a:t>
            </a:r>
          </a:p>
        </p:txBody>
      </p:sp>
      <p:sp>
        <p:nvSpPr>
          <p:cNvPr id="3" name="Oval 2"/>
          <p:cNvSpPr/>
          <p:nvPr/>
        </p:nvSpPr>
        <p:spPr>
          <a:xfrm>
            <a:off x="1524000" y="1810716"/>
            <a:ext cx="762000" cy="762000"/>
          </a:xfrm>
          <a:prstGeom prst="ellipse">
            <a:avLst/>
          </a:prstGeom>
          <a:solidFill>
            <a:schemeClr val="accent6">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1</a:t>
            </a:r>
          </a:p>
        </p:txBody>
      </p:sp>
      <p:sp>
        <p:nvSpPr>
          <p:cNvPr id="8" name="Oval 7"/>
          <p:cNvSpPr/>
          <p:nvPr/>
        </p:nvSpPr>
        <p:spPr>
          <a:xfrm>
            <a:off x="1524000" y="4457700"/>
            <a:ext cx="762000" cy="762000"/>
          </a:xfrm>
          <a:prstGeom prst="ellipse">
            <a:avLst/>
          </a:prstGeom>
          <a:solidFill>
            <a:schemeClr val="accent6">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08588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arn(inVertical)">
                                      <p:cBhvr>
                                        <p:cTn id="30" dur="500"/>
                                        <p:tgtEl>
                                          <p:spTgt spid="6">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barn(inVertical)">
                                      <p:cBhvr>
                                        <p:cTn id="33" dur="500"/>
                                        <p:tgtEl>
                                          <p:spTgt spid="6">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barn(inVertical)">
                                      <p:cBhvr>
                                        <p:cTn id="36" dur="500"/>
                                        <p:tgtEl>
                                          <p:spTgt spid="6">
                                            <p:txEl>
                                              <p:pRg st="8" end="8"/>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4922862" y="438545"/>
            <a:ext cx="8820434" cy="1372171"/>
          </a:xfrm>
          <a:prstGeom prst="rect">
            <a:avLst/>
          </a:prstGeom>
        </p:spPr>
        <p:txBody>
          <a:bodyPr wrap="square" lIns="0" tIns="0" rIns="0" bIns="0" rtlCol="0" anchor="t">
            <a:spAutoFit/>
          </a:bodyPr>
          <a:lstStyle/>
          <a:p>
            <a:pPr algn="ctr">
              <a:lnSpc>
                <a:spcPts val="10655"/>
              </a:lnSpc>
            </a:pPr>
            <a:r>
              <a:rPr lang="en-US" sz="5600" b="1" dirty="0">
                <a:solidFill>
                  <a:srgbClr val="E84B5F"/>
                </a:solidFill>
                <a:latin typeface="Arial" panose="020B0604020202020204" pitchFamily="34" charset="0"/>
                <a:cs typeface="Arial" panose="020B0604020202020204" pitchFamily="34" charset="0"/>
              </a:rPr>
              <a:t>LUYỆN ĐỌC TỪNG ĐOẠN</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2856" y="-288171"/>
            <a:ext cx="1761844" cy="1933437"/>
          </a:xfrm>
          <a:prstGeom prst="rect">
            <a:avLst/>
          </a:prstGeom>
        </p:spPr>
      </p:pic>
      <p:sp>
        <p:nvSpPr>
          <p:cNvPr id="6" name="TextBox 5"/>
          <p:cNvSpPr txBox="1"/>
          <p:nvPr/>
        </p:nvSpPr>
        <p:spPr>
          <a:xfrm>
            <a:off x="1752600" y="1791271"/>
            <a:ext cx="15163800" cy="2955746"/>
          </a:xfrm>
          <a:prstGeom prst="rect">
            <a:avLst/>
          </a:prstGeom>
          <a:noFill/>
        </p:spPr>
        <p:txBody>
          <a:bodyPr wrap="square" rtlCol="0">
            <a:spAutoFit/>
          </a:bodyPr>
          <a:lstStyle/>
          <a:p>
            <a:pPr algn="just">
              <a:lnSpc>
                <a:spcPct val="150000"/>
              </a:lnSpc>
            </a:pPr>
            <a:r>
              <a:rPr lang="en-US" sz="2800" dirty="0">
                <a:latin typeface="Arial" panose="020B0604020202020204" pitchFamily="34" charset="0"/>
                <a:cs typeface="Arial" panose="020B0604020202020204" pitchFamily="34" charset="0"/>
              </a:rPr>
              <a:t>3. </a:t>
            </a:r>
            <a:r>
              <a:rPr lang="en-US" sz="3200" dirty="0">
                <a:latin typeface="Arial" panose="020B0604020202020204" pitchFamily="34" charset="0"/>
                <a:cs typeface="Arial" panose="020B0604020202020204" pitchFamily="34" charset="0"/>
              </a:rPr>
              <a:t>Nhiều năm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rễ</a:t>
            </a:r>
            <a:r>
              <a:rPr lang="en-US" sz="3200" dirty="0">
                <a:latin typeface="Arial" panose="020B0604020202020204" pitchFamily="34" charset="0"/>
                <a:cs typeface="Arial" panose="020B0604020202020204" pitchFamily="34" charset="0"/>
              </a:rPr>
              <a:t> đã </a:t>
            </a:r>
            <a:r>
              <a:rPr lang="en-US" sz="3200" dirty="0" err="1">
                <a:latin typeface="Arial" panose="020B0604020202020204" pitchFamily="34" charset="0"/>
                <a:cs typeface="Arial" panose="020B0604020202020204" pitchFamily="34" charset="0"/>
              </a:rPr>
              <a:t>bén</a:t>
            </a:r>
            <a:r>
              <a:rPr lang="en-US" sz="3200" dirty="0">
                <a:latin typeface="Arial" panose="020B0604020202020204" pitchFamily="34" charset="0"/>
                <a:cs typeface="Arial" panose="020B0604020202020204" pitchFamily="34" charset="0"/>
              </a:rPr>
              <a:t> đất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thành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đã com có vòng </a:t>
            </a:r>
            <a:r>
              <a:rPr lang="en-US" sz="3200" dirty="0" err="1">
                <a:latin typeface="Arial" panose="020B0604020202020204" pitchFamily="34" charset="0"/>
                <a:cs typeface="Arial" panose="020B0604020202020204" pitchFamily="34" charset="0"/>
              </a:rPr>
              <a:t>lá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a:t>
            </a:r>
            <a:r>
              <a:rPr lang="en-US" sz="3200" dirty="0">
                <a:latin typeface="Arial" panose="020B0604020202020204" pitchFamily="34" charset="0"/>
                <a:cs typeface="Arial" panose="020B0604020202020204" pitchFamily="34" charset="0"/>
              </a:rPr>
              <a:t> vào </a:t>
            </a:r>
            <a:r>
              <a:rPr lang="en-US" sz="3200" dirty="0" err="1">
                <a:latin typeface="Arial" panose="020B0604020202020204" pitchFamily="34" charset="0"/>
                <a:cs typeface="Arial" panose="020B0604020202020204" pitchFamily="34" charset="0"/>
              </a:rPr>
              <a:t>thăm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vườn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nào cũng thích </a:t>
            </a:r>
            <a:r>
              <a:rPr lang="en-US" sz="3200" dirty="0" err="1">
                <a:latin typeface="Arial" panose="020B0604020202020204" pitchFamily="34" charset="0"/>
                <a:cs typeface="Arial" panose="020B0604020202020204" pitchFamily="34" charset="0"/>
              </a:rPr>
              <a:t>trò</a:t>
            </a:r>
            <a:r>
              <a:rPr lang="en-US" sz="3200" dirty="0">
                <a:latin typeface="Arial" panose="020B0604020202020204" pitchFamily="34" charset="0"/>
                <a:cs typeface="Arial" panose="020B0604020202020204" pitchFamily="34" charset="0"/>
              </a:rPr>
              <a:t> chơi </a:t>
            </a:r>
            <a:r>
              <a:rPr lang="en-US" sz="3200" dirty="0" err="1">
                <a:latin typeface="Arial" panose="020B0604020202020204" pitchFamily="34" charset="0"/>
                <a:cs typeface="Arial" panose="020B0604020202020204" pitchFamily="34" charset="0"/>
              </a:rPr>
              <a:t>chui</a:t>
            </a:r>
            <a:r>
              <a:rPr lang="en-US" sz="3200" dirty="0">
                <a:latin typeface="Arial" panose="020B0604020202020204" pitchFamily="34" charset="0"/>
                <a:cs typeface="Arial" panose="020B0604020202020204" pitchFamily="34" charset="0"/>
              </a:rPr>
              <a:t> qua </a:t>
            </a:r>
            <a:r>
              <a:rPr lang="en-US" sz="3200" dirty="0" err="1">
                <a:latin typeface="Arial" panose="020B0604020202020204" pitchFamily="34" charset="0"/>
                <a:cs typeface="Arial" panose="020B0604020202020204" pitchFamily="34" charset="0"/>
              </a:rPr>
              <a:t>chui</a:t>
            </a:r>
            <a:r>
              <a:rPr lang="en-US" sz="3200" dirty="0">
                <a:latin typeface="Arial" panose="020B0604020202020204" pitchFamily="34" charset="0"/>
                <a:cs typeface="Arial" panose="020B0604020202020204" pitchFamily="34" charset="0"/>
              </a:rPr>
              <a:t> lại vòng </a:t>
            </a:r>
            <a:r>
              <a:rPr lang="en-US" sz="3200" dirty="0" err="1">
                <a:latin typeface="Arial" panose="020B0604020202020204" pitchFamily="34" charset="0"/>
                <a:cs typeface="Arial" panose="020B0604020202020204" pitchFamily="34" charset="0"/>
              </a:rPr>
              <a:t>lá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ấy</a:t>
            </a:r>
            <a:r>
              <a:rPr lang="en-US" sz="3200" dirty="0">
                <a:latin typeface="Arial" panose="020B0604020202020204" pitchFamily="34" charset="0"/>
                <a:cs typeface="Arial" panose="020B0604020202020204" pitchFamily="34" charset="0"/>
              </a:rPr>
              <a:t>. Lúc </a:t>
            </a:r>
            <a:r>
              <a:rPr lang="en-US" sz="3200" dirty="0" err="1">
                <a:latin typeface="Arial" panose="020B0604020202020204" pitchFamily="34" charset="0"/>
                <a:cs typeface="Arial" panose="020B0604020202020204" pitchFamily="34" charset="0"/>
              </a:rPr>
              <a:t>đó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mọi</a:t>
            </a:r>
            <a:r>
              <a:rPr lang="en-US" sz="3200" dirty="0">
                <a:latin typeface="Arial" panose="020B0604020202020204" pitchFamily="34" charset="0"/>
                <a:cs typeface="Arial" panose="020B0604020202020204" pitchFamily="34" charset="0"/>
              </a:rPr>
              <a:t> người mới hiểu vì </a:t>
            </a:r>
            <a:r>
              <a:rPr lang="en-US" sz="3200" dirty="0" err="1">
                <a:latin typeface="Arial" panose="020B0604020202020204" pitchFamily="34" charset="0"/>
                <a:cs typeface="Arial" panose="020B0604020202020204" pitchFamily="34" charset="0"/>
              </a:rPr>
              <a:t>sao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a:t>
            </a:r>
            <a:r>
              <a:rPr lang="en-US" sz="3200" dirty="0">
                <a:latin typeface="Arial" panose="020B0604020202020204" pitchFamily="34" charset="0"/>
                <a:cs typeface="Arial" panose="020B0604020202020204" pitchFamily="34" charset="0"/>
              </a:rPr>
              <a:t> thành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tròn</a:t>
            </a:r>
            <a:r>
              <a:rPr lang="en-US" sz="3200" dirty="0">
                <a:latin typeface="Arial" panose="020B0604020202020204" pitchFamily="34" charset="0"/>
                <a:cs typeface="Arial" panose="020B0604020202020204" pitchFamily="34" charset="0"/>
              </a:rPr>
              <a:t> như thế.</a:t>
            </a:r>
          </a:p>
          <a:p>
            <a:pPr algn="r">
              <a:lnSpc>
                <a:spcPct val="150000"/>
              </a:lnSpc>
            </a:pPr>
            <a:r>
              <a:rPr lang="en-US" sz="3200" b="1" dirty="0">
                <a:latin typeface="Arial" panose="020B0604020202020204" pitchFamily="34" charset="0"/>
                <a:cs typeface="Arial" panose="020B0604020202020204" pitchFamily="34" charset="0"/>
              </a:rPr>
              <a:t>Theo </a:t>
            </a:r>
            <a:r>
              <a:rPr lang="en-US" sz="3200" b="1" dirty="0" err="1">
                <a:latin typeface="Arial" panose="020B0604020202020204" pitchFamily="34" charset="0"/>
                <a:cs typeface="Arial" panose="020B0604020202020204" pitchFamily="34" charset="0"/>
              </a:rPr>
              <a:t>sách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Bác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Hồ</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kính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yêu</a:t>
            </a:r>
            <a:endParaRPr lang="en-US" sz="3200" b="1" dirty="0">
              <a:latin typeface="Arial" panose="020B0604020202020204" pitchFamily="34" charset="0"/>
              <a:cs typeface="Arial" panose="020B0604020202020204" pitchFamily="34" charset="0"/>
            </a:endParaRPr>
          </a:p>
        </p:txBody>
      </p:sp>
      <p:sp>
        <p:nvSpPr>
          <p:cNvPr id="3" name="Oval 2"/>
          <p:cNvSpPr/>
          <p:nvPr/>
        </p:nvSpPr>
        <p:spPr>
          <a:xfrm>
            <a:off x="1371600" y="1790700"/>
            <a:ext cx="762000" cy="762000"/>
          </a:xfrm>
          <a:prstGeom prst="ellipse">
            <a:avLst/>
          </a:prstGeom>
          <a:solidFill>
            <a:schemeClr val="accent6">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3</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991100"/>
            <a:ext cx="12228679" cy="4572000"/>
          </a:xfrm>
          <a:prstGeom prst="rect">
            <a:avLst/>
          </a:prstGeom>
        </p:spPr>
      </p:pic>
    </p:spTree>
    <p:extLst>
      <p:ext uri="{BB962C8B-B14F-4D97-AF65-F5344CB8AC3E}">
        <p14:creationId xmlns:p14="http://schemas.microsoft.com/office/powerpoint/2010/main" val="17263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4922862" y="438545"/>
            <a:ext cx="8820434" cy="1192571"/>
          </a:xfrm>
          <a:prstGeom prst="rect">
            <a:avLst/>
          </a:prstGeom>
        </p:spPr>
        <p:txBody>
          <a:bodyPr wrap="square" lIns="0" tIns="0" rIns="0" bIns="0" rtlCol="0" anchor="t">
            <a:spAutoFit/>
          </a:bodyPr>
          <a:lstStyle/>
          <a:p>
            <a:pPr algn="ctr">
              <a:lnSpc>
                <a:spcPts val="10655"/>
              </a:lnSpc>
            </a:pPr>
            <a:r>
              <a:rPr lang="en-US" sz="5600" b="1" dirty="0">
                <a:solidFill>
                  <a:srgbClr val="E84B5F"/>
                </a:solidFill>
                <a:latin typeface="Arial" panose="020B0604020202020204" pitchFamily="34" charset="0"/>
                <a:cs typeface="Arial" panose="020B0604020202020204" pitchFamily="34" charset="0"/>
              </a:rPr>
              <a:t>ĐỌC TOÀN BÀI</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2856" y="-288171"/>
            <a:ext cx="1761844" cy="1933437"/>
          </a:xfrm>
          <a:prstGeom prst="rect">
            <a:avLst/>
          </a:prstGeom>
        </p:spPr>
      </p:pic>
      <p:sp>
        <p:nvSpPr>
          <p:cNvPr id="6" name="TextBox 5"/>
          <p:cNvSpPr txBox="1"/>
          <p:nvPr/>
        </p:nvSpPr>
        <p:spPr>
          <a:xfrm>
            <a:off x="1752600" y="1791271"/>
            <a:ext cx="15163800" cy="6740307"/>
          </a:xfrm>
          <a:prstGeom prst="rect">
            <a:avLst/>
          </a:prstGeom>
          <a:noFill/>
        </p:spPr>
        <p:txBody>
          <a:bodyPr wrap="square" rtlCol="0">
            <a:spAutoFit/>
          </a:bodyPr>
          <a:lstStyle/>
          <a:p>
            <a:pPr marL="742950" indent="-742950" algn="just">
              <a:lnSpc>
                <a:spcPct val="150000"/>
              </a:lnSpc>
              <a:buAutoNum type="arabicPeriod"/>
            </a:pPr>
            <a:r>
              <a:rPr lang="en-US" sz="3200" dirty="0" err="1">
                <a:latin typeface="Arial" panose="020B0604020202020204" pitchFamily="34" charset="0"/>
                <a:cs typeface="Arial" panose="020B0604020202020204" pitchFamily="34" charset="0"/>
              </a:rPr>
              <a:t>Buổi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sớm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hôm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Hồ</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vườn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chợt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ngoằn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ngoèo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nằm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đêm</a:t>
            </a:r>
            <a:r>
              <a:rPr lang="en-US" sz="3200" dirty="0">
                <a:latin typeface="Arial" panose="020B0604020202020204" pitchFamily="34" charset="0"/>
                <a:cs typeface="Arial" panose="020B0604020202020204" pitchFamily="34" charset="0"/>
              </a:rPr>
              <a:t> qua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xuống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đấy</a:t>
            </a:r>
            <a:r>
              <a:rPr lang="en-US" sz="3200" dirty="0">
                <a:latin typeface="Arial" panose="020B0604020202020204" pitchFamily="34" charset="0"/>
                <a:cs typeface="Arial" panose="020B0604020202020204" pitchFamily="34" charset="0"/>
              </a:rPr>
              <a:t>:</a:t>
            </a:r>
          </a:p>
          <a:p>
            <a:pPr algn="just">
              <a:lnSpc>
                <a:spcPct val="150000"/>
              </a:lnSpc>
            </a:pP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cuốn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nhé</a:t>
            </a:r>
            <a:r>
              <a:rPr lang="en-US" sz="3200" dirty="0">
                <a:latin typeface="Arial" panose="020B0604020202020204" pitchFamily="34" charset="0"/>
                <a:cs typeface="Arial" panose="020B0604020202020204" pitchFamily="34" charset="0"/>
              </a:rPr>
              <a:t>!</a:t>
            </a:r>
          </a:p>
          <a:p>
            <a:pPr marL="742950" indent="-742950" algn="just">
              <a:lnSpc>
                <a:spcPct val="150000"/>
              </a:lnSpc>
              <a:buAutoNum type="arabicPeriod" startAt="2"/>
            </a:pPr>
            <a:r>
              <a:rPr lang="en-US" sz="3200" dirty="0">
                <a:latin typeface="Arial" panose="020B0604020202020204" pitchFamily="34" charset="0"/>
                <a:cs typeface="Arial" panose="020B0604020202020204" pitchFamily="34" charset="0"/>
              </a:rPr>
              <a:t>Theo </a:t>
            </a:r>
            <a:r>
              <a:rPr lang="en-US" sz="3200" dirty="0" err="1">
                <a:latin typeface="Arial" panose="020B0604020202020204" pitchFamily="34" charset="0"/>
                <a:cs typeface="Arial" panose="020B0604020202020204" pitchFamily="34" charset="0"/>
              </a:rPr>
              <a:t>lời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vùi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xuống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bảo</a:t>
            </a:r>
            <a:r>
              <a:rPr lang="en-US" sz="3200" dirty="0">
                <a:latin typeface="Arial" panose="020B0604020202020204" pitchFamily="34" charset="0"/>
                <a:cs typeface="Arial" panose="020B0604020202020204" pitchFamily="34" charset="0"/>
              </a:rPr>
              <a:t>:</a:t>
            </a:r>
          </a:p>
          <a:p>
            <a:pPr algn="just">
              <a:lnSpc>
                <a:spcPct val="150000"/>
              </a:lnSpc>
            </a:pP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nên làm thế này.</a:t>
            </a:r>
          </a:p>
          <a:p>
            <a:pPr algn="just">
              <a:lnSpc>
                <a:spcPct val="150000"/>
              </a:lnSpc>
            </a:pPr>
            <a:r>
              <a:rPr lang="en-US" sz="3200" dirty="0">
                <a:latin typeface="Arial" panose="020B0604020202020204" pitchFamily="34" charset="0"/>
                <a:cs typeface="Arial" panose="020B0604020202020204" pitchFamily="34" charset="0"/>
              </a:rPr>
              <a:t>	Nói rồi,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cuộn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rễ</a:t>
            </a:r>
            <a:r>
              <a:rPr lang="en-US" sz="3200" dirty="0">
                <a:latin typeface="Arial" panose="020B0604020202020204" pitchFamily="34" charset="0"/>
                <a:cs typeface="Arial" panose="020B0604020202020204" pitchFamily="34" charset="0"/>
              </a:rPr>
              <a:t> thành một vòng </a:t>
            </a:r>
            <a:r>
              <a:rPr lang="en-US" sz="3200" dirty="0" err="1">
                <a:latin typeface="Arial" panose="020B0604020202020204" pitchFamily="34" charset="0"/>
                <a:cs typeface="Arial" panose="020B0604020202020204" pitchFamily="34" charset="0"/>
              </a:rPr>
              <a:t>tròn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bảo </a:t>
            </a: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cần vụ </a:t>
            </a:r>
            <a:r>
              <a:rPr lang="en-US" sz="3200" dirty="0" err="1">
                <a:latin typeface="Arial" panose="020B0604020202020204" pitchFamily="34" charset="0"/>
                <a:cs typeface="Arial" panose="020B0604020202020204" pitchFamily="34" charset="0"/>
              </a:rPr>
              <a:t>buộc</a:t>
            </a:r>
            <a:r>
              <a:rPr lang="en-US" sz="3200" dirty="0">
                <a:latin typeface="Arial" panose="020B0604020202020204" pitchFamily="34" charset="0"/>
                <a:cs typeface="Arial" panose="020B0604020202020204" pitchFamily="34" charset="0"/>
              </a:rPr>
              <a:t> nó </a:t>
            </a:r>
            <a:r>
              <a:rPr lang="en-US" sz="3200" dirty="0" err="1">
                <a:latin typeface="Arial" panose="020B0604020202020204" pitchFamily="34" charset="0"/>
                <a:cs typeface="Arial" panose="020B0604020202020204" pitchFamily="34" charset="0"/>
              </a:rPr>
              <a:t>tựa</a:t>
            </a:r>
            <a:r>
              <a:rPr lang="en-US" sz="3200" dirty="0">
                <a:latin typeface="Arial" panose="020B0604020202020204" pitchFamily="34" charset="0"/>
                <a:cs typeface="Arial" panose="020B0604020202020204" pitchFamily="34" charset="0"/>
              </a:rPr>
              <a:t> 	vào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cái </a:t>
            </a:r>
            <a:r>
              <a:rPr lang="en-US" sz="3200" dirty="0" err="1">
                <a:latin typeface="Arial" panose="020B0604020202020204" pitchFamily="34" charset="0"/>
                <a:cs typeface="Arial" panose="020B0604020202020204" pitchFamily="34" charset="0"/>
              </a:rPr>
              <a:t>cọc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đó</a:t>
            </a:r>
            <a:r>
              <a:rPr lang="en-US" sz="3200" dirty="0">
                <a:latin typeface="Arial" panose="020B0604020202020204" pitchFamily="34" charset="0"/>
                <a:cs typeface="Arial" panose="020B0604020202020204" pitchFamily="34" charset="0"/>
              </a:rPr>
              <a:t> mới </a:t>
            </a:r>
            <a:r>
              <a:rPr lang="en-US" sz="3200" dirty="0" err="1">
                <a:latin typeface="Arial" panose="020B0604020202020204" pitchFamily="34" charset="0"/>
                <a:cs typeface="Arial" panose="020B0604020202020204" pitchFamily="34" charset="0"/>
              </a:rPr>
              <a:t>vùi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đầu </a:t>
            </a:r>
            <a:r>
              <a:rPr lang="en-US" sz="3200" dirty="0" err="1">
                <a:latin typeface="Arial" panose="020B0604020202020204" pitchFamily="34" charset="0"/>
                <a:cs typeface="Arial" panose="020B0604020202020204" pitchFamily="34" charset="0"/>
              </a:rPr>
              <a:t>rễ</a:t>
            </a:r>
            <a:r>
              <a:rPr lang="en-US" sz="3200" dirty="0">
                <a:latin typeface="Arial" panose="020B0604020202020204" pitchFamily="34" charset="0"/>
                <a:cs typeface="Arial" panose="020B0604020202020204" pitchFamily="34" charset="0"/>
              </a:rPr>
              <a:t> xuống đất.</a:t>
            </a:r>
          </a:p>
        </p:txBody>
      </p:sp>
    </p:spTree>
    <p:extLst>
      <p:ext uri="{BB962C8B-B14F-4D97-AF65-F5344CB8AC3E}">
        <p14:creationId xmlns:p14="http://schemas.microsoft.com/office/powerpoint/2010/main" val="28656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4922862" y="438545"/>
            <a:ext cx="8820434" cy="1192571"/>
          </a:xfrm>
          <a:prstGeom prst="rect">
            <a:avLst/>
          </a:prstGeom>
        </p:spPr>
        <p:txBody>
          <a:bodyPr wrap="square" lIns="0" tIns="0" rIns="0" bIns="0" rtlCol="0" anchor="t">
            <a:spAutoFit/>
          </a:bodyPr>
          <a:lstStyle/>
          <a:p>
            <a:pPr algn="ctr">
              <a:lnSpc>
                <a:spcPts val="10655"/>
              </a:lnSpc>
            </a:pPr>
            <a:r>
              <a:rPr lang="en-US" sz="5600" b="1" dirty="0">
                <a:solidFill>
                  <a:srgbClr val="E84B5F"/>
                </a:solidFill>
                <a:latin typeface="Arial" panose="020B0604020202020204" pitchFamily="34" charset="0"/>
                <a:cs typeface="Arial" panose="020B0604020202020204" pitchFamily="34" charset="0"/>
              </a:rPr>
              <a:t>ĐỌC TOÀN BÀI</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2856" y="-288171"/>
            <a:ext cx="1761844" cy="1933437"/>
          </a:xfrm>
          <a:prstGeom prst="rect">
            <a:avLst/>
          </a:prstGeom>
        </p:spPr>
      </p:pic>
      <p:sp>
        <p:nvSpPr>
          <p:cNvPr id="6" name="TextBox 5"/>
          <p:cNvSpPr txBox="1"/>
          <p:nvPr/>
        </p:nvSpPr>
        <p:spPr>
          <a:xfrm>
            <a:off x="1752600" y="1791271"/>
            <a:ext cx="15163800" cy="6740307"/>
          </a:xfrm>
          <a:prstGeom prst="rect">
            <a:avLst/>
          </a:prstGeom>
          <a:noFill/>
        </p:spPr>
        <p:txBody>
          <a:bodyPr wrap="square" rtlCol="0">
            <a:spAutoFit/>
          </a:bodyPr>
          <a:lstStyle/>
          <a:p>
            <a:pPr algn="just">
              <a:lnSpc>
                <a:spcPct val="150000"/>
              </a:lnSpc>
            </a:pP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cần vụ </a:t>
            </a:r>
            <a:r>
              <a:rPr lang="en-US" sz="3200" dirty="0" err="1">
                <a:latin typeface="Arial" panose="020B0604020202020204" pitchFamily="34" charset="0"/>
                <a:cs typeface="Arial" panose="020B0604020202020204" pitchFamily="34" charset="0"/>
              </a:rPr>
              <a:t>thắc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mắc</a:t>
            </a:r>
            <a:r>
              <a:rPr lang="en-US" sz="3200" dirty="0">
                <a:latin typeface="Arial" panose="020B0604020202020204" pitchFamily="34" charset="0"/>
                <a:cs typeface="Arial" panose="020B0604020202020204" pitchFamily="34" charset="0"/>
              </a:rPr>
              <a:t>:</a:t>
            </a:r>
          </a:p>
          <a:p>
            <a:pPr algn="just">
              <a:lnSpc>
                <a:spcPct val="150000"/>
              </a:lnSpc>
            </a:pP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Thưa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làm thế để làm gì ạ?</a:t>
            </a:r>
          </a:p>
          <a:p>
            <a:pPr algn="just">
              <a:lnSpc>
                <a:spcPct val="150000"/>
              </a:lnSpc>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cười</a:t>
            </a:r>
            <a:r>
              <a:rPr lang="en-US" sz="3200" dirty="0">
                <a:latin typeface="Arial" panose="020B0604020202020204" pitchFamily="34" charset="0"/>
                <a:cs typeface="Arial" panose="020B0604020202020204" pitchFamily="34" charset="0"/>
              </a:rPr>
              <a:t>:</a:t>
            </a:r>
          </a:p>
          <a:p>
            <a:pPr algn="just">
              <a:lnSpc>
                <a:spcPct val="150000"/>
              </a:lnSpc>
            </a:pPr>
            <a:r>
              <a:rPr lang="en-US" sz="3200" dirty="0">
                <a:latin typeface="Arial" panose="020B0604020202020204" pitchFamily="34" charset="0"/>
                <a:cs typeface="Arial" panose="020B0604020202020204" pitchFamily="34" charset="0"/>
              </a:rPr>
              <a:t>	- Rồi </a:t>
            </a: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sẽ biết.</a:t>
            </a:r>
          </a:p>
          <a:p>
            <a:pPr algn="just">
              <a:lnSpc>
                <a:spcPct val="150000"/>
              </a:lnSpc>
            </a:pPr>
            <a:r>
              <a:rPr lang="en-US" sz="3200" dirty="0">
                <a:latin typeface="Arial" panose="020B0604020202020204" pitchFamily="34" charset="0"/>
                <a:cs typeface="Arial" panose="020B0604020202020204" pitchFamily="34" charset="0"/>
              </a:rPr>
              <a:t>3. Nhiều năm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rễ</a:t>
            </a:r>
            <a:r>
              <a:rPr lang="en-US" sz="3200" dirty="0">
                <a:latin typeface="Arial" panose="020B0604020202020204" pitchFamily="34" charset="0"/>
                <a:cs typeface="Arial" panose="020B0604020202020204" pitchFamily="34" charset="0"/>
              </a:rPr>
              <a:t> đã </a:t>
            </a:r>
            <a:r>
              <a:rPr lang="en-US" sz="3200" dirty="0" err="1">
                <a:latin typeface="Arial" panose="020B0604020202020204" pitchFamily="34" charset="0"/>
                <a:cs typeface="Arial" panose="020B0604020202020204" pitchFamily="34" charset="0"/>
              </a:rPr>
              <a:t>bén</a:t>
            </a:r>
            <a:r>
              <a:rPr lang="en-US" sz="3200" dirty="0">
                <a:latin typeface="Arial" panose="020B0604020202020204" pitchFamily="34" charset="0"/>
                <a:cs typeface="Arial" panose="020B0604020202020204" pitchFamily="34" charset="0"/>
              </a:rPr>
              <a:t> đất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thành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đã com có vòng </a:t>
            </a:r>
            <a:r>
              <a:rPr lang="en-US" sz="3200" dirty="0" err="1">
                <a:latin typeface="Arial" panose="020B0604020202020204" pitchFamily="34" charset="0"/>
                <a:cs typeface="Arial" panose="020B0604020202020204" pitchFamily="34" charset="0"/>
              </a:rPr>
              <a:t>lá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a:t>
            </a:r>
            <a:r>
              <a:rPr lang="en-US" sz="3200" dirty="0">
                <a:latin typeface="Arial" panose="020B0604020202020204" pitchFamily="34" charset="0"/>
                <a:cs typeface="Arial" panose="020B0604020202020204" pitchFamily="34" charset="0"/>
              </a:rPr>
              <a:t> vào </a:t>
            </a:r>
            <a:r>
              <a:rPr lang="en-US" sz="3200" dirty="0" err="1">
                <a:latin typeface="Arial" panose="020B0604020202020204" pitchFamily="34" charset="0"/>
                <a:cs typeface="Arial" panose="020B0604020202020204" pitchFamily="34" charset="0"/>
              </a:rPr>
              <a:t>thăm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vườn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nào cũng thích </a:t>
            </a:r>
            <a:r>
              <a:rPr lang="en-US" sz="3200" dirty="0" err="1">
                <a:latin typeface="Arial" panose="020B0604020202020204" pitchFamily="34" charset="0"/>
                <a:cs typeface="Arial" panose="020B0604020202020204" pitchFamily="34" charset="0"/>
              </a:rPr>
              <a:t>trò</a:t>
            </a:r>
            <a:r>
              <a:rPr lang="en-US" sz="3200" dirty="0">
                <a:latin typeface="Arial" panose="020B0604020202020204" pitchFamily="34" charset="0"/>
                <a:cs typeface="Arial" panose="020B0604020202020204" pitchFamily="34" charset="0"/>
              </a:rPr>
              <a:t> chơi </a:t>
            </a:r>
            <a:r>
              <a:rPr lang="en-US" sz="3200" dirty="0" err="1">
                <a:latin typeface="Arial" panose="020B0604020202020204" pitchFamily="34" charset="0"/>
                <a:cs typeface="Arial" panose="020B0604020202020204" pitchFamily="34" charset="0"/>
              </a:rPr>
              <a:t>chui</a:t>
            </a:r>
            <a:r>
              <a:rPr lang="en-US" sz="3200" dirty="0">
                <a:latin typeface="Arial" panose="020B0604020202020204" pitchFamily="34" charset="0"/>
                <a:cs typeface="Arial" panose="020B0604020202020204" pitchFamily="34" charset="0"/>
              </a:rPr>
              <a:t> qua </a:t>
            </a:r>
            <a:r>
              <a:rPr lang="en-US" sz="3200" dirty="0" err="1">
                <a:latin typeface="Arial" panose="020B0604020202020204" pitchFamily="34" charset="0"/>
                <a:cs typeface="Arial" panose="020B0604020202020204" pitchFamily="34" charset="0"/>
              </a:rPr>
              <a:t>chui</a:t>
            </a:r>
            <a:r>
              <a:rPr lang="en-US" sz="3200" dirty="0">
                <a:latin typeface="Arial" panose="020B0604020202020204" pitchFamily="34" charset="0"/>
                <a:cs typeface="Arial" panose="020B0604020202020204" pitchFamily="34" charset="0"/>
              </a:rPr>
              <a:t> lại vòng </a:t>
            </a:r>
            <a:r>
              <a:rPr lang="en-US" sz="3200" dirty="0" err="1">
                <a:latin typeface="Arial" panose="020B0604020202020204" pitchFamily="34" charset="0"/>
                <a:cs typeface="Arial" panose="020B0604020202020204" pitchFamily="34" charset="0"/>
              </a:rPr>
              <a:t>lá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ấy</a:t>
            </a:r>
            <a:r>
              <a:rPr lang="en-US" sz="3200" dirty="0">
                <a:latin typeface="Arial" panose="020B0604020202020204" pitchFamily="34" charset="0"/>
                <a:cs typeface="Arial" panose="020B0604020202020204" pitchFamily="34" charset="0"/>
              </a:rPr>
              <a:t>. Lúc </a:t>
            </a:r>
            <a:r>
              <a:rPr lang="en-US" sz="3200" dirty="0" err="1">
                <a:latin typeface="Arial" panose="020B0604020202020204" pitchFamily="34" charset="0"/>
                <a:cs typeface="Arial" panose="020B0604020202020204" pitchFamily="34" charset="0"/>
              </a:rPr>
              <a:t>đó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mọi</a:t>
            </a:r>
            <a:r>
              <a:rPr lang="en-US" sz="3200" dirty="0">
                <a:latin typeface="Arial" panose="020B0604020202020204" pitchFamily="34" charset="0"/>
                <a:cs typeface="Arial" panose="020B0604020202020204" pitchFamily="34" charset="0"/>
              </a:rPr>
              <a:t> người mới hiểu vì </a:t>
            </a:r>
            <a:r>
              <a:rPr lang="en-US" sz="3200" dirty="0" err="1">
                <a:latin typeface="Arial" panose="020B0604020202020204" pitchFamily="34" charset="0"/>
                <a:cs typeface="Arial" panose="020B0604020202020204" pitchFamily="34" charset="0"/>
              </a:rPr>
              <a:t>sao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a:t>
            </a:r>
            <a:r>
              <a:rPr lang="en-US" sz="3200" dirty="0">
                <a:latin typeface="Arial" panose="020B0604020202020204" pitchFamily="34" charset="0"/>
                <a:cs typeface="Arial" panose="020B0604020202020204" pitchFamily="34" charset="0"/>
              </a:rPr>
              <a:t> thành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tròn</a:t>
            </a:r>
            <a:r>
              <a:rPr lang="en-US" sz="3200" dirty="0">
                <a:latin typeface="Arial" panose="020B0604020202020204" pitchFamily="34" charset="0"/>
                <a:cs typeface="Arial" panose="020B0604020202020204" pitchFamily="34" charset="0"/>
              </a:rPr>
              <a:t> như thế.</a:t>
            </a:r>
          </a:p>
          <a:p>
            <a:pPr algn="r">
              <a:lnSpc>
                <a:spcPct val="150000"/>
              </a:lnSpc>
            </a:pPr>
            <a:r>
              <a:rPr lang="en-US" sz="3200" b="1" dirty="0">
                <a:latin typeface="Arial" panose="020B0604020202020204" pitchFamily="34" charset="0"/>
                <a:cs typeface="Arial" panose="020B0604020202020204" pitchFamily="34" charset="0"/>
              </a:rPr>
              <a:t>Theo </a:t>
            </a:r>
            <a:r>
              <a:rPr lang="en-US" sz="3200" b="1" dirty="0" err="1">
                <a:latin typeface="Arial" panose="020B0604020202020204" pitchFamily="34" charset="0"/>
                <a:cs typeface="Arial" panose="020B0604020202020204" pitchFamily="34" charset="0"/>
              </a:rPr>
              <a:t>sách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Bác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Hồ</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kính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yêu</a:t>
            </a:r>
            <a:endParaRPr lang="en-US" sz="3200" b="1" dirty="0">
              <a:latin typeface="Arial" panose="020B0604020202020204" pitchFamily="34" charset="0"/>
              <a:cs typeface="Arial" panose="020B0604020202020204" pitchFamily="34" charset="0"/>
            </a:endParaRPr>
          </a:p>
          <a:p>
            <a:pPr algn="just">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8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215">
            <a:off x="5918662" y="1143000"/>
            <a:ext cx="6450676" cy="1828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34185" y="4322740"/>
            <a:ext cx="4636421" cy="40969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69704" y="5454530"/>
            <a:ext cx="3455141" cy="43189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21799" y="5478343"/>
            <a:ext cx="3046806" cy="43189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6658" y="8167161"/>
            <a:ext cx="3550715" cy="816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884417" y="5143500"/>
            <a:ext cx="3550715" cy="816664"/>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51639" y="-772849"/>
            <a:ext cx="1822483" cy="199998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185711">
            <a:off x="1369041" y="1123891"/>
            <a:ext cx="1438355" cy="916952"/>
          </a:xfrm>
          <a:prstGeom prst="rect">
            <a:avLst/>
          </a:prstGeom>
        </p:spPr>
      </p:pic>
      <p:sp>
        <p:nvSpPr>
          <p:cNvPr id="10" name="TextBox 10"/>
          <p:cNvSpPr txBox="1"/>
          <p:nvPr/>
        </p:nvSpPr>
        <p:spPr>
          <a:xfrm>
            <a:off x="5104151" y="1582367"/>
            <a:ext cx="7896488" cy="1866858"/>
          </a:xfrm>
          <a:prstGeom prst="rect">
            <a:avLst/>
          </a:prstGeom>
        </p:spPr>
        <p:txBody>
          <a:bodyPr lIns="0" tIns="0" rIns="0" bIns="0" rtlCol="0" anchor="t">
            <a:spAutoFit/>
          </a:bodyPr>
          <a:lstStyle/>
          <a:p>
            <a:pPr algn="ctr">
              <a:lnSpc>
                <a:spcPts val="16756"/>
              </a:lnSpc>
            </a:pPr>
            <a:r>
              <a:rPr lang="en-US" sz="8600" b="1" spc="718" dirty="0">
                <a:solidFill>
                  <a:srgbClr val="E84B5F"/>
                </a:solidFill>
                <a:latin typeface="Arial" panose="020B0604020202020204" pitchFamily="34" charset="0"/>
                <a:cs typeface="Arial" panose="020B0604020202020204" pitchFamily="34" charset="0"/>
              </a:rPr>
              <a:t>ĐỌC HIỂU</a:t>
            </a:r>
          </a:p>
        </p:txBody>
      </p:sp>
    </p:spTree>
    <p:extLst>
      <p:ext uri="{BB962C8B-B14F-4D97-AF65-F5344CB8AC3E}">
        <p14:creationId xmlns:p14="http://schemas.microsoft.com/office/powerpoint/2010/main" val="2986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120427" y="1036217"/>
            <a:ext cx="13580533" cy="2354683"/>
            <a:chOff x="0" y="0"/>
            <a:chExt cx="5436889" cy="1590471"/>
          </a:xfrm>
        </p:grpSpPr>
        <p:sp>
          <p:nvSpPr>
            <p:cNvPr id="3" name="Freeform 3"/>
            <p:cNvSpPr/>
            <p:nvPr/>
          </p:nvSpPr>
          <p:spPr>
            <a:xfrm>
              <a:off x="0" y="0"/>
              <a:ext cx="5436889" cy="1590471"/>
            </a:xfrm>
            <a:custGeom>
              <a:avLst/>
              <a:gdLst/>
              <a:ahLst/>
              <a:cxnLst/>
              <a:rect l="l" t="t" r="r" b="b"/>
              <a:pathLst>
                <a:path w="5436889" h="1590471">
                  <a:moveTo>
                    <a:pt x="5312428" y="1590471"/>
                  </a:moveTo>
                  <a:lnTo>
                    <a:pt x="124460" y="1590471"/>
                  </a:lnTo>
                  <a:cubicBezTo>
                    <a:pt x="55880" y="1590471"/>
                    <a:pt x="0" y="1534591"/>
                    <a:pt x="0" y="1466011"/>
                  </a:cubicBezTo>
                  <a:lnTo>
                    <a:pt x="0" y="124460"/>
                  </a:lnTo>
                  <a:cubicBezTo>
                    <a:pt x="0" y="55880"/>
                    <a:pt x="55880" y="0"/>
                    <a:pt x="124460" y="0"/>
                  </a:cubicBezTo>
                  <a:lnTo>
                    <a:pt x="5312428" y="0"/>
                  </a:lnTo>
                  <a:cubicBezTo>
                    <a:pt x="5381009" y="0"/>
                    <a:pt x="5436889" y="55880"/>
                    <a:pt x="5436889" y="124460"/>
                  </a:cubicBezTo>
                  <a:lnTo>
                    <a:pt x="5436889" y="1466011"/>
                  </a:lnTo>
                  <a:cubicBezTo>
                    <a:pt x="5436889" y="1534591"/>
                    <a:pt x="5381009" y="1590471"/>
                    <a:pt x="5312428" y="1590471"/>
                  </a:cubicBezTo>
                  <a:close/>
                </a:path>
              </a:pathLst>
            </a:custGeom>
            <a:solidFill>
              <a:srgbClr val="FFE886">
                <a:alpha val="2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5987044"/>
            <a:ext cx="3568773" cy="4391107"/>
          </a:xfrm>
          <a:prstGeom prst="rect">
            <a:avLst/>
          </a:prstGeom>
        </p:spPr>
      </p:pic>
      <p:sp>
        <p:nvSpPr>
          <p:cNvPr id="6" name="TextBox 6"/>
          <p:cNvSpPr txBox="1"/>
          <p:nvPr/>
        </p:nvSpPr>
        <p:spPr>
          <a:xfrm>
            <a:off x="3047999" y="1145411"/>
            <a:ext cx="12039600" cy="2079095"/>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1. </a:t>
            </a:r>
            <a:r>
              <a:rPr lang="en-US" sz="4800" b="1" i="1" dirty="0" err="1">
                <a:solidFill>
                  <a:srgbClr val="E84B5F"/>
                </a:solidFill>
                <a:latin typeface="Arial" panose="020B0604020202020204" pitchFamily="34" charset="0"/>
                <a:cs typeface="Arial" panose="020B0604020202020204" pitchFamily="34" charset="0"/>
              </a:rPr>
              <a:t>Khi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thấy</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chiếc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rễ</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nằm</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trên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mặt</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đất</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Bác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Hồ</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nói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gì</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với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chú</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cần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vụ</a:t>
            </a:r>
            <a:r>
              <a:rPr lang="en-US" sz="4800" b="1" i="1" dirty="0">
                <a:solidFill>
                  <a:srgbClr val="E84B5F"/>
                </a:solidFill>
                <a:latin typeface="Arial" panose="020B0604020202020204" pitchFamily="34" charset="0"/>
                <a:cs typeface="Arial" panose="020B0604020202020204" pitchFamily="34" charset="0"/>
              </a:rPr>
              <a:t>?</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14400" y="528364"/>
            <a:ext cx="1793779" cy="10157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6000" y="9715500"/>
            <a:ext cx="1775444" cy="408352"/>
          </a:xfrm>
          <a:prstGeom prst="rect">
            <a:avLst/>
          </a:prstGeom>
        </p:spPr>
      </p:pic>
      <p:pic>
        <p:nvPicPr>
          <p:cNvPr id="10" name="Picture 10"/>
          <p:cNvPicPr>
            <a:picLocks noChangeAspect="1"/>
          </p:cNvPicPr>
          <p:nvPr/>
        </p:nvPicPr>
        <p:blipFill>
          <a:blip r:embed="rId8">
            <a:alphaModFix amt="3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610918" y="7211387"/>
            <a:ext cx="3020108" cy="33697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5504" y="7698711"/>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470003">
            <a:off x="14906956" y="432095"/>
            <a:ext cx="1440051" cy="918033"/>
          </a:xfrm>
          <a:prstGeom prst="rect">
            <a:avLst/>
          </a:prstGeom>
        </p:spPr>
      </p:pic>
      <p:sp>
        <p:nvSpPr>
          <p:cNvPr id="13" name="Rectangle 12"/>
          <p:cNvSpPr/>
          <p:nvPr/>
        </p:nvSpPr>
        <p:spPr>
          <a:xfrm>
            <a:off x="2209799" y="3861655"/>
            <a:ext cx="13716000" cy="2477088"/>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en-US" sz="4200" dirty="0" err="1">
                <a:latin typeface="Arial" panose="020B0604020202020204" pitchFamily="34" charset="0"/>
                <a:ea typeface="Calibri" panose="020F0502020204030204" pitchFamily="34" charset="0"/>
                <a:cs typeface="Arial" panose="020B0604020202020204" pitchFamily="34" charset="0"/>
              </a:rPr>
              <a:t>Khi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thay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chiếc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rễ</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nằm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mặt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Hồ</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bảo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chú</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cần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vụ</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cuốn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chiếc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rễ</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lại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rồi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trồng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tiếp</a:t>
            </a:r>
            <a:r>
              <a:rPr lang="en-US" sz="4200" dirty="0">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120427" y="1036217"/>
            <a:ext cx="13580533" cy="2354683"/>
            <a:chOff x="0" y="0"/>
            <a:chExt cx="5436889" cy="1590471"/>
          </a:xfrm>
        </p:grpSpPr>
        <p:sp>
          <p:nvSpPr>
            <p:cNvPr id="3" name="Freeform 3"/>
            <p:cNvSpPr/>
            <p:nvPr/>
          </p:nvSpPr>
          <p:spPr>
            <a:xfrm>
              <a:off x="0" y="0"/>
              <a:ext cx="5436889" cy="1590471"/>
            </a:xfrm>
            <a:custGeom>
              <a:avLst/>
              <a:gdLst/>
              <a:ahLst/>
              <a:cxnLst/>
              <a:rect l="l" t="t" r="r" b="b"/>
              <a:pathLst>
                <a:path w="5436889" h="1590471">
                  <a:moveTo>
                    <a:pt x="5312428" y="1590471"/>
                  </a:moveTo>
                  <a:lnTo>
                    <a:pt x="124460" y="1590471"/>
                  </a:lnTo>
                  <a:cubicBezTo>
                    <a:pt x="55880" y="1590471"/>
                    <a:pt x="0" y="1534591"/>
                    <a:pt x="0" y="1466011"/>
                  </a:cubicBezTo>
                  <a:lnTo>
                    <a:pt x="0" y="124460"/>
                  </a:lnTo>
                  <a:cubicBezTo>
                    <a:pt x="0" y="55880"/>
                    <a:pt x="55880" y="0"/>
                    <a:pt x="124460" y="0"/>
                  </a:cubicBezTo>
                  <a:lnTo>
                    <a:pt x="5312428" y="0"/>
                  </a:lnTo>
                  <a:cubicBezTo>
                    <a:pt x="5381009" y="0"/>
                    <a:pt x="5436889" y="55880"/>
                    <a:pt x="5436889" y="124460"/>
                  </a:cubicBezTo>
                  <a:lnTo>
                    <a:pt x="5436889" y="1466011"/>
                  </a:lnTo>
                  <a:cubicBezTo>
                    <a:pt x="5436889" y="1534591"/>
                    <a:pt x="5381009" y="1590471"/>
                    <a:pt x="5312428" y="1590471"/>
                  </a:cubicBezTo>
                  <a:close/>
                </a:path>
              </a:pathLst>
            </a:custGeom>
            <a:solidFill>
              <a:srgbClr val="FFE886">
                <a:alpha val="2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5987044"/>
            <a:ext cx="3568773" cy="4391107"/>
          </a:xfrm>
          <a:prstGeom prst="rect">
            <a:avLst/>
          </a:prstGeom>
        </p:spPr>
      </p:pic>
      <p:sp>
        <p:nvSpPr>
          <p:cNvPr id="6" name="TextBox 6"/>
          <p:cNvSpPr txBox="1"/>
          <p:nvPr/>
        </p:nvSpPr>
        <p:spPr>
          <a:xfrm>
            <a:off x="3047999" y="1145411"/>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2. </a:t>
            </a:r>
            <a:r>
              <a:rPr lang="en-US" sz="4800" b="1" i="1" dirty="0" err="1">
                <a:solidFill>
                  <a:srgbClr val="E84B5F"/>
                </a:solidFill>
                <a:latin typeface="Arial" panose="020B0604020202020204" pitchFamily="34" charset="0"/>
                <a:cs typeface="Arial" panose="020B0604020202020204" pitchFamily="34" charset="0"/>
              </a:rPr>
              <a:t>Vì</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sao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Bác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Hồ</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phải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hướng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dẫn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chú</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cần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vụ</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trồng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lại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chiếc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rễ</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14400" y="528364"/>
            <a:ext cx="1793779" cy="10157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6000" y="9715500"/>
            <a:ext cx="1775444" cy="408352"/>
          </a:xfrm>
          <a:prstGeom prst="rect">
            <a:avLst/>
          </a:prstGeom>
        </p:spPr>
      </p:pic>
      <p:pic>
        <p:nvPicPr>
          <p:cNvPr id="10" name="Picture 10"/>
          <p:cNvPicPr>
            <a:picLocks noChangeAspect="1"/>
          </p:cNvPicPr>
          <p:nvPr/>
        </p:nvPicPr>
        <p:blipFill>
          <a:blip r:embed="rId8">
            <a:alphaModFix amt="3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610918" y="7211387"/>
            <a:ext cx="3020108" cy="33697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5504" y="7698711"/>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470003">
            <a:off x="14906956" y="432095"/>
            <a:ext cx="1440051" cy="918033"/>
          </a:xfrm>
          <a:prstGeom prst="rect">
            <a:avLst/>
          </a:prstGeom>
        </p:spPr>
      </p:pic>
      <p:sp>
        <p:nvSpPr>
          <p:cNvPr id="13" name="Rectangle 12"/>
          <p:cNvSpPr/>
          <p:nvPr/>
        </p:nvSpPr>
        <p:spPr>
          <a:xfrm>
            <a:off x="2209799" y="3819618"/>
            <a:ext cx="13716000" cy="5062411"/>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vi-VN" sz="4200" dirty="0">
                <a:ea typeface="Calibri" panose="020F0502020204030204" pitchFamily="34" charset="0"/>
                <a:cs typeface="Arial" panose="020B0604020202020204" pitchFamily="34" charset="0"/>
              </a:rPr>
              <a:t>Bác Hồ phải hướng dẫn chú cần vụ trồng lại chiếc rễ đa vì chú cần vụ chỉ định vùi chiếc rễ đa xuống đất. Bác hướng dẫn chú trồng lại để có một cây đa mọc vòng tròn, sau này, làm chỗ chơi cho thiếu nhi.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38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120427" y="1036217"/>
            <a:ext cx="13580533" cy="2354683"/>
            <a:chOff x="0" y="0"/>
            <a:chExt cx="5436889" cy="1590471"/>
          </a:xfrm>
        </p:grpSpPr>
        <p:sp>
          <p:nvSpPr>
            <p:cNvPr id="3" name="Freeform 3"/>
            <p:cNvSpPr/>
            <p:nvPr/>
          </p:nvSpPr>
          <p:spPr>
            <a:xfrm>
              <a:off x="0" y="0"/>
              <a:ext cx="5436889" cy="1590471"/>
            </a:xfrm>
            <a:custGeom>
              <a:avLst/>
              <a:gdLst/>
              <a:ahLst/>
              <a:cxnLst/>
              <a:rect l="l" t="t" r="r" b="b"/>
              <a:pathLst>
                <a:path w="5436889" h="1590471">
                  <a:moveTo>
                    <a:pt x="5312428" y="1590471"/>
                  </a:moveTo>
                  <a:lnTo>
                    <a:pt x="124460" y="1590471"/>
                  </a:lnTo>
                  <a:cubicBezTo>
                    <a:pt x="55880" y="1590471"/>
                    <a:pt x="0" y="1534591"/>
                    <a:pt x="0" y="1466011"/>
                  </a:cubicBezTo>
                  <a:lnTo>
                    <a:pt x="0" y="124460"/>
                  </a:lnTo>
                  <a:cubicBezTo>
                    <a:pt x="0" y="55880"/>
                    <a:pt x="55880" y="0"/>
                    <a:pt x="124460" y="0"/>
                  </a:cubicBezTo>
                  <a:lnTo>
                    <a:pt x="5312428" y="0"/>
                  </a:lnTo>
                  <a:cubicBezTo>
                    <a:pt x="5381009" y="0"/>
                    <a:pt x="5436889" y="55880"/>
                    <a:pt x="5436889" y="124460"/>
                  </a:cubicBezTo>
                  <a:lnTo>
                    <a:pt x="5436889" y="1466011"/>
                  </a:lnTo>
                  <a:cubicBezTo>
                    <a:pt x="5436889" y="1534591"/>
                    <a:pt x="5381009" y="1590471"/>
                    <a:pt x="5312428" y="1590471"/>
                  </a:cubicBezTo>
                  <a:close/>
                </a:path>
              </a:pathLst>
            </a:custGeom>
            <a:solidFill>
              <a:srgbClr val="FFE886">
                <a:alpha val="2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5987044"/>
            <a:ext cx="3568773" cy="4391107"/>
          </a:xfrm>
          <a:prstGeom prst="rect">
            <a:avLst/>
          </a:prstGeom>
        </p:spPr>
      </p:pic>
      <p:sp>
        <p:nvSpPr>
          <p:cNvPr id="6" name="TextBox 6"/>
          <p:cNvSpPr txBox="1"/>
          <p:nvPr/>
        </p:nvSpPr>
        <p:spPr>
          <a:xfrm>
            <a:off x="3047999" y="1145411"/>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3. </a:t>
            </a:r>
            <a:r>
              <a:rPr lang="en-US" sz="4800" b="1" i="1" dirty="0" err="1">
                <a:solidFill>
                  <a:srgbClr val="E84B5F"/>
                </a:solidFill>
                <a:latin typeface="Arial" panose="020B0604020202020204" pitchFamily="34" charset="0"/>
                <a:cs typeface="Arial" panose="020B0604020202020204" pitchFamily="34" charset="0"/>
              </a:rPr>
              <a:t>Về</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sau</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chiếc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rễ</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ấy</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trở</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thành</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một</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cây</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như</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thế</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nào</a:t>
            </a:r>
            <a:r>
              <a:rPr lang="en-US" sz="4800" b="1" i="1" dirty="0">
                <a:solidFill>
                  <a:srgbClr val="E84B5F"/>
                </a:solidFill>
                <a:latin typeface="Arial" panose="020B0604020202020204" pitchFamily="34" charset="0"/>
                <a:cs typeface="Arial" panose="020B0604020202020204" pitchFamily="34" charset="0"/>
              </a:rPr>
              <a:t>?</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14400" y="528364"/>
            <a:ext cx="1793779" cy="10157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6000" y="9715500"/>
            <a:ext cx="1775444" cy="408352"/>
          </a:xfrm>
          <a:prstGeom prst="rect">
            <a:avLst/>
          </a:prstGeom>
        </p:spPr>
      </p:pic>
      <p:pic>
        <p:nvPicPr>
          <p:cNvPr id="10" name="Picture 10"/>
          <p:cNvPicPr>
            <a:picLocks noChangeAspect="1"/>
          </p:cNvPicPr>
          <p:nvPr/>
        </p:nvPicPr>
        <p:blipFill>
          <a:blip r:embed="rId8">
            <a:alphaModFix amt="3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610918" y="7211387"/>
            <a:ext cx="3020108" cy="33697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5504" y="7698711"/>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470003">
            <a:off x="14906956" y="432095"/>
            <a:ext cx="1440051" cy="918033"/>
          </a:xfrm>
          <a:prstGeom prst="rect">
            <a:avLst/>
          </a:prstGeom>
        </p:spPr>
      </p:pic>
      <p:sp>
        <p:nvSpPr>
          <p:cNvPr id="13" name="Rectangle 12"/>
          <p:cNvSpPr/>
          <p:nvPr/>
        </p:nvSpPr>
        <p:spPr>
          <a:xfrm>
            <a:off x="2209799" y="3819618"/>
            <a:ext cx="13491161" cy="2677656"/>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vi-VN" sz="4200" dirty="0">
                <a:ea typeface="Calibri" panose="020F0502020204030204" pitchFamily="34" charset="0"/>
                <a:cs typeface="Arial" panose="020B0604020202020204" pitchFamily="34" charset="0"/>
              </a:rPr>
              <a:t>Về sau, chiếc rễ đa ấy trở thành một cây đa con có vòng lá tròn lớn.</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3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Hexagon 7">
            <a:extLst>
              <a:ext uri="{FF2B5EF4-FFF2-40B4-BE49-F238E27FC236}">
                <a16:creationId xmlns:a16="http://schemas.microsoft.com/office/drawing/2014/main" id="{D19A5806-7592-478F-A44B-3D1C8234DB7B}"/>
              </a:ext>
            </a:extLst>
          </p:cNvPr>
          <p:cNvSpPr/>
          <p:nvPr/>
        </p:nvSpPr>
        <p:spPr>
          <a:xfrm>
            <a:off x="737053" y="2914650"/>
            <a:ext cx="4110231" cy="35433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ONG</a:t>
            </a:r>
            <a:endParaRPr lang="en-US" sz="8600" dirty="0">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ECB32C92-7DDE-4979-AB3A-808B65CBF3F1}"/>
              </a:ext>
            </a:extLst>
          </p:cNvPr>
          <p:cNvSpPr/>
          <p:nvPr/>
        </p:nvSpPr>
        <p:spPr>
          <a:xfrm>
            <a:off x="3971169" y="1143000"/>
            <a:ext cx="4110231" cy="35433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NON</a:t>
            </a:r>
            <a:endParaRPr lang="en-US" sz="8600" dirty="0">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CABDF488-8BEB-4D77-A429-CFB91F278DD1}"/>
              </a:ext>
            </a:extLst>
          </p:cNvPr>
          <p:cNvSpPr/>
          <p:nvPr/>
        </p:nvSpPr>
        <p:spPr>
          <a:xfrm>
            <a:off x="10439400" y="4686300"/>
            <a:ext cx="4110231" cy="35433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VIỆC</a:t>
            </a:r>
          </a:p>
        </p:txBody>
      </p:sp>
      <p:sp>
        <p:nvSpPr>
          <p:cNvPr id="13" name="Hexagon 12">
            <a:extLst>
              <a:ext uri="{FF2B5EF4-FFF2-40B4-BE49-F238E27FC236}">
                <a16:creationId xmlns:a16="http://schemas.microsoft.com/office/drawing/2014/main" id="{199C24C2-6B91-4322-BDB4-819FF0CB9BE4}"/>
              </a:ext>
            </a:extLst>
          </p:cNvPr>
          <p:cNvSpPr/>
          <p:nvPr/>
        </p:nvSpPr>
        <p:spPr>
          <a:xfrm>
            <a:off x="7205284" y="2914650"/>
            <a:ext cx="4110231" cy="35433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HỌC</a:t>
            </a:r>
            <a:endParaRPr lang="en-US" sz="86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283" y="5347414"/>
            <a:ext cx="3975059" cy="3992726"/>
          </a:xfrm>
          <a:prstGeom prst="rect">
            <a:avLst/>
          </a:prstGeom>
        </p:spPr>
      </p:pic>
    </p:spTree>
    <p:extLst>
      <p:ext uri="{BB962C8B-B14F-4D97-AF65-F5344CB8AC3E}">
        <p14:creationId xmlns:p14="http://schemas.microsoft.com/office/powerpoint/2010/main" val="232401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120427" y="1036217"/>
            <a:ext cx="13580533" cy="2354683"/>
            <a:chOff x="0" y="0"/>
            <a:chExt cx="5436889" cy="1590471"/>
          </a:xfrm>
        </p:grpSpPr>
        <p:sp>
          <p:nvSpPr>
            <p:cNvPr id="3" name="Freeform 3"/>
            <p:cNvSpPr/>
            <p:nvPr/>
          </p:nvSpPr>
          <p:spPr>
            <a:xfrm>
              <a:off x="0" y="0"/>
              <a:ext cx="5436889" cy="1590471"/>
            </a:xfrm>
            <a:custGeom>
              <a:avLst/>
              <a:gdLst/>
              <a:ahLst/>
              <a:cxnLst/>
              <a:rect l="l" t="t" r="r" b="b"/>
              <a:pathLst>
                <a:path w="5436889" h="1590471">
                  <a:moveTo>
                    <a:pt x="5312428" y="1590471"/>
                  </a:moveTo>
                  <a:lnTo>
                    <a:pt x="124460" y="1590471"/>
                  </a:lnTo>
                  <a:cubicBezTo>
                    <a:pt x="55880" y="1590471"/>
                    <a:pt x="0" y="1534591"/>
                    <a:pt x="0" y="1466011"/>
                  </a:cubicBezTo>
                  <a:lnTo>
                    <a:pt x="0" y="124460"/>
                  </a:lnTo>
                  <a:cubicBezTo>
                    <a:pt x="0" y="55880"/>
                    <a:pt x="55880" y="0"/>
                    <a:pt x="124460" y="0"/>
                  </a:cubicBezTo>
                  <a:lnTo>
                    <a:pt x="5312428" y="0"/>
                  </a:lnTo>
                  <a:cubicBezTo>
                    <a:pt x="5381009" y="0"/>
                    <a:pt x="5436889" y="55880"/>
                    <a:pt x="5436889" y="124460"/>
                  </a:cubicBezTo>
                  <a:lnTo>
                    <a:pt x="5436889" y="1466011"/>
                  </a:lnTo>
                  <a:cubicBezTo>
                    <a:pt x="5436889" y="1534591"/>
                    <a:pt x="5381009" y="1590471"/>
                    <a:pt x="5312428" y="1590471"/>
                  </a:cubicBezTo>
                  <a:close/>
                </a:path>
              </a:pathLst>
            </a:custGeom>
            <a:solidFill>
              <a:srgbClr val="FFE886">
                <a:alpha val="2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5987044"/>
            <a:ext cx="3568773" cy="4391107"/>
          </a:xfrm>
          <a:prstGeom prst="rect">
            <a:avLst/>
          </a:prstGeom>
        </p:spPr>
      </p:pic>
      <p:sp>
        <p:nvSpPr>
          <p:cNvPr id="6" name="TextBox 6"/>
          <p:cNvSpPr txBox="1"/>
          <p:nvPr/>
        </p:nvSpPr>
        <p:spPr>
          <a:xfrm>
            <a:off x="3047999" y="1145411"/>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4. </a:t>
            </a:r>
            <a:r>
              <a:rPr lang="en-US" sz="4800" b="1" i="1" dirty="0" err="1">
                <a:solidFill>
                  <a:srgbClr val="E84B5F"/>
                </a:solidFill>
                <a:latin typeface="Arial" panose="020B0604020202020204" pitchFamily="34" charset="0"/>
                <a:cs typeface="Arial" panose="020B0604020202020204" pitchFamily="34" charset="0"/>
              </a:rPr>
              <a:t>Các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bạn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nhỏ</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vào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thăm</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vườn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Bác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thích</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chơi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trò</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chơi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gì</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bên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cây</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ấy</a:t>
            </a:r>
            <a:r>
              <a:rPr lang="en-US" sz="4800" b="1" i="1" dirty="0">
                <a:solidFill>
                  <a:srgbClr val="E84B5F"/>
                </a:solidFill>
                <a:latin typeface="Arial" panose="020B0604020202020204" pitchFamily="34" charset="0"/>
                <a:cs typeface="Arial" panose="020B0604020202020204" pitchFamily="34" charset="0"/>
              </a:rPr>
              <a:t>?</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14400" y="528364"/>
            <a:ext cx="1793779" cy="10157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6000" y="9715500"/>
            <a:ext cx="1775444" cy="408352"/>
          </a:xfrm>
          <a:prstGeom prst="rect">
            <a:avLst/>
          </a:prstGeom>
        </p:spPr>
      </p:pic>
      <p:pic>
        <p:nvPicPr>
          <p:cNvPr id="10" name="Picture 10"/>
          <p:cNvPicPr>
            <a:picLocks noChangeAspect="1"/>
          </p:cNvPicPr>
          <p:nvPr/>
        </p:nvPicPr>
        <p:blipFill>
          <a:blip r:embed="rId8">
            <a:alphaModFix amt="3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610918" y="7211387"/>
            <a:ext cx="3020108" cy="33697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5504" y="7698711"/>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470003">
            <a:off x="14906956" y="432095"/>
            <a:ext cx="1440051" cy="918033"/>
          </a:xfrm>
          <a:prstGeom prst="rect">
            <a:avLst/>
          </a:prstGeom>
        </p:spPr>
      </p:pic>
      <p:sp>
        <p:nvSpPr>
          <p:cNvPr id="13" name="Rectangle 12"/>
          <p:cNvSpPr/>
          <p:nvPr/>
        </p:nvSpPr>
        <p:spPr>
          <a:xfrm>
            <a:off x="2209799" y="3819618"/>
            <a:ext cx="13491161" cy="2477088"/>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vi-VN" sz="4200" dirty="0">
                <a:ea typeface="Calibri" panose="020F0502020204030204" pitchFamily="34" charset="0"/>
                <a:cs typeface="Arial" panose="020B0604020202020204" pitchFamily="34" charset="0"/>
              </a:rPr>
              <a:t>Các bạn nhỏ vào thăm vườn Bác thích chơi trò chui qua chui lại vòng lá tròn được tạo nên từ chiếc rễ đa.</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22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215">
            <a:off x="5918662" y="1143000"/>
            <a:ext cx="6450676" cy="1828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34185" y="4322740"/>
            <a:ext cx="4636421" cy="40969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69704" y="5454530"/>
            <a:ext cx="3455141" cy="43189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21799" y="5478343"/>
            <a:ext cx="3046806" cy="43189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6658" y="8167161"/>
            <a:ext cx="3550715" cy="816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884417" y="5143500"/>
            <a:ext cx="3550715" cy="816664"/>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51639" y="-772849"/>
            <a:ext cx="1822483" cy="199998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185711">
            <a:off x="1369041" y="1123891"/>
            <a:ext cx="1438355" cy="916952"/>
          </a:xfrm>
          <a:prstGeom prst="rect">
            <a:avLst/>
          </a:prstGeom>
        </p:spPr>
      </p:pic>
      <p:sp>
        <p:nvSpPr>
          <p:cNvPr id="10" name="TextBox 10"/>
          <p:cNvSpPr txBox="1"/>
          <p:nvPr/>
        </p:nvSpPr>
        <p:spPr>
          <a:xfrm>
            <a:off x="5104151" y="1582367"/>
            <a:ext cx="7896488" cy="1866858"/>
          </a:xfrm>
          <a:prstGeom prst="rect">
            <a:avLst/>
          </a:prstGeom>
        </p:spPr>
        <p:txBody>
          <a:bodyPr lIns="0" tIns="0" rIns="0" bIns="0" rtlCol="0" anchor="t">
            <a:spAutoFit/>
          </a:bodyPr>
          <a:lstStyle/>
          <a:p>
            <a:pPr algn="ctr">
              <a:lnSpc>
                <a:spcPts val="16756"/>
              </a:lnSpc>
            </a:pPr>
            <a:r>
              <a:rPr lang="en-US" sz="8600" b="1" spc="718" dirty="0">
                <a:solidFill>
                  <a:srgbClr val="E84B5F"/>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3667455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1. </a:t>
            </a:r>
            <a:r>
              <a:rPr lang="en-US" sz="4800" b="1" i="1" dirty="0" err="1">
                <a:solidFill>
                  <a:srgbClr val="E84B5F"/>
                </a:solidFill>
                <a:latin typeface="Arial" panose="020B0604020202020204" pitchFamily="34" charset="0"/>
                <a:cs typeface="Arial" panose="020B0604020202020204" pitchFamily="34" charset="0"/>
              </a:rPr>
              <a:t>Hãy</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nói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lại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cách</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trồng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chiếc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rễ</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theo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lời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hướng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dẫn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của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Bác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Hồ</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4299116" y="3575056"/>
            <a:ext cx="9753600" cy="5062411"/>
          </a:xfrm>
          <a:prstGeom prst="rect">
            <a:avLst/>
          </a:prstGeom>
          <a:noFill/>
        </p:spPr>
        <p:txBody>
          <a:bodyPr wrap="square" rtlCol="0">
            <a:spAutoFit/>
          </a:bodyPr>
          <a:lstStyle/>
          <a:p>
            <a:pPr marL="342900" indent="-342900">
              <a:lnSpc>
                <a:spcPct val="200000"/>
              </a:lnSpc>
              <a:buAutoNum type="alphaLcPeriod"/>
            </a:pPr>
            <a:r>
              <a:rPr lang="en-US" sz="4200" dirty="0" err="1">
                <a:latin typeface="Arial" panose="020B0604020202020204" pitchFamily="34" charset="0"/>
                <a:cs typeface="Arial" panose="020B0604020202020204" pitchFamily="34" charset="0"/>
              </a:rPr>
              <a:t>Cuộn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chiếc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rễ</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a:latin typeface="Arial" panose="020B0604020202020204" pitchFamily="34" charset="0"/>
                <a:cs typeface="Arial" panose="020B0604020202020204" pitchFamily="34" charset="0"/>
              </a:rPr>
              <a:t>Đóng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xuống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đất</a:t>
            </a:r>
            <a:r>
              <a:rPr lang="en-US" sz="4200" dirty="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a:latin typeface="Arial" panose="020B0604020202020204" pitchFamily="34" charset="0"/>
                <a:cs typeface="Arial" panose="020B0604020202020204" pitchFamily="34" charset="0"/>
              </a:rPr>
              <a:t>Buộc</a:t>
            </a:r>
            <a:r>
              <a:rPr lang="en-US" sz="4200" dirty="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a:latin typeface="Arial" panose="020B0604020202020204" pitchFamily="34" charset="0"/>
                <a:cs typeface="Arial" panose="020B0604020202020204" pitchFamily="34" charset="0"/>
              </a:rPr>
              <a:t>Vùi</a:t>
            </a:r>
            <a:r>
              <a:rPr lang="en-US" sz="42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1. </a:t>
            </a:r>
            <a:r>
              <a:rPr lang="en-US" sz="4800" b="1" i="1" dirty="0" err="1">
                <a:solidFill>
                  <a:srgbClr val="E84B5F"/>
                </a:solidFill>
                <a:latin typeface="Arial" panose="020B0604020202020204" pitchFamily="34" charset="0"/>
                <a:cs typeface="Arial" panose="020B0604020202020204" pitchFamily="34" charset="0"/>
              </a:rPr>
              <a:t>Hãy</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nói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lại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cách</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trồng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chiếc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rễ</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theo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lời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hướng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dẫn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của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Bác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Hồ</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3744630" y="3710822"/>
            <a:ext cx="11779084" cy="2677656"/>
          </a:xfrm>
          <a:prstGeom prst="rect">
            <a:avLst/>
          </a:prstGeom>
          <a:noFill/>
        </p:spPr>
        <p:txBody>
          <a:bodyPr wrap="square" rtlCol="0">
            <a:spAutoFit/>
          </a:bodyPr>
          <a:lstStyle/>
          <a:p>
            <a:pPr marL="342900" indent="-342900">
              <a:lnSpc>
                <a:spcPct val="200000"/>
              </a:lnSpc>
              <a:buAutoNum type="alphaLcPeriod"/>
            </a:pPr>
            <a:r>
              <a:rPr lang="en-US" sz="4200" b="1" dirty="0" err="1">
                <a:latin typeface="Arial" panose="020B0604020202020204" pitchFamily="34" charset="0"/>
                <a:cs typeface="Arial" panose="020B0604020202020204" pitchFamily="34" charset="0"/>
              </a:rPr>
              <a:t>Cuộn</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chiếc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rễ</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đa</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thành</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vòng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tròn</a:t>
            </a:r>
            <a:endParaRPr lang="en-US" sz="4200" b="1" dirty="0">
              <a:latin typeface="Arial" panose="020B0604020202020204" pitchFamily="34" charset="0"/>
              <a:cs typeface="Arial" panose="020B0604020202020204" pitchFamily="34" charset="0"/>
            </a:endParaRPr>
          </a:p>
          <a:p>
            <a:pPr marL="571500" indent="-571500">
              <a:lnSpc>
                <a:spcPct val="200000"/>
              </a:lnSpc>
              <a:buFont typeface="Symbol" panose="05050102010706020507" pitchFamily="18" charset="2"/>
              <a:buChar char="Þ"/>
            </a:pP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cuộn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chiếc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rễ</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vòng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tròn</a:t>
            </a:r>
            <a:r>
              <a:rPr lang="en-US" sz="4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203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1. </a:t>
            </a:r>
            <a:r>
              <a:rPr lang="en-US" sz="4800" b="1" i="1" dirty="0" err="1">
                <a:solidFill>
                  <a:srgbClr val="E84B5F"/>
                </a:solidFill>
                <a:latin typeface="Arial" panose="020B0604020202020204" pitchFamily="34" charset="0"/>
                <a:cs typeface="Arial" panose="020B0604020202020204" pitchFamily="34" charset="0"/>
              </a:rPr>
              <a:t>Hãy</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nói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lại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cách</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trồng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chiếc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rễ</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theo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lời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hướng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dẫn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của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Bác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Hồ</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3744630" y="3710822"/>
            <a:ext cx="11779084" cy="2677656"/>
          </a:xfrm>
          <a:prstGeom prst="rect">
            <a:avLst/>
          </a:prstGeom>
          <a:noFill/>
        </p:spPr>
        <p:txBody>
          <a:bodyPr wrap="square" rtlCol="0">
            <a:spAutoFit/>
          </a:bodyPr>
          <a:lstStyle/>
          <a:p>
            <a:pPr>
              <a:lnSpc>
                <a:spcPct val="200000"/>
              </a:lnSpc>
            </a:pPr>
            <a:r>
              <a:rPr lang="en-US" sz="4200" b="1" dirty="0">
                <a:latin typeface="Arial" panose="020B0604020202020204" pitchFamily="34" charset="0"/>
                <a:cs typeface="Arial" panose="020B0604020202020204" pitchFamily="34" charset="0"/>
              </a:rPr>
              <a:t>b. </a:t>
            </a:r>
            <a:r>
              <a:rPr lang="en-US" sz="4200" b="1" dirty="0" err="1">
                <a:latin typeface="Arial" panose="020B0604020202020204" pitchFamily="34" charset="0"/>
                <a:cs typeface="Arial" panose="020B0604020202020204" pitchFamily="34" charset="0"/>
              </a:rPr>
              <a:t>Đóng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hai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cái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cọc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xuống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đất</a:t>
            </a:r>
            <a:endParaRPr lang="en-US" sz="4200" b="1" dirty="0">
              <a:latin typeface="Arial" panose="020B0604020202020204" pitchFamily="34" charset="0"/>
              <a:cs typeface="Arial" panose="020B0604020202020204" pitchFamily="34" charset="0"/>
            </a:endParaRPr>
          </a:p>
          <a:p>
            <a:pPr marL="571500" indent="-571500">
              <a:lnSpc>
                <a:spcPct val="200000"/>
              </a:lnSpc>
              <a:buFont typeface="Symbol" panose="05050102010706020507" pitchFamily="18" charset="2"/>
              <a:buChar char="Þ"/>
            </a:pP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xuống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đất</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874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1. </a:t>
            </a:r>
            <a:r>
              <a:rPr lang="en-US" sz="4800" b="1" i="1" dirty="0" err="1">
                <a:solidFill>
                  <a:srgbClr val="E84B5F"/>
                </a:solidFill>
                <a:latin typeface="Arial" panose="020B0604020202020204" pitchFamily="34" charset="0"/>
                <a:cs typeface="Arial" panose="020B0604020202020204" pitchFamily="34" charset="0"/>
              </a:rPr>
              <a:t>Hãy</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nói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lại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cách</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trồng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chiếc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rễ</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theo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lời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hướng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dẫn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của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Bác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Hồ</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2745009" y="3799055"/>
            <a:ext cx="13171872" cy="2677656"/>
          </a:xfrm>
          <a:prstGeom prst="rect">
            <a:avLst/>
          </a:prstGeom>
          <a:noFill/>
        </p:spPr>
        <p:txBody>
          <a:bodyPr wrap="square" rtlCol="0">
            <a:spAutoFit/>
          </a:bodyPr>
          <a:lstStyle/>
          <a:p>
            <a:pPr>
              <a:lnSpc>
                <a:spcPct val="200000"/>
              </a:lnSpc>
            </a:pPr>
            <a:r>
              <a:rPr lang="en-US" sz="4200" b="1" dirty="0">
                <a:latin typeface="Arial" panose="020B0604020202020204" pitchFamily="34" charset="0"/>
                <a:cs typeface="Arial" panose="020B0604020202020204" pitchFamily="34" charset="0"/>
              </a:rPr>
              <a:t>c. </a:t>
            </a:r>
            <a:r>
              <a:rPr lang="en-US" sz="4200" b="1" dirty="0" err="1">
                <a:latin typeface="Arial" panose="020B0604020202020204" pitchFamily="34" charset="0"/>
                <a:cs typeface="Arial" panose="020B0604020202020204" pitchFamily="34" charset="0"/>
              </a:rPr>
              <a:t>Buộc</a:t>
            </a:r>
            <a:r>
              <a:rPr lang="en-US" sz="4200" b="1" dirty="0">
                <a:latin typeface="Arial" panose="020B0604020202020204" pitchFamily="34" charset="0"/>
                <a:cs typeface="Arial" panose="020B0604020202020204" pitchFamily="34" charset="0"/>
              </a:rPr>
              <a:t> 2 </a:t>
            </a:r>
            <a:r>
              <a:rPr lang="en-US" sz="4200" b="1" dirty="0" err="1">
                <a:latin typeface="Arial" panose="020B0604020202020204" pitchFamily="34" charset="0"/>
                <a:cs typeface="Arial" panose="020B0604020202020204" pitchFamily="34" charset="0"/>
              </a:rPr>
              <a:t>đầu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cái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rễ</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đa</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tựa</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vào</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hai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cái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cọc</a:t>
            </a:r>
            <a:r>
              <a:rPr lang="en-US" sz="4200" b="1" dirty="0">
                <a:latin typeface="Arial" panose="020B0604020202020204" pitchFamily="34" charset="0"/>
                <a:cs typeface="Arial" panose="020B0604020202020204" pitchFamily="34" charset="0"/>
              </a:rPr>
              <a:t>. </a:t>
            </a:r>
          </a:p>
          <a:p>
            <a:pPr marL="571500" indent="-571500">
              <a:lnSpc>
                <a:spcPct val="200000"/>
              </a:lnSpc>
              <a:buFont typeface="Symbol" panose="05050102010706020507" pitchFamily="18" charset="2"/>
              <a:buChar char="Þ"/>
            </a:pP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buộc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mỗi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rễ</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tựa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cọc</a:t>
            </a:r>
            <a:r>
              <a:rPr lang="en-US" sz="4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7678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1. </a:t>
            </a:r>
            <a:r>
              <a:rPr lang="en-US" sz="4800" b="1" i="1" dirty="0" err="1">
                <a:solidFill>
                  <a:srgbClr val="E84B5F"/>
                </a:solidFill>
                <a:latin typeface="Arial" panose="020B0604020202020204" pitchFamily="34" charset="0"/>
                <a:cs typeface="Arial" panose="020B0604020202020204" pitchFamily="34" charset="0"/>
              </a:rPr>
              <a:t>Hãy</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nói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lại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cách</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trồng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chiếc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rễ</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đa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theo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lời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hướng</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dẫn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của</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Bác</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Hồ</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3446425" y="3690217"/>
            <a:ext cx="10361391" cy="2677656"/>
          </a:xfrm>
          <a:prstGeom prst="rect">
            <a:avLst/>
          </a:prstGeom>
          <a:noFill/>
        </p:spPr>
        <p:txBody>
          <a:bodyPr wrap="square" rtlCol="0">
            <a:spAutoFit/>
          </a:bodyPr>
          <a:lstStyle/>
          <a:p>
            <a:pPr>
              <a:lnSpc>
                <a:spcPct val="200000"/>
              </a:lnSpc>
            </a:pPr>
            <a:r>
              <a:rPr lang="en-US" sz="4200" b="1" dirty="0">
                <a:latin typeface="Arial" panose="020B0604020202020204" pitchFamily="34" charset="0"/>
                <a:cs typeface="Arial" panose="020B0604020202020204" pitchFamily="34" charset="0"/>
              </a:rPr>
              <a:t>d. </a:t>
            </a:r>
            <a:r>
              <a:rPr lang="en-US" sz="4200" b="1" dirty="0" err="1">
                <a:latin typeface="Arial" panose="020B0604020202020204" pitchFamily="34" charset="0"/>
                <a:cs typeface="Arial" panose="020B0604020202020204" pitchFamily="34" charset="0"/>
              </a:rPr>
              <a:t>Vùi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hai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đầu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rễ</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xuống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đất</a:t>
            </a:r>
            <a:r>
              <a:rPr lang="en-US" sz="4200" b="1" dirty="0">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Rồi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vui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rễ</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xuống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đất</a:t>
            </a:r>
            <a:r>
              <a:rPr lang="en-US" sz="4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820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2. </a:t>
            </a:r>
            <a:r>
              <a:rPr lang="en-US" sz="4800" b="1" i="1" dirty="0" err="1">
                <a:solidFill>
                  <a:srgbClr val="E84B5F"/>
                </a:solidFill>
                <a:latin typeface="Arial" panose="020B0604020202020204" pitchFamily="34" charset="0"/>
                <a:cs typeface="Arial" panose="020B0604020202020204" pitchFamily="34" charset="0"/>
              </a:rPr>
              <a:t>Tìm</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bộ</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phận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câu</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trả</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lời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câu</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hỏi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Khi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nào</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2694260" y="3494544"/>
            <a:ext cx="13559086" cy="3970318"/>
          </a:xfrm>
          <a:prstGeom prst="rect">
            <a:avLst/>
          </a:prstGeom>
          <a:noFill/>
        </p:spPr>
        <p:txBody>
          <a:bodyPr wrap="square" rtlCol="0">
            <a:spAutoFit/>
          </a:bodyPr>
          <a:lstStyle/>
          <a:p>
            <a:pPr>
              <a:lnSpc>
                <a:spcPct val="20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dục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Hồ</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dạo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vườn</a:t>
            </a:r>
            <a:r>
              <a:rPr lang="en-US" sz="4200" dirty="0">
                <a:latin typeface="Arial" panose="020B0604020202020204" pitchFamily="34" charset="0"/>
                <a:cs typeface="Arial" panose="020B0604020202020204" pitchFamily="34" charset="0"/>
              </a:rPr>
              <a:t>.</a:t>
            </a:r>
          </a:p>
          <a:p>
            <a:pPr>
              <a:lnSpc>
                <a:spcPct val="20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Nhiều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chiếc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rễ</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con. </a:t>
            </a:r>
          </a:p>
          <a:p>
            <a:pPr>
              <a:lnSpc>
                <a:spcPct val="200000"/>
              </a:lnSpc>
            </a:pPr>
            <a:r>
              <a:rPr lang="en-US" sz="4200" dirty="0">
                <a:latin typeface="Arial" panose="020B0604020202020204" pitchFamily="34" charset="0"/>
                <a:cs typeface="Arial" panose="020B0604020202020204" pitchFamily="34" charset="0"/>
              </a:rPr>
              <a:t>c. </a:t>
            </a:r>
            <a:r>
              <a:rPr lang="en-US" sz="4200" dirty="0" err="1">
                <a:latin typeface="Arial" panose="020B0604020202020204" pitchFamily="34" charset="0"/>
                <a:cs typeface="Arial" panose="020B0604020202020204" pitchFamily="34" charset="0"/>
              </a:rPr>
              <a:t>Lúc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mọi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người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hiểu</a:t>
            </a:r>
            <a:r>
              <a:rPr lang="en-US" sz="4200" dirty="0">
                <a:latin typeface="Arial" panose="020B0604020202020204" pitchFamily="34" charset="0"/>
                <a:cs typeface="Arial" panose="020B0604020202020204" pitchFamily="34" charset="0"/>
              </a:rPr>
              <a:t> ý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Hồ</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4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2. </a:t>
            </a:r>
            <a:r>
              <a:rPr lang="en-US" sz="4800" b="1" i="1" dirty="0" err="1">
                <a:solidFill>
                  <a:srgbClr val="E84B5F"/>
                </a:solidFill>
                <a:latin typeface="Arial" panose="020B0604020202020204" pitchFamily="34" charset="0"/>
                <a:cs typeface="Arial" panose="020B0604020202020204" pitchFamily="34" charset="0"/>
              </a:rPr>
              <a:t>Tìm</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bộ</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phận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câu</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trả</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lời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câu</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hỏi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Khi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nào</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3048000" y="3593857"/>
            <a:ext cx="13116818" cy="2677656"/>
          </a:xfrm>
          <a:prstGeom prst="rect">
            <a:avLst/>
          </a:prstGeom>
          <a:noFill/>
        </p:spPr>
        <p:txBody>
          <a:bodyPr wrap="square" rtlCol="0">
            <a:spAutoFit/>
          </a:bodyPr>
          <a:lstStyle/>
          <a:p>
            <a:pPr marL="742950" indent="-742950">
              <a:lnSpc>
                <a:spcPct val="200000"/>
              </a:lnSpc>
              <a:buAutoNum type="alphaLcPeriod"/>
            </a:pPr>
            <a:r>
              <a:rPr lang="en-US" sz="4200" b="1" dirty="0" err="1">
                <a:latin typeface="Arial" panose="020B0604020202020204" pitchFamily="34" charset="0"/>
                <a:cs typeface="Arial" panose="020B0604020202020204" pitchFamily="34" charset="0"/>
              </a:rPr>
              <a:t>Sau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khi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tập</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thể</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dục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Bác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Hồ</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dạo</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trong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vườn</a:t>
            </a:r>
            <a:r>
              <a:rPr lang="en-US" sz="4200" b="1" dirty="0">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vi-VN" sz="4200" dirty="0">
                <a:cs typeface="Arial" panose="020B0604020202020204" pitchFamily="34" charset="0"/>
              </a:rPr>
              <a:t>Bác Hồ đi dạo trong vườn khi nào?</a:t>
            </a:r>
            <a:endParaRPr lang="en-US" sz="4200" dirty="0">
              <a:cs typeface="Arial" panose="020B0604020202020204" pitchFamily="34" charset="0"/>
            </a:endParaRPr>
          </a:p>
        </p:txBody>
      </p:sp>
    </p:spTree>
    <p:extLst>
      <p:ext uri="{BB962C8B-B14F-4D97-AF65-F5344CB8AC3E}">
        <p14:creationId xmlns:p14="http://schemas.microsoft.com/office/powerpoint/2010/main" val="47958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2. </a:t>
            </a:r>
            <a:r>
              <a:rPr lang="en-US" sz="4800" b="1" i="1" dirty="0" err="1">
                <a:solidFill>
                  <a:srgbClr val="E84B5F"/>
                </a:solidFill>
                <a:latin typeface="Arial" panose="020B0604020202020204" pitchFamily="34" charset="0"/>
                <a:cs typeface="Arial" panose="020B0604020202020204" pitchFamily="34" charset="0"/>
              </a:rPr>
              <a:t>Tìm</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bộ</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phận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câu</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trả</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lời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câu</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hỏi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Khi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nào</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3274273" y="3605912"/>
            <a:ext cx="12113343" cy="3970318"/>
          </a:xfrm>
          <a:prstGeom prst="rect">
            <a:avLst/>
          </a:prstGeom>
          <a:noFill/>
        </p:spPr>
        <p:txBody>
          <a:bodyPr wrap="square" rtlCol="0">
            <a:spAutoFit/>
          </a:bodyPr>
          <a:lstStyle/>
          <a:p>
            <a:pPr>
              <a:lnSpc>
                <a:spcPct val="200000"/>
              </a:lnSpc>
            </a:pPr>
            <a:r>
              <a:rPr lang="en-US" sz="4200" b="1" dirty="0">
                <a:latin typeface="Arial" panose="020B0604020202020204" pitchFamily="34" charset="0"/>
                <a:cs typeface="Arial" panose="020B0604020202020204" pitchFamily="34" charset="0"/>
              </a:rPr>
              <a:t>b. </a:t>
            </a:r>
            <a:r>
              <a:rPr lang="en-US" sz="4200" b="1" dirty="0" err="1">
                <a:latin typeface="Arial" panose="020B0604020202020204" pitchFamily="34" charset="0"/>
                <a:cs typeface="Arial" panose="020B0604020202020204" pitchFamily="34" charset="0"/>
              </a:rPr>
              <a:t>Nhiều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năm</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sau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chiếc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rễ</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đa</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thành</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một</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cây</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đa</a:t>
            </a:r>
            <a:r>
              <a:rPr lang="en-US" sz="4200" b="1" dirty="0">
                <a:latin typeface="Arial" panose="020B0604020202020204" pitchFamily="34" charset="0"/>
                <a:cs typeface="Arial" panose="020B0604020202020204" pitchFamily="34" charset="0"/>
              </a:rPr>
              <a:t> con. </a:t>
            </a:r>
          </a:p>
          <a:p>
            <a:pPr marL="571500" indent="-571500">
              <a:lnSpc>
                <a:spcPct val="200000"/>
              </a:lnSpc>
              <a:buFont typeface="Symbol" panose="05050102010706020507" pitchFamily="18" charset="2"/>
              <a:buChar char="Þ"/>
            </a:pPr>
            <a:r>
              <a:rPr lang="vi-VN" sz="4200" dirty="0">
                <a:cs typeface="Arial" panose="020B0604020202020204" pitchFamily="34" charset="0"/>
              </a:rPr>
              <a:t>Khi nào chiếc rễ đa thành một cây đa con?</a:t>
            </a:r>
            <a:endParaRPr lang="en-US" sz="4200" dirty="0">
              <a:cs typeface="Arial" panose="020B0604020202020204" pitchFamily="34" charset="0"/>
            </a:endParaRPr>
          </a:p>
        </p:txBody>
      </p:sp>
    </p:spTree>
    <p:extLst>
      <p:ext uri="{BB962C8B-B14F-4D97-AF65-F5344CB8AC3E}">
        <p14:creationId xmlns:p14="http://schemas.microsoft.com/office/powerpoint/2010/main" val="21559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05" y="4219097"/>
            <a:ext cx="4401504" cy="4401504"/>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1294" y="0"/>
            <a:ext cx="4286250" cy="428625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2241233" y="726218"/>
            <a:ext cx="11760518" cy="241173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200" dirty="0">
                <a:solidFill>
                  <a:schemeClr val="tx1"/>
                </a:solidFill>
                <a:latin typeface="Arial" panose="020B0604020202020204" pitchFamily="34" charset="0"/>
                <a:cs typeface="Arial" panose="020B0604020202020204" pitchFamily="34" charset="0"/>
              </a:rPr>
              <a:t>Trong bài </a:t>
            </a:r>
            <a:r>
              <a:rPr lang="en-US" sz="4200" b="1" i="1" dirty="0">
                <a:solidFill>
                  <a:schemeClr val="tx1"/>
                </a:solidFill>
                <a:latin typeface="Arial" panose="020B0604020202020204" pitchFamily="34" charset="0"/>
                <a:cs typeface="Arial" panose="020B0604020202020204" pitchFamily="34" charset="0"/>
              </a:rPr>
              <a:t>“</a:t>
            </a:r>
            <a:r>
              <a:rPr lang="en-US" sz="4200" b="1" i="1" dirty="0" err="1">
                <a:solidFill>
                  <a:schemeClr val="tx1"/>
                </a:solidFill>
                <a:latin typeface="Arial" panose="020B0604020202020204" pitchFamily="34" charset="0"/>
                <a:cs typeface="Arial" panose="020B0604020202020204" pitchFamily="34" charset="0"/>
              </a:rPr>
              <a:t>Mùa</a:t>
            </a:r>
            <a:r>
              <a:rPr lang="en-US" sz="4200" b="1" i="1" dirty="0">
                <a:solidFill>
                  <a:schemeClr val="tx1"/>
                </a:solidFill>
                <a:latin typeface="Arial" panose="020B0604020202020204" pitchFamily="34" charset="0"/>
                <a:cs typeface="Arial" panose="020B0604020202020204" pitchFamily="34" charset="0"/>
              </a:rPr>
              <a:t> </a:t>
            </a:r>
            <a:r>
              <a:rPr lang="en-US" sz="4200" b="1" i="1" dirty="0" err="1">
                <a:solidFill>
                  <a:schemeClr val="tx1"/>
                </a:solidFill>
                <a:latin typeface="Arial" panose="020B0604020202020204" pitchFamily="34" charset="0"/>
                <a:cs typeface="Arial" panose="020B0604020202020204" pitchFamily="34" charset="0"/>
              </a:rPr>
              <a:t>lúa</a:t>
            </a:r>
            <a:r>
              <a:rPr lang="en-US" sz="4200" b="1" i="1" dirty="0">
                <a:solidFill>
                  <a:schemeClr val="tx1"/>
                </a:solidFill>
                <a:latin typeface="Arial" panose="020B0604020202020204" pitchFamily="34" charset="0"/>
                <a:cs typeface="Arial" panose="020B0604020202020204" pitchFamily="34" charset="0"/>
              </a:rPr>
              <a:t> </a:t>
            </a:r>
            <a:r>
              <a:rPr lang="en-US" sz="4200" b="1" i="1" dirty="0" err="1">
                <a:solidFill>
                  <a:schemeClr val="tx1"/>
                </a:solidFill>
                <a:latin typeface="Arial" panose="020B0604020202020204" pitchFamily="34" charset="0"/>
                <a:cs typeface="Arial" panose="020B0604020202020204" pitchFamily="34" charset="0"/>
              </a:rPr>
              <a:t>chín</a:t>
            </a:r>
            <a:r>
              <a:rPr lang="en-US" sz="4200" b="1" i="1"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hương</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lúa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chín</a:t>
            </a:r>
            <a:r>
              <a:rPr lang="en-US" sz="4200" dirty="0">
                <a:solidFill>
                  <a:schemeClr val="tx1"/>
                </a:solidFill>
                <a:latin typeface="Arial" panose="020B0604020202020204" pitchFamily="34" charset="0"/>
                <a:cs typeface="Arial" panose="020B0604020202020204" pitchFamily="34" charset="0"/>
              </a:rPr>
              <a:t> làm say con </a:t>
            </a:r>
            <a:r>
              <a:rPr lang="en-US" sz="4200" dirty="0" err="1">
                <a:solidFill>
                  <a:schemeClr val="tx1"/>
                </a:solidFill>
                <a:latin typeface="Arial" panose="020B0604020202020204" pitchFamily="34" charset="0"/>
                <a:cs typeface="Arial" panose="020B0604020202020204" pitchFamily="34" charset="0"/>
              </a:rPr>
              <a:t>vật</a:t>
            </a:r>
            <a:r>
              <a:rPr lang="en-US" sz="4200" dirty="0">
                <a:solidFill>
                  <a:schemeClr val="tx1"/>
                </a:solidFill>
                <a:latin typeface="Arial" panose="020B0604020202020204" pitchFamily="34" charset="0"/>
                <a:cs typeface="Arial" panose="020B0604020202020204" pitchFamily="34" charset="0"/>
              </a:rPr>
              <a:t> nào?</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46" y="2404622"/>
            <a:ext cx="2401059" cy="241173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592423"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200" dirty="0">
                <a:solidFill>
                  <a:srgbClr val="002060"/>
                </a:solidFill>
                <a:latin typeface="Arial" panose="020B0604020202020204" pitchFamily="34" charset="0"/>
                <a:cs typeface="Arial" panose="020B0604020202020204" pitchFamily="34" charset="0"/>
              </a:rPr>
              <a:t>A. </a:t>
            </a:r>
            <a:r>
              <a:rPr lang="en-US" sz="4200" dirty="0" err="1">
                <a:solidFill>
                  <a:srgbClr val="002060"/>
                </a:solidFill>
                <a:latin typeface="Arial" panose="020B0604020202020204" pitchFamily="34" charset="0"/>
                <a:cs typeface="Arial" panose="020B0604020202020204" pitchFamily="34" charset="0"/>
              </a:rPr>
              <a:t>Chim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ri</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đá</a:t>
            </a:r>
            <a:endParaRPr lang="en-US" sz="4200" dirty="0">
              <a:solidFill>
                <a:srgbClr val="002060"/>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748" y="4219097"/>
            <a:ext cx="4401504" cy="4401504"/>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4840865"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200" dirty="0">
                <a:solidFill>
                  <a:srgbClr val="002060"/>
                </a:solidFill>
                <a:latin typeface="Arial" panose="020B0604020202020204" pitchFamily="34" charset="0"/>
                <a:cs typeface="Arial" panose="020B0604020202020204" pitchFamily="34" charset="0"/>
              </a:rPr>
              <a:t>B. Ong </a:t>
            </a:r>
            <a:r>
              <a:rPr lang="en-US" sz="4200" dirty="0" err="1">
                <a:solidFill>
                  <a:srgbClr val="002060"/>
                </a:solidFill>
                <a:latin typeface="Arial" panose="020B0604020202020204" pitchFamily="34" charset="0"/>
                <a:cs typeface="Arial" panose="020B0604020202020204" pitchFamily="34" charset="0"/>
              </a:rPr>
              <a:t>nâu</a:t>
            </a:r>
            <a:endParaRPr lang="en-US" sz="4200" dirty="0">
              <a:solidFill>
                <a:srgbClr val="00206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190" y="4219097"/>
            <a:ext cx="4401504" cy="4401504"/>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9089308"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200" dirty="0">
                <a:solidFill>
                  <a:srgbClr val="002060"/>
                </a:solidFill>
                <a:latin typeface="Arial" panose="020B0604020202020204" pitchFamily="34" charset="0"/>
                <a:cs typeface="Arial" panose="020B0604020202020204" pitchFamily="34" charset="0"/>
              </a:rPr>
              <a:t>C. </a:t>
            </a:r>
            <a:r>
              <a:rPr lang="en-US" sz="4200" dirty="0" err="1">
                <a:solidFill>
                  <a:srgbClr val="002060"/>
                </a:solidFill>
                <a:latin typeface="Arial" panose="020B0604020202020204" pitchFamily="34" charset="0"/>
                <a:cs typeface="Arial" panose="020B0604020202020204" pitchFamily="34" charset="0"/>
              </a:rPr>
              <a:t>Chim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sẻ</a:t>
            </a:r>
            <a:endParaRPr lang="en-US" sz="4200" dirty="0">
              <a:solidFill>
                <a:srgbClr val="002060"/>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7633" y="4219097"/>
            <a:ext cx="4401504" cy="4401504"/>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13337750"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200" dirty="0">
                <a:solidFill>
                  <a:srgbClr val="002060"/>
                </a:solidFill>
                <a:latin typeface="Arial" panose="020B0604020202020204" pitchFamily="34" charset="0"/>
                <a:cs typeface="Arial" panose="020B0604020202020204" pitchFamily="34" charset="0"/>
              </a:rPr>
              <a:t>D. </a:t>
            </a:r>
            <a:r>
              <a:rPr lang="en-US" sz="4200" dirty="0" err="1">
                <a:solidFill>
                  <a:srgbClr val="002060"/>
                </a:solidFill>
                <a:latin typeface="Arial" panose="020B0604020202020204" pitchFamily="34" charset="0"/>
                <a:cs typeface="Arial" panose="020B0604020202020204" pitchFamily="34" charset="0"/>
              </a:rPr>
              <a:t>Ve</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sầu</a:t>
            </a:r>
            <a:endParaRPr lang="en-US" sz="4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1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00B0F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a:solidFill>
                  <a:srgbClr val="E84B5F"/>
                </a:solidFill>
                <a:latin typeface="Arial" panose="020B0604020202020204" pitchFamily="34" charset="0"/>
                <a:cs typeface="Arial" panose="020B0604020202020204" pitchFamily="34" charset="0"/>
              </a:rPr>
              <a:t>2. </a:t>
            </a:r>
            <a:r>
              <a:rPr lang="en-US" sz="4800" b="1" i="1" dirty="0" err="1">
                <a:solidFill>
                  <a:srgbClr val="E84B5F"/>
                </a:solidFill>
                <a:latin typeface="Arial" panose="020B0604020202020204" pitchFamily="34" charset="0"/>
                <a:cs typeface="Arial" panose="020B0604020202020204" pitchFamily="34" charset="0"/>
              </a:rPr>
              <a:t>Tìm</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bộ</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phận</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câu</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trả</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lời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cho</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câu</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hỏi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Khi</a:t>
            </a:r>
            <a:r>
              <a:rPr lang="en-US" sz="4800" b="1" i="1" dirty="0">
                <a:solidFill>
                  <a:srgbClr val="E84B5F"/>
                </a:solidFill>
                <a:latin typeface="Arial" panose="020B0604020202020204" pitchFamily="34" charset="0"/>
                <a:cs typeface="Arial" panose="020B0604020202020204" pitchFamily="34" charset="0"/>
              </a:rPr>
              <a:t> </a:t>
            </a:r>
            <a:r>
              <a:rPr lang="en-US" sz="4800" b="1" i="1" dirty="0" err="1">
                <a:solidFill>
                  <a:srgbClr val="E84B5F"/>
                </a:solidFill>
                <a:latin typeface="Arial" panose="020B0604020202020204" pitchFamily="34" charset="0"/>
                <a:cs typeface="Arial" panose="020B0604020202020204" pitchFamily="34" charset="0"/>
              </a:rPr>
              <a:t>nào</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3274273" y="3605912"/>
            <a:ext cx="12113343" cy="2677656"/>
          </a:xfrm>
          <a:prstGeom prst="rect">
            <a:avLst/>
          </a:prstGeom>
          <a:noFill/>
        </p:spPr>
        <p:txBody>
          <a:bodyPr wrap="square" rtlCol="0">
            <a:spAutoFit/>
          </a:bodyPr>
          <a:lstStyle/>
          <a:p>
            <a:pPr>
              <a:lnSpc>
                <a:spcPct val="200000"/>
              </a:lnSpc>
            </a:pPr>
            <a:r>
              <a:rPr lang="en-US" sz="4200" b="1" dirty="0">
                <a:latin typeface="Arial" panose="020B0604020202020204" pitchFamily="34" charset="0"/>
                <a:cs typeface="Arial" panose="020B0604020202020204" pitchFamily="34" charset="0"/>
              </a:rPr>
              <a:t>c. </a:t>
            </a:r>
            <a:r>
              <a:rPr lang="vi-VN" sz="4200" b="1" dirty="0">
                <a:cs typeface="Arial" panose="020B0604020202020204" pitchFamily="34" charset="0"/>
              </a:rPr>
              <a:t>Lúc đó, mọi người mới hiểu ý của Bác Hồ. </a:t>
            </a:r>
            <a:endParaRPr lang="en-US" sz="4200" b="1" dirty="0">
              <a:cs typeface="Arial" panose="020B0604020202020204" pitchFamily="34" charset="0"/>
            </a:endParaRPr>
          </a:p>
          <a:p>
            <a:pPr marL="571500" indent="-571500">
              <a:lnSpc>
                <a:spcPct val="200000"/>
              </a:lnSpc>
              <a:buFont typeface="Symbol" panose="05050102010706020507" pitchFamily="18" charset="2"/>
              <a:buChar char="Þ"/>
            </a:pPr>
            <a:r>
              <a:rPr lang="vi-VN" sz="4200" dirty="0">
                <a:cs typeface="Arial" panose="020B0604020202020204" pitchFamily="34" charset="0"/>
              </a:rPr>
              <a:t>Khi nào mọi người mới hiểu ý của Bác Hồ?</a:t>
            </a:r>
            <a:endParaRPr lang="en-US" sz="4200" dirty="0">
              <a:cs typeface="Arial" panose="020B0604020202020204" pitchFamily="34" charset="0"/>
            </a:endParaRPr>
          </a:p>
        </p:txBody>
      </p:sp>
    </p:spTree>
    <p:extLst>
      <p:ext uri="{BB962C8B-B14F-4D97-AF65-F5344CB8AC3E}">
        <p14:creationId xmlns:p14="http://schemas.microsoft.com/office/powerpoint/2010/main" val="39094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1360" y="611000"/>
            <a:ext cx="2222720" cy="2439199"/>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81000" y="5202305"/>
            <a:ext cx="4335858" cy="5084695"/>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649200" y="8648700"/>
            <a:ext cx="3550715" cy="816664"/>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5289272" y="5202305"/>
            <a:ext cx="2998728" cy="5138008"/>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772077">
            <a:off x="12639542" y="117287"/>
            <a:ext cx="1548904" cy="987426"/>
          </a:xfrm>
          <a:prstGeom prst="rect">
            <a:avLst/>
          </a:prstGeom>
        </p:spPr>
      </p:pic>
      <p:sp>
        <p:nvSpPr>
          <p:cNvPr id="20" name="TextBox 7"/>
          <p:cNvSpPr txBox="1"/>
          <p:nvPr/>
        </p:nvSpPr>
        <p:spPr>
          <a:xfrm>
            <a:off x="4919434" y="193020"/>
            <a:ext cx="8099265" cy="2064668"/>
          </a:xfrm>
          <a:prstGeom prst="rect">
            <a:avLst/>
          </a:prstGeom>
        </p:spPr>
        <p:txBody>
          <a:bodyPr wrap="square" lIns="0" tIns="0" rIns="0" bIns="0" rtlCol="0" anchor="t">
            <a:spAutoFit/>
          </a:bodyPr>
          <a:lstStyle/>
          <a:p>
            <a:pPr algn="ctr">
              <a:lnSpc>
                <a:spcPts val="16087"/>
              </a:lnSpc>
            </a:pPr>
            <a:r>
              <a:rPr lang="en-US" sz="6400" b="1" dirty="0">
                <a:solidFill>
                  <a:srgbClr val="E84B5F"/>
                </a:solidFill>
                <a:latin typeface="Arial" panose="020B0604020202020204" pitchFamily="34" charset="0"/>
                <a:cs typeface="Arial" panose="020B0604020202020204" pitchFamily="34" charset="0"/>
              </a:rPr>
              <a:t>CỦNG CỐ, DẶN DÒ</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5994">
            <a:off x="15107720" y="6427851"/>
            <a:ext cx="5841431" cy="6045466"/>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185095" flipH="1">
            <a:off x="-3125181" y="-365378"/>
            <a:ext cx="5192177"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0" y="1272517"/>
            <a:ext cx="1749789" cy="1920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824840" y="-647690"/>
            <a:ext cx="1749789" cy="192020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17828" y="7011791"/>
            <a:ext cx="3290169" cy="75673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138981" y="1689970"/>
            <a:ext cx="1123931" cy="177696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89914" y="5316296"/>
            <a:ext cx="2719750" cy="4904467"/>
          </a:xfrm>
          <a:prstGeom prst="rect">
            <a:avLst/>
          </a:prstGeom>
        </p:spPr>
      </p:pic>
      <p:sp>
        <p:nvSpPr>
          <p:cNvPr id="9" name="TextBox 9"/>
          <p:cNvSpPr txBox="1"/>
          <p:nvPr/>
        </p:nvSpPr>
        <p:spPr>
          <a:xfrm>
            <a:off x="2438400" y="3192725"/>
            <a:ext cx="13929240" cy="3118674"/>
          </a:xfrm>
          <a:prstGeom prst="rect">
            <a:avLst/>
          </a:prstGeom>
        </p:spPr>
        <p:txBody>
          <a:bodyPr wrap="square" lIns="0" tIns="0" rIns="0" bIns="0" rtlCol="0" anchor="t">
            <a:spAutoFit/>
          </a:bodyPr>
          <a:lstStyle/>
          <a:p>
            <a:pPr algn="ctr">
              <a:lnSpc>
                <a:spcPct val="150000"/>
              </a:lnSpc>
            </a:pPr>
            <a:r>
              <a:rPr lang="en-US" sz="7200" b="1" dirty="0">
                <a:solidFill>
                  <a:srgbClr val="E84B5F"/>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a:solidFill>
                  <a:srgbClr val="E84B5F"/>
                </a:solidFill>
                <a:latin typeface="Arial" panose="020B0604020202020204" pitchFamily="34" charset="0"/>
                <a:cs typeface="Arial" panose="020B0604020202020204" pitchFamily="34" charset="0"/>
              </a:rPr>
              <a:t>TRONG BÀI HỌC SAU!</a:t>
            </a:r>
          </a:p>
        </p:txBody>
      </p:sp>
    </p:spTree>
    <p:extLst>
      <p:ext uri="{BB962C8B-B14F-4D97-AF65-F5344CB8AC3E}">
        <p14:creationId xmlns:p14="http://schemas.microsoft.com/office/powerpoint/2010/main" val="25241987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05" y="4219097"/>
            <a:ext cx="4401504" cy="4401504"/>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1294" y="0"/>
            <a:ext cx="4286250" cy="428625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2241233" y="726218"/>
            <a:ext cx="11760518" cy="241173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r>
              <a:rPr lang="en-US" sz="4200" dirty="0">
                <a:solidFill>
                  <a:schemeClr val="tx1"/>
                </a:solidFill>
                <a:latin typeface="Arial" panose="020B0604020202020204" pitchFamily="34" charset="0"/>
                <a:cs typeface="Arial" panose="020B0604020202020204" pitchFamily="34" charset="0"/>
              </a:rPr>
              <a:t>Trong bài </a:t>
            </a:r>
            <a:r>
              <a:rPr lang="en-US" sz="4200" b="1" i="1" dirty="0">
                <a:solidFill>
                  <a:schemeClr val="tx1"/>
                </a:solidFill>
                <a:latin typeface="Arial" panose="020B0604020202020204" pitchFamily="34" charset="0"/>
                <a:cs typeface="Arial" panose="020B0604020202020204" pitchFamily="34" charset="0"/>
              </a:rPr>
              <a:t>“</a:t>
            </a:r>
            <a:r>
              <a:rPr lang="en-US" sz="4200" b="1" i="1" dirty="0" err="1">
                <a:solidFill>
                  <a:schemeClr val="tx1"/>
                </a:solidFill>
                <a:latin typeface="Arial" panose="020B0604020202020204" pitchFamily="34" charset="0"/>
                <a:cs typeface="Arial" panose="020B0604020202020204" pitchFamily="34" charset="0"/>
              </a:rPr>
              <a:t>Hương</a:t>
            </a:r>
            <a:r>
              <a:rPr lang="en-US" sz="4200" b="1" i="1" dirty="0">
                <a:solidFill>
                  <a:schemeClr val="tx1"/>
                </a:solidFill>
                <a:latin typeface="Arial" panose="020B0604020202020204" pitchFamily="34" charset="0"/>
                <a:cs typeface="Arial" panose="020B0604020202020204" pitchFamily="34" charset="0"/>
              </a:rPr>
              <a:t> </a:t>
            </a:r>
            <a:r>
              <a:rPr lang="en-US" sz="4200" b="1" i="1" dirty="0" err="1">
                <a:solidFill>
                  <a:schemeClr val="tx1"/>
                </a:solidFill>
                <a:latin typeface="Arial" panose="020B0604020202020204" pitchFamily="34" charset="0"/>
                <a:cs typeface="Arial" panose="020B0604020202020204" pitchFamily="34" charset="0"/>
              </a:rPr>
              <a:t>lúa</a:t>
            </a:r>
            <a:r>
              <a:rPr lang="en-US" sz="4200" b="1" i="1" dirty="0">
                <a:solidFill>
                  <a:schemeClr val="tx1"/>
                </a:solidFill>
                <a:latin typeface="Arial" panose="020B0604020202020204" pitchFamily="34" charset="0"/>
                <a:cs typeface="Arial" panose="020B0604020202020204" pitchFamily="34" charset="0"/>
              </a:rPr>
              <a:t> </a:t>
            </a:r>
            <a:r>
              <a:rPr lang="en-US" sz="4200" b="1" i="1" dirty="0" err="1">
                <a:solidFill>
                  <a:schemeClr val="tx1"/>
                </a:solidFill>
                <a:latin typeface="Arial" panose="020B0604020202020204" pitchFamily="34" charset="0"/>
                <a:cs typeface="Arial" panose="020B0604020202020204" pitchFamily="34" charset="0"/>
              </a:rPr>
              <a:t>chín</a:t>
            </a:r>
            <a:r>
              <a:rPr lang="en-US" sz="4200" b="1" i="1"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đồng</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lúa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chín</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được</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ví</a:t>
            </a:r>
            <a:r>
              <a:rPr lang="en-US" sz="4200" dirty="0">
                <a:solidFill>
                  <a:schemeClr val="tx1"/>
                </a:solidFill>
                <a:latin typeface="Arial" panose="020B0604020202020204" pitchFamily="34" charset="0"/>
                <a:cs typeface="Arial" panose="020B0604020202020204" pitchFamily="34" charset="0"/>
              </a:rPr>
              <a:t> với </a:t>
            </a:r>
            <a:r>
              <a:rPr lang="en-US" sz="4200" dirty="0" err="1">
                <a:solidFill>
                  <a:schemeClr val="tx1"/>
                </a:solidFill>
                <a:latin typeface="Arial" panose="020B0604020202020204" pitchFamily="34" charset="0"/>
                <a:cs typeface="Arial" panose="020B0604020202020204" pitchFamily="34" charset="0"/>
              </a:rPr>
              <a:t>hình</a:t>
            </a:r>
            <a:r>
              <a:rPr lang="en-US" sz="4200" dirty="0">
                <a:solidFill>
                  <a:schemeClr val="tx1"/>
                </a:solidFill>
                <a:latin typeface="Arial" panose="020B0604020202020204" pitchFamily="34" charset="0"/>
                <a:cs typeface="Arial" panose="020B0604020202020204" pitchFamily="34" charset="0"/>
              </a:rPr>
              <a:t> ảnh nào?</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46" y="2404622"/>
            <a:ext cx="2401059" cy="241173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592423"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200" dirty="0">
                <a:solidFill>
                  <a:srgbClr val="002060"/>
                </a:solidFill>
                <a:latin typeface="Arial" panose="020B0604020202020204" pitchFamily="34" charset="0"/>
                <a:cs typeface="Arial" panose="020B0604020202020204" pitchFamily="34" charset="0"/>
              </a:rPr>
              <a:t>A. </a:t>
            </a:r>
            <a:r>
              <a:rPr lang="en-US" sz="4200" dirty="0" err="1">
                <a:solidFill>
                  <a:srgbClr val="002060"/>
                </a:solidFill>
                <a:latin typeface="Arial" panose="020B0604020202020204" pitchFamily="34" charset="0"/>
                <a:cs typeface="Arial" panose="020B0604020202020204" pitchFamily="34" charset="0"/>
              </a:rPr>
              <a:t>Biển</a:t>
            </a:r>
            <a:r>
              <a:rPr lang="en-US" sz="4200" dirty="0">
                <a:solidFill>
                  <a:srgbClr val="002060"/>
                </a:solidFill>
                <a:latin typeface="Arial" panose="020B0604020202020204" pitchFamily="34" charset="0"/>
                <a:cs typeface="Arial" panose="020B0604020202020204" pitchFamily="34" charset="0"/>
              </a:rPr>
              <a:t> xanh</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748" y="4219097"/>
            <a:ext cx="4401504" cy="4401504"/>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4840865"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200" dirty="0">
                <a:solidFill>
                  <a:srgbClr val="002060"/>
                </a:solidFill>
                <a:latin typeface="Arial" panose="020B0604020202020204" pitchFamily="34" charset="0"/>
                <a:cs typeface="Arial" panose="020B0604020202020204" pitchFamily="34" charset="0"/>
              </a:rPr>
              <a:t>B. </a:t>
            </a:r>
            <a:r>
              <a:rPr lang="en-US" sz="4200" dirty="0" err="1">
                <a:solidFill>
                  <a:srgbClr val="002060"/>
                </a:solidFill>
                <a:latin typeface="Arial" panose="020B0604020202020204" pitchFamily="34" charset="0"/>
                <a:cs typeface="Arial" panose="020B0604020202020204" pitchFamily="34" charset="0"/>
              </a:rPr>
              <a:t>Biển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vàng</a:t>
            </a:r>
            <a:endParaRPr lang="en-US" sz="4200" dirty="0">
              <a:solidFill>
                <a:srgbClr val="00206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190" y="4219097"/>
            <a:ext cx="4401504" cy="4401504"/>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9089308"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defRPr/>
            </a:pPr>
            <a:r>
              <a:rPr lang="en-US" sz="4200" dirty="0">
                <a:solidFill>
                  <a:srgbClr val="002060"/>
                </a:solidFill>
                <a:latin typeface="Arial" panose="020B0604020202020204" pitchFamily="34" charset="0"/>
                <a:cs typeface="Arial" panose="020B0604020202020204" pitchFamily="34" charset="0"/>
              </a:rPr>
              <a:t>C. Sa </a:t>
            </a:r>
            <a:r>
              <a:rPr lang="en-US" sz="4200" dirty="0" err="1">
                <a:solidFill>
                  <a:srgbClr val="002060"/>
                </a:solidFill>
                <a:latin typeface="Arial" panose="020B0604020202020204" pitchFamily="34" charset="0"/>
                <a:cs typeface="Arial" panose="020B0604020202020204" pitchFamily="34" charset="0"/>
              </a:rPr>
              <a:t>mạc</a:t>
            </a:r>
            <a:endParaRPr lang="en-US" sz="4200" dirty="0">
              <a:solidFill>
                <a:srgbClr val="002060"/>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7633" y="4219097"/>
            <a:ext cx="4401504" cy="4401504"/>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13337750"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defRPr/>
            </a:pPr>
            <a:r>
              <a:rPr lang="en-US" sz="4200" dirty="0">
                <a:solidFill>
                  <a:srgbClr val="002060"/>
                </a:solidFill>
                <a:latin typeface="Arial" panose="020B0604020202020204" pitchFamily="34" charset="0"/>
                <a:cs typeface="Arial" panose="020B0604020202020204" pitchFamily="34" charset="0"/>
              </a:rPr>
              <a:t>D. </a:t>
            </a:r>
            <a:r>
              <a:rPr lang="en-US" sz="4200" dirty="0" err="1">
                <a:solidFill>
                  <a:srgbClr val="002060"/>
                </a:solidFill>
                <a:latin typeface="Arial" panose="020B0604020202020204" pitchFamily="34" charset="0"/>
                <a:cs typeface="Arial" panose="020B0604020202020204" pitchFamily="34" charset="0"/>
              </a:rPr>
              <a:t>Bầu</a:t>
            </a:r>
            <a:r>
              <a:rPr lang="en-US" sz="4200" dirty="0">
                <a:solidFill>
                  <a:srgbClr val="002060"/>
                </a:solidFill>
                <a:latin typeface="Arial" panose="020B0604020202020204" pitchFamily="34" charset="0"/>
                <a:cs typeface="Arial" panose="020B0604020202020204" pitchFamily="34" charset="0"/>
              </a:rPr>
              <a:t> trời</a:t>
            </a:r>
          </a:p>
        </p:txBody>
      </p:sp>
    </p:spTree>
    <p:extLst>
      <p:ext uri="{BB962C8B-B14F-4D97-AF65-F5344CB8AC3E}">
        <p14:creationId xmlns:p14="http://schemas.microsoft.com/office/powerpoint/2010/main" val="364885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00B0F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05" y="4219097"/>
            <a:ext cx="4401504" cy="4401504"/>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1294" y="0"/>
            <a:ext cx="4286250" cy="428625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2241233" y="726218"/>
            <a:ext cx="11760518" cy="241173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r>
              <a:rPr lang="en-US" sz="4200" dirty="0">
                <a:solidFill>
                  <a:schemeClr val="tx1"/>
                </a:solidFill>
                <a:latin typeface="Arial" panose="020B0604020202020204" pitchFamily="34" charset="0"/>
                <a:cs typeface="Arial" panose="020B0604020202020204" pitchFamily="34" charset="0"/>
              </a:rPr>
              <a:t>Trong bài </a:t>
            </a:r>
            <a:r>
              <a:rPr lang="en-US" sz="4200" b="1" i="1" dirty="0">
                <a:solidFill>
                  <a:schemeClr val="tx1"/>
                </a:solidFill>
                <a:latin typeface="Arial" panose="020B0604020202020204" pitchFamily="34" charset="0"/>
                <a:cs typeface="Arial" panose="020B0604020202020204" pitchFamily="34" charset="0"/>
              </a:rPr>
              <a:t>“</a:t>
            </a:r>
            <a:r>
              <a:rPr lang="en-US" sz="4200" b="1" i="1" dirty="0" err="1">
                <a:solidFill>
                  <a:schemeClr val="tx1"/>
                </a:solidFill>
                <a:latin typeface="Arial" panose="020B0604020202020204" pitchFamily="34" charset="0"/>
                <a:cs typeface="Arial" panose="020B0604020202020204" pitchFamily="34" charset="0"/>
              </a:rPr>
              <a:t>Hương</a:t>
            </a:r>
            <a:r>
              <a:rPr lang="en-US" sz="4200" b="1" i="1" dirty="0">
                <a:solidFill>
                  <a:schemeClr val="tx1"/>
                </a:solidFill>
                <a:latin typeface="Arial" panose="020B0604020202020204" pitchFamily="34" charset="0"/>
                <a:cs typeface="Arial" panose="020B0604020202020204" pitchFamily="34" charset="0"/>
              </a:rPr>
              <a:t> </a:t>
            </a:r>
            <a:r>
              <a:rPr lang="en-US" sz="4200" b="1" i="1" dirty="0" err="1">
                <a:solidFill>
                  <a:schemeClr val="tx1"/>
                </a:solidFill>
                <a:latin typeface="Arial" panose="020B0604020202020204" pitchFamily="34" charset="0"/>
                <a:cs typeface="Arial" panose="020B0604020202020204" pitchFamily="34" charset="0"/>
              </a:rPr>
              <a:t>lúa</a:t>
            </a:r>
            <a:r>
              <a:rPr lang="en-US" sz="4200" b="1" i="1" dirty="0">
                <a:solidFill>
                  <a:schemeClr val="tx1"/>
                </a:solidFill>
                <a:latin typeface="Arial" panose="020B0604020202020204" pitchFamily="34" charset="0"/>
                <a:cs typeface="Arial" panose="020B0604020202020204" pitchFamily="34" charset="0"/>
              </a:rPr>
              <a:t> </a:t>
            </a:r>
            <a:r>
              <a:rPr lang="en-US" sz="4200" b="1" i="1" dirty="0" err="1">
                <a:solidFill>
                  <a:schemeClr val="tx1"/>
                </a:solidFill>
                <a:latin typeface="Arial" panose="020B0604020202020204" pitchFamily="34" charset="0"/>
                <a:cs typeface="Arial" panose="020B0604020202020204" pitchFamily="34" charset="0"/>
              </a:rPr>
              <a:t>chín</a:t>
            </a:r>
            <a:r>
              <a:rPr lang="en-US" sz="4200" b="1" i="1" dirty="0">
                <a:solidFill>
                  <a:schemeClr val="tx1"/>
                </a:solidFill>
                <a:latin typeface="Arial" panose="020B0604020202020204" pitchFamily="34" charset="0"/>
                <a:cs typeface="Arial" panose="020B0604020202020204" pitchFamily="34" charset="0"/>
              </a:rPr>
              <a:t>”, </a:t>
            </a:r>
            <a:r>
              <a:rPr lang="en-US" sz="4200" dirty="0">
                <a:solidFill>
                  <a:schemeClr val="tx1"/>
                </a:solidFill>
                <a:latin typeface="Arial" panose="020B0604020202020204" pitchFamily="34" charset="0"/>
                <a:cs typeface="Arial" panose="020B0604020202020204" pitchFamily="34" charset="0"/>
              </a:rPr>
              <a:t>một trong </a:t>
            </a:r>
            <a:r>
              <a:rPr lang="en-US" sz="4200" dirty="0" err="1">
                <a:solidFill>
                  <a:schemeClr val="tx1"/>
                </a:solidFill>
                <a:latin typeface="Arial" panose="020B0604020202020204" pitchFamily="34" charset="0"/>
                <a:cs typeface="Arial" panose="020B0604020202020204" pitchFamily="34" charset="0"/>
              </a:rPr>
              <a:t>những</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hình</a:t>
            </a:r>
            <a:r>
              <a:rPr lang="en-US" sz="4200" dirty="0">
                <a:solidFill>
                  <a:schemeClr val="tx1"/>
                </a:solidFill>
                <a:latin typeface="Arial" panose="020B0604020202020204" pitchFamily="34" charset="0"/>
                <a:cs typeface="Arial" panose="020B0604020202020204" pitchFamily="34" charset="0"/>
              </a:rPr>
              <a:t> ảnh </a:t>
            </a:r>
            <a:r>
              <a:rPr lang="en-US" sz="4200" dirty="0" err="1">
                <a:solidFill>
                  <a:schemeClr val="tx1"/>
                </a:solidFill>
                <a:latin typeface="Arial" panose="020B0604020202020204" pitchFamily="34" charset="0"/>
                <a:cs typeface="Arial" panose="020B0604020202020204" pitchFamily="34" charset="0"/>
              </a:rPr>
              <a:t>đẹp</a:t>
            </a:r>
            <a:r>
              <a:rPr lang="en-US" sz="4200" dirty="0">
                <a:solidFill>
                  <a:schemeClr val="tx1"/>
                </a:solidFill>
                <a:latin typeface="Arial" panose="020B0604020202020204" pitchFamily="34" charset="0"/>
                <a:cs typeface="Arial" panose="020B0604020202020204" pitchFamily="34" charset="0"/>
              </a:rPr>
              <a:t> ở </a:t>
            </a:r>
            <a:r>
              <a:rPr lang="en-US" sz="4200" dirty="0" err="1">
                <a:solidFill>
                  <a:schemeClr val="tx1"/>
                </a:solidFill>
                <a:latin typeface="Arial" panose="020B0604020202020204" pitchFamily="34" charset="0"/>
                <a:cs typeface="Arial" panose="020B0604020202020204" pitchFamily="34" charset="0"/>
              </a:rPr>
              <a:t>khổ</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thơ</a:t>
            </a:r>
            <a:r>
              <a:rPr lang="en-US" sz="4200" dirty="0">
                <a:solidFill>
                  <a:schemeClr val="tx1"/>
                </a:solidFill>
                <a:latin typeface="Arial" panose="020B0604020202020204" pitchFamily="34" charset="0"/>
                <a:cs typeface="Arial" panose="020B0604020202020204" pitchFamily="34" charset="0"/>
              </a:rPr>
              <a:t> 2?</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46" y="2404622"/>
            <a:ext cx="2401059" cy="241173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592423"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defRPr/>
            </a:pPr>
            <a:r>
              <a:rPr lang="en-US" sz="3500" dirty="0">
                <a:solidFill>
                  <a:srgbClr val="002060"/>
                </a:solidFill>
                <a:latin typeface="Arial" panose="020B0604020202020204" pitchFamily="34" charset="0"/>
                <a:cs typeface="Arial" panose="020B0604020202020204" pitchFamily="34" charset="0"/>
              </a:rPr>
              <a:t>A. </a:t>
            </a:r>
            <a:r>
              <a:rPr lang="en-US" sz="3500" dirty="0" err="1">
                <a:solidFill>
                  <a:srgbClr val="002060"/>
                </a:solidFill>
                <a:latin typeface="Arial" panose="020B0604020202020204" pitchFamily="34" charset="0"/>
                <a:cs typeface="Arial" panose="020B0604020202020204" pitchFamily="34" charset="0"/>
              </a:rPr>
              <a:t>Đồng</a:t>
            </a:r>
            <a:r>
              <a:rPr lang="en-US" sz="3500" dirty="0">
                <a:solidFill>
                  <a:srgbClr val="002060"/>
                </a:solidFill>
                <a:latin typeface="Arial" panose="020B0604020202020204" pitchFamily="34" charset="0"/>
                <a:cs typeface="Arial" panose="020B0604020202020204" pitchFamily="34" charset="0"/>
              </a:rPr>
              <a:t> </a:t>
            </a:r>
            <a:r>
              <a:rPr lang="en-US" sz="3500" dirty="0" err="1">
                <a:solidFill>
                  <a:srgbClr val="002060"/>
                </a:solidFill>
                <a:latin typeface="Arial" panose="020B0604020202020204" pitchFamily="34" charset="0"/>
                <a:cs typeface="Arial" panose="020B0604020202020204" pitchFamily="34" charset="0"/>
              </a:rPr>
              <a:t>lúa</a:t>
            </a:r>
            <a:r>
              <a:rPr lang="en-US" sz="3500" dirty="0">
                <a:solidFill>
                  <a:srgbClr val="002060"/>
                </a:solidFill>
                <a:latin typeface="Arial" panose="020B0604020202020204" pitchFamily="34" charset="0"/>
                <a:cs typeface="Arial" panose="020B0604020202020204" pitchFamily="34" charset="0"/>
              </a:rPr>
              <a:t> </a:t>
            </a:r>
            <a:r>
              <a:rPr lang="en-US" sz="3500" dirty="0" err="1">
                <a:solidFill>
                  <a:srgbClr val="002060"/>
                </a:solidFill>
                <a:latin typeface="Arial" panose="020B0604020202020204" pitchFamily="34" charset="0"/>
                <a:cs typeface="Arial" panose="020B0604020202020204" pitchFamily="34" charset="0"/>
              </a:rPr>
              <a:t>hát</a:t>
            </a:r>
            <a:endParaRPr lang="en-US" sz="3500" dirty="0">
              <a:solidFill>
                <a:srgbClr val="002060"/>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748" y="4219097"/>
            <a:ext cx="4401504" cy="4401504"/>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4840865"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500" dirty="0">
                <a:solidFill>
                  <a:srgbClr val="002060"/>
                </a:solidFill>
                <a:latin typeface="Arial" panose="020B0604020202020204" pitchFamily="34" charset="0"/>
                <a:cs typeface="Arial" panose="020B0604020202020204" pitchFamily="34" charset="0"/>
              </a:rPr>
              <a:t>B. </a:t>
            </a:r>
            <a:r>
              <a:rPr lang="en-US" sz="3500" dirty="0" err="1">
                <a:solidFill>
                  <a:srgbClr val="002060"/>
                </a:solidFill>
                <a:latin typeface="Arial" panose="020B0604020202020204" pitchFamily="34" charset="0"/>
                <a:cs typeface="Arial" panose="020B0604020202020204" pitchFamily="34" charset="0"/>
              </a:rPr>
              <a:t>Biển</a:t>
            </a:r>
            <a:r>
              <a:rPr lang="en-US" sz="3500" dirty="0">
                <a:solidFill>
                  <a:srgbClr val="002060"/>
                </a:solidFill>
                <a:latin typeface="Arial" panose="020B0604020202020204" pitchFamily="34" charset="0"/>
                <a:cs typeface="Arial" panose="020B0604020202020204" pitchFamily="34" charset="0"/>
              </a:rPr>
              <a:t> </a:t>
            </a:r>
            <a:r>
              <a:rPr lang="en-US" sz="3500" dirty="0" err="1">
                <a:solidFill>
                  <a:srgbClr val="002060"/>
                </a:solidFill>
                <a:latin typeface="Arial" panose="020B0604020202020204" pitchFamily="34" charset="0"/>
                <a:cs typeface="Arial" panose="020B0604020202020204" pitchFamily="34" charset="0"/>
              </a:rPr>
              <a:t>vàng</a:t>
            </a:r>
            <a:r>
              <a:rPr lang="en-US" sz="3500" dirty="0">
                <a:solidFill>
                  <a:srgbClr val="002060"/>
                </a:solidFill>
                <a:latin typeface="Arial" panose="020B0604020202020204" pitchFamily="34" charset="0"/>
                <a:cs typeface="Arial" panose="020B0604020202020204" pitchFamily="34" charset="0"/>
              </a:rPr>
              <a:t> </a:t>
            </a:r>
            <a:r>
              <a:rPr lang="en-US" sz="3500" dirty="0" err="1">
                <a:solidFill>
                  <a:srgbClr val="002060"/>
                </a:solidFill>
                <a:latin typeface="Arial" panose="020B0604020202020204" pitchFamily="34" charset="0"/>
                <a:cs typeface="Arial" panose="020B0604020202020204" pitchFamily="34" charset="0"/>
              </a:rPr>
              <a:t>ươm</a:t>
            </a:r>
            <a:endParaRPr lang="en-US" sz="3500" dirty="0">
              <a:solidFill>
                <a:srgbClr val="00206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190" y="4219097"/>
            <a:ext cx="4401504" cy="4401504"/>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9089308"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500" dirty="0">
                <a:solidFill>
                  <a:srgbClr val="002060"/>
                </a:solidFill>
                <a:latin typeface="Arial" panose="020B0604020202020204" pitchFamily="34" charset="0"/>
                <a:cs typeface="Arial" panose="020B0604020202020204" pitchFamily="34" charset="0"/>
              </a:rPr>
              <a:t>C. Rung </a:t>
            </a:r>
            <a:r>
              <a:rPr lang="en-US" sz="3500" dirty="0" err="1">
                <a:solidFill>
                  <a:srgbClr val="002060"/>
                </a:solidFill>
                <a:latin typeface="Arial" panose="020B0604020202020204" pitchFamily="34" charset="0"/>
                <a:cs typeface="Arial" panose="020B0604020202020204" pitchFamily="34" charset="0"/>
              </a:rPr>
              <a:t>rinh</a:t>
            </a:r>
            <a:r>
              <a:rPr lang="en-US" sz="3500" dirty="0">
                <a:solidFill>
                  <a:srgbClr val="002060"/>
                </a:solidFill>
                <a:latin typeface="Arial" panose="020B0604020202020204" pitchFamily="34" charset="0"/>
                <a:cs typeface="Arial" panose="020B0604020202020204" pitchFamily="34" charset="0"/>
              </a:rPr>
              <a:t> </a:t>
            </a:r>
            <a:r>
              <a:rPr lang="en-US" sz="3500" dirty="0" err="1">
                <a:solidFill>
                  <a:srgbClr val="002060"/>
                </a:solidFill>
                <a:latin typeface="Arial" panose="020B0604020202020204" pitchFamily="34" charset="0"/>
                <a:cs typeface="Arial" panose="020B0604020202020204" pitchFamily="34" charset="0"/>
              </a:rPr>
              <a:t>sóng</a:t>
            </a:r>
            <a:endParaRPr lang="en-US" sz="3500" dirty="0">
              <a:solidFill>
                <a:srgbClr val="002060"/>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7633" y="4219097"/>
            <a:ext cx="4401504" cy="4401504"/>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13337750"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defRPr/>
            </a:pPr>
            <a:r>
              <a:rPr lang="en-US" sz="3500" dirty="0">
                <a:solidFill>
                  <a:srgbClr val="002060"/>
                </a:solidFill>
                <a:latin typeface="Arial" panose="020B0604020202020204" pitchFamily="34" charset="0"/>
                <a:cs typeface="Arial" panose="020B0604020202020204" pitchFamily="34" charset="0"/>
              </a:rPr>
              <a:t>D. </a:t>
            </a:r>
            <a:r>
              <a:rPr lang="en-US" sz="3500" dirty="0" err="1">
                <a:solidFill>
                  <a:srgbClr val="002060"/>
                </a:solidFill>
                <a:latin typeface="Arial" panose="020B0604020202020204" pitchFamily="34" charset="0"/>
                <a:cs typeface="Arial" panose="020B0604020202020204" pitchFamily="34" charset="0"/>
              </a:rPr>
              <a:t>Hương</a:t>
            </a:r>
            <a:r>
              <a:rPr lang="en-US" sz="3500" dirty="0">
                <a:solidFill>
                  <a:srgbClr val="002060"/>
                </a:solidFill>
                <a:latin typeface="Arial" panose="020B0604020202020204" pitchFamily="34" charset="0"/>
                <a:cs typeface="Arial" panose="020B0604020202020204" pitchFamily="34" charset="0"/>
              </a:rPr>
              <a:t> </a:t>
            </a:r>
            <a:r>
              <a:rPr lang="en-US" sz="3500" dirty="0" err="1">
                <a:solidFill>
                  <a:srgbClr val="002060"/>
                </a:solidFill>
                <a:latin typeface="Arial" panose="020B0604020202020204" pitchFamily="34" charset="0"/>
                <a:cs typeface="Arial" panose="020B0604020202020204" pitchFamily="34" charset="0"/>
              </a:rPr>
              <a:t>lúa</a:t>
            </a:r>
            <a:r>
              <a:rPr lang="en-US" sz="3500" dirty="0">
                <a:solidFill>
                  <a:srgbClr val="002060"/>
                </a:solidFill>
                <a:latin typeface="Arial" panose="020B0604020202020204" pitchFamily="34" charset="0"/>
                <a:cs typeface="Arial" panose="020B0604020202020204" pitchFamily="34" charset="0"/>
              </a:rPr>
              <a:t> bay </a:t>
            </a:r>
          </a:p>
        </p:txBody>
      </p:sp>
    </p:spTree>
    <p:extLst>
      <p:ext uri="{BB962C8B-B14F-4D97-AF65-F5344CB8AC3E}">
        <p14:creationId xmlns:p14="http://schemas.microsoft.com/office/powerpoint/2010/main" val="244288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00B0F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384650" y="4336166"/>
            <a:ext cx="7093216" cy="734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2600" y="5192623"/>
            <a:ext cx="5423404" cy="5628060"/>
          </a:xfrm>
          <a:prstGeom prst="rect">
            <a:avLst/>
          </a:prstGeom>
        </p:spPr>
      </p:pic>
      <p:pic>
        <p:nvPicPr>
          <p:cNvPr id="4" name="Picture 4"/>
          <p:cNvPicPr>
            <a:picLocks noChangeAspect="1"/>
          </p:cNvPicPr>
          <p:nvPr/>
        </p:nvPicPr>
        <p:blipFill>
          <a:blip r:embed="rId6">
            <a:alphaModFix amt="19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01338" flipH="1">
            <a:off x="14028414" y="6573878"/>
            <a:ext cx="5192177"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55790" y="7097891"/>
            <a:ext cx="4247967" cy="438499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7017323" y="-138166"/>
            <a:ext cx="2072473" cy="2274319"/>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270305" y="7031327"/>
            <a:ext cx="2841833" cy="653622"/>
          </a:xfrm>
          <a:prstGeom prst="rect">
            <a:avLst/>
          </a:prstGeom>
        </p:spPr>
      </p:pic>
      <p:sp>
        <p:nvSpPr>
          <p:cNvPr id="8" name="TextBox 8"/>
          <p:cNvSpPr txBox="1"/>
          <p:nvPr/>
        </p:nvSpPr>
        <p:spPr>
          <a:xfrm>
            <a:off x="3340642" y="5261051"/>
            <a:ext cx="12020557" cy="1472904"/>
          </a:xfrm>
          <a:prstGeom prst="rect">
            <a:avLst/>
          </a:prstGeom>
        </p:spPr>
        <p:txBody>
          <a:bodyPr wrap="square" lIns="0" tIns="0" rIns="0" bIns="0" rtlCol="0" anchor="t">
            <a:spAutoFit/>
          </a:bodyPr>
          <a:lstStyle/>
          <a:p>
            <a:pPr>
              <a:lnSpc>
                <a:spcPts val="12374"/>
              </a:lnSpc>
            </a:pPr>
            <a:r>
              <a:rPr lang="en-US" sz="9600" b="1" dirty="0">
                <a:solidFill>
                  <a:srgbClr val="E84B5F"/>
                </a:solidFill>
                <a:latin typeface="Arial" panose="020B0604020202020204" pitchFamily="34" charset="0"/>
                <a:cs typeface="Arial" panose="020B0604020202020204" pitchFamily="34" charset="0"/>
              </a:rPr>
              <a:t>CHIẾC RỄ ĐA TRÒN</a:t>
            </a:r>
          </a:p>
        </p:txBody>
      </p:sp>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19537" y="491923"/>
            <a:ext cx="1365906" cy="2159535"/>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272874" y="3077002"/>
            <a:ext cx="853083" cy="1259164"/>
          </a:xfrm>
          <a:prstGeom prst="rect">
            <a:avLst/>
          </a:prstGeom>
        </p:spPr>
      </p:pic>
      <p:sp>
        <p:nvSpPr>
          <p:cNvPr id="11" name="TextBox 11"/>
          <p:cNvSpPr txBox="1"/>
          <p:nvPr/>
        </p:nvSpPr>
        <p:spPr>
          <a:xfrm>
            <a:off x="7522121" y="1866900"/>
            <a:ext cx="3657601" cy="936154"/>
          </a:xfrm>
          <a:prstGeom prst="rect">
            <a:avLst/>
          </a:prstGeom>
        </p:spPr>
        <p:txBody>
          <a:bodyPr wrap="square" lIns="0" tIns="0" rIns="0" bIns="0" rtlCol="0" anchor="t">
            <a:spAutoFit/>
          </a:bodyPr>
          <a:lstStyle/>
          <a:p>
            <a:pPr algn="ctr">
              <a:lnSpc>
                <a:spcPts val="7323"/>
              </a:lnSpc>
            </a:pPr>
            <a:r>
              <a:rPr lang="en-US" sz="7200" dirty="0">
                <a:solidFill>
                  <a:srgbClr val="F8485E"/>
                </a:solidFill>
                <a:latin typeface="Arial" panose="020B0604020202020204" pitchFamily="34" charset="0"/>
                <a:cs typeface="Arial" panose="020B0604020202020204" pitchFamily="34" charset="0"/>
              </a:rPr>
              <a:t>BÀI 22</a:t>
            </a:r>
          </a:p>
        </p:txBody>
      </p:sp>
      <p:sp>
        <p:nvSpPr>
          <p:cNvPr id="12" name="TextBox 11"/>
          <p:cNvSpPr txBox="1"/>
          <p:nvPr/>
        </p:nvSpPr>
        <p:spPr>
          <a:xfrm>
            <a:off x="7211244" y="3400012"/>
            <a:ext cx="4279354" cy="936154"/>
          </a:xfrm>
          <a:prstGeom prst="rect">
            <a:avLst/>
          </a:prstGeom>
        </p:spPr>
        <p:txBody>
          <a:bodyPr wrap="square" lIns="0" tIns="0" rIns="0" bIns="0" rtlCol="0" anchor="t">
            <a:spAutoFit/>
          </a:bodyPr>
          <a:lstStyle/>
          <a:p>
            <a:pPr algn="ctr">
              <a:lnSpc>
                <a:spcPts val="7323"/>
              </a:lnSpc>
            </a:pPr>
            <a:r>
              <a:rPr lang="en-US" sz="6400" b="1" i="1" dirty="0" err="1">
                <a:solidFill>
                  <a:srgbClr val="F8485E"/>
                </a:solidFill>
                <a:latin typeface="Arial" panose="020B0604020202020204" pitchFamily="34" charset="0"/>
                <a:cs typeface="Arial" panose="020B0604020202020204" pitchFamily="34" charset="0"/>
              </a:rPr>
              <a:t>Bài</a:t>
            </a:r>
            <a:r>
              <a:rPr lang="en-US" sz="6400" b="1" i="1" dirty="0">
                <a:solidFill>
                  <a:srgbClr val="F8485E"/>
                </a:solidFill>
                <a:latin typeface="Arial" panose="020B0604020202020204" pitchFamily="34" charset="0"/>
                <a:cs typeface="Arial" panose="020B0604020202020204" pitchFamily="34" charset="0"/>
              </a:rPr>
              <a:t> </a:t>
            </a:r>
            <a:r>
              <a:rPr lang="en-US" sz="6400" b="1" i="1" dirty="0" err="1">
                <a:solidFill>
                  <a:srgbClr val="F8485E"/>
                </a:solidFill>
                <a:latin typeface="Arial" panose="020B0604020202020204" pitchFamily="34" charset="0"/>
                <a:cs typeface="Arial" panose="020B0604020202020204" pitchFamily="34" charset="0"/>
              </a:rPr>
              <a:t>đọc</a:t>
            </a:r>
            <a:r>
              <a:rPr lang="en-US" sz="6400" b="1" i="1" dirty="0">
                <a:solidFill>
                  <a:srgbClr val="F8485E"/>
                </a:solidFill>
                <a:latin typeface="Arial" panose="020B0604020202020204" pitchFamily="34" charset="0"/>
                <a:cs typeface="Arial" panose="020B0604020202020204" pitchFamily="34" charset="0"/>
              </a:rPr>
              <a:t> 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215">
            <a:off x="5918662" y="1143000"/>
            <a:ext cx="6450676" cy="1828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34185" y="4322740"/>
            <a:ext cx="4636421" cy="40969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69704" y="5454530"/>
            <a:ext cx="3455141" cy="43189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21799" y="5478343"/>
            <a:ext cx="3046806" cy="43189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6658" y="8167161"/>
            <a:ext cx="3550715" cy="816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884417" y="5143500"/>
            <a:ext cx="3550715" cy="816664"/>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51639" y="-772849"/>
            <a:ext cx="1822483" cy="199998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185711">
            <a:off x="1369041" y="1123891"/>
            <a:ext cx="1438355" cy="916952"/>
          </a:xfrm>
          <a:prstGeom prst="rect">
            <a:avLst/>
          </a:prstGeom>
        </p:spPr>
      </p:pic>
      <p:sp>
        <p:nvSpPr>
          <p:cNvPr id="10" name="TextBox 10"/>
          <p:cNvSpPr txBox="1"/>
          <p:nvPr/>
        </p:nvSpPr>
        <p:spPr>
          <a:xfrm>
            <a:off x="5104151" y="1582367"/>
            <a:ext cx="7896488" cy="1866858"/>
          </a:xfrm>
          <a:prstGeom prst="rect">
            <a:avLst/>
          </a:prstGeom>
        </p:spPr>
        <p:txBody>
          <a:bodyPr lIns="0" tIns="0" rIns="0" bIns="0" rtlCol="0" anchor="t">
            <a:spAutoFit/>
          </a:bodyPr>
          <a:lstStyle/>
          <a:p>
            <a:pPr algn="ctr">
              <a:lnSpc>
                <a:spcPts val="16756"/>
              </a:lnSpc>
            </a:pPr>
            <a:r>
              <a:rPr lang="en-US" sz="8600" b="1" spc="718" dirty="0">
                <a:solidFill>
                  <a:srgbClr val="E84B5F"/>
                </a:solidFill>
                <a:latin typeface="Arial" panose="020B0604020202020204" pitchFamily="34" charset="0"/>
                <a:cs typeface="Arial" panose="020B0604020202020204" pitchFamily="34" charset="0"/>
              </a:rPr>
              <a:t>ĐỌC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5486400" y="419100"/>
            <a:ext cx="6858000" cy="1372171"/>
          </a:xfrm>
          <a:prstGeom prst="rect">
            <a:avLst/>
          </a:prstGeom>
        </p:spPr>
        <p:txBody>
          <a:bodyPr wrap="square" lIns="0" tIns="0" rIns="0" bIns="0" rtlCol="0" anchor="t">
            <a:spAutoFit/>
          </a:bodyPr>
          <a:lstStyle/>
          <a:p>
            <a:pPr algn="ctr">
              <a:lnSpc>
                <a:spcPts val="10655"/>
              </a:lnSpc>
            </a:pPr>
            <a:r>
              <a:rPr lang="en-US" sz="5600" b="1" dirty="0">
                <a:solidFill>
                  <a:srgbClr val="E84B5F"/>
                </a:solidFill>
                <a:latin typeface="Arial" panose="020B0604020202020204" pitchFamily="34" charset="0"/>
                <a:cs typeface="Arial" panose="020B0604020202020204" pitchFamily="34" charset="0"/>
              </a:rPr>
              <a:t>CHIẾC RỄ ĐA TRÒN</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5797" y="-93333"/>
            <a:ext cx="1761844" cy="1933437"/>
          </a:xfrm>
          <a:prstGeom prst="rect">
            <a:avLst/>
          </a:prstGeom>
        </p:spPr>
      </p:pic>
      <p:sp>
        <p:nvSpPr>
          <p:cNvPr id="7" name="TextBox 6"/>
          <p:cNvSpPr txBox="1"/>
          <p:nvPr/>
        </p:nvSpPr>
        <p:spPr>
          <a:xfrm>
            <a:off x="1752600" y="1791271"/>
            <a:ext cx="15163800" cy="7109639"/>
          </a:xfrm>
          <a:prstGeom prst="rect">
            <a:avLst/>
          </a:prstGeom>
          <a:noFill/>
        </p:spPr>
        <p:txBody>
          <a:bodyPr wrap="square" rtlCol="0">
            <a:spAutoFit/>
          </a:bodyPr>
          <a:lstStyle/>
          <a:p>
            <a:pPr marL="742950" indent="-742950" algn="just">
              <a:lnSpc>
                <a:spcPct val="150000"/>
              </a:lnSpc>
              <a:buAutoNum type="arabicPeriod"/>
            </a:pPr>
            <a:r>
              <a:rPr lang="en-US" sz="3800" dirty="0" err="1">
                <a:latin typeface="Arial" panose="020B0604020202020204" pitchFamily="34" charset="0"/>
                <a:cs typeface="Arial" panose="020B0604020202020204" pitchFamily="34" charset="0"/>
              </a:rPr>
              <a:t>Buổi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sớm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hôm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ấy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sau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tập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dục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Hồ</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dạo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vườn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Đến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chợt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thấy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chiếc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rễ</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nhỏ</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dài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ngoằn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ngoèo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nằm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mặt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Chắc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trận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đêm</a:t>
            </a:r>
            <a:r>
              <a:rPr lang="en-US" sz="3800" dirty="0">
                <a:latin typeface="Arial" panose="020B0604020202020204" pitchFamily="34" charset="0"/>
                <a:cs typeface="Arial" panose="020B0604020202020204" pitchFamily="34" charset="0"/>
              </a:rPr>
              <a:t> qua </a:t>
            </a:r>
            <a:r>
              <a:rPr lang="en-US" sz="3800" dirty="0" err="1">
                <a:latin typeface="Arial" panose="020B0604020202020204" pitchFamily="34" charset="0"/>
                <a:cs typeface="Arial" panose="020B0604020202020204" pitchFamily="34" charset="0"/>
              </a:rPr>
              <a:t>đã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xuống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lát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rồi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bảo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chú</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vụ</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đứng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đấy</a:t>
            </a:r>
            <a:r>
              <a:rPr lang="en-US" sz="3800" dirty="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 </a:t>
            </a:r>
            <a:r>
              <a:rPr lang="en-US" sz="3800" dirty="0" err="1">
                <a:latin typeface="Arial" panose="020B0604020202020204" pitchFamily="34" charset="0"/>
                <a:cs typeface="Arial" panose="020B0604020202020204" pitchFamily="34" charset="0"/>
              </a:rPr>
              <a:t>Chú</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cuốn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rễ</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rồi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mọc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tiếp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nhé</a:t>
            </a:r>
            <a:r>
              <a:rPr lang="en-US" sz="3800" dirty="0">
                <a:latin typeface="Arial" panose="020B0604020202020204" pitchFamily="34" charset="0"/>
                <a:cs typeface="Arial" panose="020B0604020202020204" pitchFamily="34" charset="0"/>
              </a:rPr>
              <a:t>!</a:t>
            </a:r>
          </a:p>
          <a:p>
            <a:pPr marL="742950" indent="-742950" algn="just">
              <a:lnSpc>
                <a:spcPct val="150000"/>
              </a:lnSpc>
              <a:buAutoNum type="arabicPeriod" startAt="2"/>
            </a:pPr>
            <a:r>
              <a:rPr lang="en-US" sz="3800" dirty="0">
                <a:latin typeface="Arial" panose="020B0604020202020204" pitchFamily="34" charset="0"/>
                <a:cs typeface="Arial" panose="020B0604020202020204" pitchFamily="34" charset="0"/>
              </a:rPr>
              <a:t>Theo </a:t>
            </a:r>
            <a:r>
              <a:rPr lang="en-US" sz="3800" dirty="0" err="1">
                <a:latin typeface="Arial" panose="020B0604020202020204" pitchFamily="34" charset="0"/>
                <a:cs typeface="Arial" panose="020B0604020202020204" pitchFamily="34" charset="0"/>
              </a:rPr>
              <a:t>lời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chú</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vụ</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vùi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chiếc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rễ</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xuống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Nhưng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bảo</a:t>
            </a:r>
            <a:r>
              <a:rPr lang="en-US" sz="3800" dirty="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 </a:t>
            </a:r>
            <a:r>
              <a:rPr lang="en-US" sz="3800" dirty="0" err="1">
                <a:latin typeface="Arial" panose="020B0604020202020204" pitchFamily="34" charset="0"/>
                <a:cs typeface="Arial" panose="020B0604020202020204" pitchFamily="34" charset="0"/>
              </a:rPr>
              <a:t>Chú</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này</a:t>
            </a:r>
            <a:r>
              <a:rPr lang="en-US" sz="38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arn(inVertical)">
                                      <p:cBhvr>
                                        <p:cTn id="21" dur="500"/>
                                        <p:tgtEl>
                                          <p:spTgt spid="7">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barn(inVertical)">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5486400" y="419100"/>
            <a:ext cx="6858000" cy="1372171"/>
          </a:xfrm>
          <a:prstGeom prst="rect">
            <a:avLst/>
          </a:prstGeom>
        </p:spPr>
        <p:txBody>
          <a:bodyPr wrap="square" lIns="0" tIns="0" rIns="0" bIns="0" rtlCol="0" anchor="t">
            <a:spAutoFit/>
          </a:bodyPr>
          <a:lstStyle/>
          <a:p>
            <a:pPr algn="ctr">
              <a:lnSpc>
                <a:spcPts val="10655"/>
              </a:lnSpc>
            </a:pPr>
            <a:r>
              <a:rPr lang="en-US" sz="5600" b="1" dirty="0">
                <a:solidFill>
                  <a:srgbClr val="E84B5F"/>
                </a:solidFill>
                <a:latin typeface="Arial" panose="020B0604020202020204" pitchFamily="34" charset="0"/>
                <a:cs typeface="Arial" panose="020B0604020202020204" pitchFamily="34" charset="0"/>
              </a:rPr>
              <a:t>CHIẾC RỄ ĐA TRÒN</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5797" y="-93333"/>
            <a:ext cx="1761844" cy="1933437"/>
          </a:xfrm>
          <a:prstGeom prst="rect">
            <a:avLst/>
          </a:prstGeom>
        </p:spPr>
      </p:pic>
      <p:sp>
        <p:nvSpPr>
          <p:cNvPr id="7" name="TextBox 6"/>
          <p:cNvSpPr txBox="1"/>
          <p:nvPr/>
        </p:nvSpPr>
        <p:spPr>
          <a:xfrm>
            <a:off x="1752600" y="1791271"/>
            <a:ext cx="15163800" cy="5355312"/>
          </a:xfrm>
          <a:prstGeom prst="rect">
            <a:avLst/>
          </a:prstGeom>
          <a:noFill/>
        </p:spPr>
        <p:txBody>
          <a:bodyPr wrap="square" rtlCol="0">
            <a:spAutoFit/>
          </a:bodyPr>
          <a:lstStyle/>
          <a:p>
            <a:pPr algn="just">
              <a:lnSpc>
                <a:spcPct val="150000"/>
              </a:lnSpc>
            </a:pPr>
            <a:r>
              <a:rPr lang="en-US" sz="3800" dirty="0" err="1">
                <a:latin typeface="Arial" panose="020B0604020202020204" pitchFamily="34" charset="0"/>
                <a:cs typeface="Arial" panose="020B0604020202020204" pitchFamily="34" charset="0"/>
              </a:rPr>
              <a:t>Nói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rồi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cuộn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chiếc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rễ</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thành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tròn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bảo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chú</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vụ</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buộc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tựa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hai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cọc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sau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vùi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hai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đầu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rễ</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xuống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đất</a:t>
            </a:r>
            <a:r>
              <a:rPr lang="en-US" sz="3800" dirty="0">
                <a:latin typeface="Arial" panose="020B0604020202020204" pitchFamily="34" charset="0"/>
                <a:cs typeface="Arial" panose="020B0604020202020204" pitchFamily="34" charset="0"/>
              </a:rPr>
              <a:t>.</a:t>
            </a:r>
          </a:p>
          <a:p>
            <a:pPr algn="just">
              <a:lnSpc>
                <a:spcPct val="150000"/>
              </a:lnSpc>
            </a:pPr>
            <a:r>
              <a:rPr lang="en-US" sz="3800" dirty="0" err="1">
                <a:latin typeface="Arial" panose="020B0604020202020204" pitchFamily="34" charset="0"/>
                <a:cs typeface="Arial" panose="020B0604020202020204" pitchFamily="34" charset="0"/>
              </a:rPr>
              <a:t>Chú</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vụ</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thắc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mắc</a:t>
            </a:r>
            <a:r>
              <a:rPr lang="en-US" sz="3800" dirty="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 </a:t>
            </a:r>
            <a:r>
              <a:rPr lang="en-US" sz="3800" dirty="0" err="1">
                <a:latin typeface="Arial" panose="020B0604020202020204" pitchFamily="34" charset="0"/>
                <a:cs typeface="Arial" panose="020B0604020202020204" pitchFamily="34" charset="0"/>
              </a:rPr>
              <a:t>Thưa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gì</a:t>
            </a:r>
            <a:r>
              <a:rPr lang="en-US" sz="3800" dirty="0">
                <a:latin typeface="Arial" panose="020B0604020202020204" pitchFamily="34" charset="0"/>
                <a:cs typeface="Arial" panose="020B0604020202020204" pitchFamily="34" charset="0"/>
              </a:rPr>
              <a:t> ạ?</a:t>
            </a:r>
          </a:p>
          <a:p>
            <a:pPr algn="just">
              <a:lnSpc>
                <a:spcPct val="150000"/>
              </a:lnSpc>
            </a:pP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khẽ</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cười</a:t>
            </a:r>
            <a:r>
              <a:rPr lang="en-US" sz="3800" dirty="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 </a:t>
            </a:r>
            <a:r>
              <a:rPr lang="en-US" sz="3800" dirty="0" err="1">
                <a:latin typeface="Arial" panose="020B0604020202020204" pitchFamily="34" charset="0"/>
                <a:cs typeface="Arial" panose="020B0604020202020204" pitchFamily="34" charset="0"/>
              </a:rPr>
              <a:t>Rồi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chú</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sẽ</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biết</a:t>
            </a:r>
            <a:r>
              <a:rPr lang="en-US" sz="3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044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1511</Words>
  <Application>Microsoft Office PowerPoint</Application>
  <PresentationFormat>Custom</PresentationFormat>
  <Paragraphs>114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Symbol</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11</cp:revision>
  <dcterms:created xsi:type="dcterms:W3CDTF">2006-08-16T00:00:00Z</dcterms:created>
  <dcterms:modified xsi:type="dcterms:W3CDTF">2026-02-06T03:22:59Z</dcterms:modified>
  <dc:identifier>DAEtaqAS4dU</dc:identifier>
</cp:coreProperties>
</file>