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58" r:id="rId5"/>
    <p:sldId id="256" r:id="rId6"/>
    <p:sldId id="259" r:id="rId7"/>
    <p:sldId id="329" r:id="rId8"/>
    <p:sldId id="261" r:id="rId9"/>
    <p:sldId id="260" r:id="rId10"/>
    <p:sldId id="330" r:id="rId11"/>
    <p:sldId id="331" r:id="rId12"/>
    <p:sldId id="332" r:id="rId13"/>
    <p:sldId id="336" r:id="rId14"/>
    <p:sldId id="267" r:id="rId15"/>
    <p:sldId id="270" r:id="rId16"/>
    <p:sldId id="337" r:id="rId17"/>
    <p:sldId id="268" r:id="rId18"/>
    <p:sldId id="272" r:id="rId19"/>
    <p:sldId id="345" r:id="rId20"/>
    <p:sldId id="271"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4D8"/>
    <a:srgbClr val="F7AA67"/>
    <a:srgbClr val="F8D1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30" d="100"/>
          <a:sy n="30" d="100"/>
        </p:scale>
        <p:origin x="198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3EA4-2303-FF19-6348-25D71CCA52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8D552B-B8BE-8961-EBD4-5B5DE395F9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54F26C-DC50-DBBF-5E95-F5FC75946237}"/>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5" name="Footer Placeholder 4">
            <a:extLst>
              <a:ext uri="{FF2B5EF4-FFF2-40B4-BE49-F238E27FC236}">
                <a16:creationId xmlns:a16="http://schemas.microsoft.com/office/drawing/2014/main" id="{65233171-E3B6-F46D-3C26-C9CD59800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BEF5A1-9B4A-555A-520F-6BD2D263AAAE}"/>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25444902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58D98-557F-E288-8EEF-3D05C1E9A1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C6E39D-89D2-89D7-275C-175ABC71447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A3039-99A9-9CA3-801E-C91801F3F159}"/>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5" name="Footer Placeholder 4">
            <a:extLst>
              <a:ext uri="{FF2B5EF4-FFF2-40B4-BE49-F238E27FC236}">
                <a16:creationId xmlns:a16="http://schemas.microsoft.com/office/drawing/2014/main" id="{452E8DFF-E44B-29A8-4C2C-D23A601DB1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F29DB5-A2F2-FF7A-51EB-988EF23181D0}"/>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22600021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5FF556-4EAB-0367-85D1-9923999360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81948-FC7A-EBD8-15A3-7C31216B9F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91680-6E9C-8F5D-2EF3-62772FEF39AF}"/>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5" name="Footer Placeholder 4">
            <a:extLst>
              <a:ext uri="{FF2B5EF4-FFF2-40B4-BE49-F238E27FC236}">
                <a16:creationId xmlns:a16="http://schemas.microsoft.com/office/drawing/2014/main" id="{67057B96-1101-C3AD-47C8-D11A37E942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C3F312-28CA-915F-9C7E-4ADA559A6CFE}"/>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222952439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23A8-0F19-D0B5-D49D-BA193BCDF39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505276-C737-8931-9546-5F8F24AA50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7FED5E-5FE7-D3D6-24EB-055F794F072C}"/>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5" name="Footer Placeholder 4">
            <a:extLst>
              <a:ext uri="{FF2B5EF4-FFF2-40B4-BE49-F238E27FC236}">
                <a16:creationId xmlns:a16="http://schemas.microsoft.com/office/drawing/2014/main" id="{EE805203-F9FF-7D49-2F65-60240BFDF3A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6CDE48-F22D-FA18-485C-13E825CFE084}"/>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5494406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2386-F052-088A-B5B7-70382CE12E0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7CDE5D-41A7-7983-CE77-673335BE6BD8}"/>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66160-7D57-DD0E-E2EC-9218A2A22F49}"/>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5" name="Footer Placeholder 4">
            <a:extLst>
              <a:ext uri="{FF2B5EF4-FFF2-40B4-BE49-F238E27FC236}">
                <a16:creationId xmlns:a16="http://schemas.microsoft.com/office/drawing/2014/main" id="{305CEFF8-0F7F-43DC-5FA7-DB6ECB1BA5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E272C-B7B9-21D9-E686-29AF5558E14D}"/>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9683596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6303-1F73-0D12-0F90-40BA4AB06B6A}"/>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84809-A6A7-AB2C-A352-F400C2825B75}"/>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B5712-BA55-EDE3-5B79-CFAAF40038B8}"/>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5" name="Footer Placeholder 4">
            <a:extLst>
              <a:ext uri="{FF2B5EF4-FFF2-40B4-BE49-F238E27FC236}">
                <a16:creationId xmlns:a16="http://schemas.microsoft.com/office/drawing/2014/main" id="{A80668C3-81F1-EBE1-FCAD-B5D4191460E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E6EC14-2F36-330C-F003-1EB6744CC6E2}"/>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4479039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3DB6-5CCA-0FC4-3D2F-3F876C33E3F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0F563E-ECB9-3765-2E21-120CFEB11207}"/>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8E0F1-6453-CBC4-4814-7C0641A017D6}"/>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E71B2-7EBE-09BE-2D90-4A78B6DEEB43}"/>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6" name="Footer Placeholder 5">
            <a:extLst>
              <a:ext uri="{FF2B5EF4-FFF2-40B4-BE49-F238E27FC236}">
                <a16:creationId xmlns:a16="http://schemas.microsoft.com/office/drawing/2014/main" id="{E4E40369-B717-E726-4A59-555D3056645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363AF4-B7DE-FDE9-C2EB-366DD9336788}"/>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9027790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09C-564B-C5CB-E16B-2CE4F5835AD9}"/>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D193E3-358A-1966-5688-7CA2F034D16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9527-C7A9-10C8-A866-C31F73F2028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E4EF-1715-6BE6-58AA-D180FCA756F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471F2-E21C-8BE0-A5A5-50B9A6E2BD1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40B87-42E4-1E91-BCF9-55FDEBCF389D}"/>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8" name="Footer Placeholder 7">
            <a:extLst>
              <a:ext uri="{FF2B5EF4-FFF2-40B4-BE49-F238E27FC236}">
                <a16:creationId xmlns:a16="http://schemas.microsoft.com/office/drawing/2014/main" id="{88DF788E-439F-37D2-96BD-3AB851FE23C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0749DE-26E3-7BD9-8207-FDD91D301600}"/>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9286378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2C5B-214A-7B92-604F-EC9C9F53E09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036DE8-FE2E-BB09-4318-B78BF9C422EC}"/>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4" name="Footer Placeholder 3">
            <a:extLst>
              <a:ext uri="{FF2B5EF4-FFF2-40B4-BE49-F238E27FC236}">
                <a16:creationId xmlns:a16="http://schemas.microsoft.com/office/drawing/2014/main" id="{114E8823-FD38-7644-D16E-26A0DED2A24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09783B-4201-EEF5-E7C3-705FCAD29135}"/>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68562036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7441D-61C4-45C1-D3D7-DFA54EB44A35}"/>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3" name="Footer Placeholder 2">
            <a:extLst>
              <a:ext uri="{FF2B5EF4-FFF2-40B4-BE49-F238E27FC236}">
                <a16:creationId xmlns:a16="http://schemas.microsoft.com/office/drawing/2014/main" id="{CD6F0F51-15B3-DC49-EB5D-D6AD9B20646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18FE03-B3DF-A9E7-FFC6-94E693D797BE}"/>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0748434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E3FA-8C97-9119-678F-B72652BEBEC8}"/>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5C88AA-C356-3780-86D3-BB15635872D7}"/>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1FF99-34C2-B735-28BC-A8F140E1133A}"/>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DF116-BE40-F6D1-3B14-DC42D9E3C8E2}"/>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6" name="Footer Placeholder 5">
            <a:extLst>
              <a:ext uri="{FF2B5EF4-FFF2-40B4-BE49-F238E27FC236}">
                <a16:creationId xmlns:a16="http://schemas.microsoft.com/office/drawing/2014/main" id="{3ABB37E3-DDDD-3F5E-F208-8113DBEFA3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6528F-DA13-A386-A2D3-42DC2CCA51DA}"/>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3300102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BDBE-FC2F-335B-3B74-551AE28D6E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B3569A-2D10-9E77-720C-9EA8416DDD6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0505F-AD57-1094-5C4C-1B3861648965}"/>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5" name="Footer Placeholder 4">
            <a:extLst>
              <a:ext uri="{FF2B5EF4-FFF2-40B4-BE49-F238E27FC236}">
                <a16:creationId xmlns:a16="http://schemas.microsoft.com/office/drawing/2014/main" id="{DDF5A7E5-1119-8839-A5AC-866A11884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B4C7D-B109-CEF7-98C3-D95BDD4E09D4}"/>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21040115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8909-9111-2EF6-BA9C-790CDE065B4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4919D0-F823-88BB-729B-11BA6D29752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D8B46A39-1B3B-0E9D-9191-4B59DAB984CA}"/>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A5F92F-F420-D6DA-A05D-73C7E68D77BC}"/>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6" name="Footer Placeholder 5">
            <a:extLst>
              <a:ext uri="{FF2B5EF4-FFF2-40B4-BE49-F238E27FC236}">
                <a16:creationId xmlns:a16="http://schemas.microsoft.com/office/drawing/2014/main" id="{DE6F8092-5E8B-382A-AA96-1C7FBFE052F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7E11D8-6ECA-2A1B-99F1-88E8F05C2659}"/>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8003926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D730-E83C-9A9B-50C7-9E0A40FA667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241C5-1C2D-9962-3D0C-64E6DF28C0F8}"/>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E14F7-A2D8-D352-0472-4FD21027B74C}"/>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5" name="Footer Placeholder 4">
            <a:extLst>
              <a:ext uri="{FF2B5EF4-FFF2-40B4-BE49-F238E27FC236}">
                <a16:creationId xmlns:a16="http://schemas.microsoft.com/office/drawing/2014/main" id="{D5D9B0A3-9A3F-A964-3FCF-3FFC4AE1951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F3D168-E0F9-6423-6013-6CC36A875C65}"/>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3129277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119A7-5BB9-F381-88B3-1C9833658F64}"/>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598CA-EE88-5E87-6CCF-6A2F88D38346}"/>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20CA-DE33-F41A-9911-91B4D67EE577}"/>
              </a:ext>
            </a:extLst>
          </p:cNvPr>
          <p:cNvSpPr>
            <a:spLocks noGrp="1"/>
          </p:cNvSpPr>
          <p:nvPr>
            <p:ph type="dt" sz="half" idx="10"/>
          </p:nvPr>
        </p:nvSpPr>
        <p:spPr>
          <a:xfrm>
            <a:off x="838200" y="6356351"/>
            <a:ext cx="2743200" cy="365125"/>
          </a:xfrm>
          <a:prstGeom prst="rect">
            <a:avLst/>
          </a:prstGeom>
        </p:spPr>
        <p:txBody>
          <a:bodyPr/>
          <a:lstStyle/>
          <a:p>
            <a:fld id="{31E40F95-F4D5-4A59-80C4-E55005CE8E22}" type="datetimeFigureOut">
              <a:rPr lang="en-US" smtClean="0"/>
              <a:t>2/15/2025</a:t>
            </a:fld>
            <a:endParaRPr lang="en-US"/>
          </a:p>
        </p:txBody>
      </p:sp>
      <p:sp>
        <p:nvSpPr>
          <p:cNvPr id="5" name="Footer Placeholder 4">
            <a:extLst>
              <a:ext uri="{FF2B5EF4-FFF2-40B4-BE49-F238E27FC236}">
                <a16:creationId xmlns:a16="http://schemas.microsoft.com/office/drawing/2014/main" id="{EE587FC2-8984-1DC6-2616-30AF3F7E14E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B452E6-0371-38AB-F1EB-C988187E31DE}"/>
              </a:ext>
            </a:extLst>
          </p:cNvPr>
          <p:cNvSpPr>
            <a:spLocks noGrp="1"/>
          </p:cNvSpPr>
          <p:nvPr>
            <p:ph type="sldNum" sz="quarter" idx="12"/>
          </p:nvPr>
        </p:nvSpPr>
        <p:spPr>
          <a:xfrm>
            <a:off x="8610600" y="6356351"/>
            <a:ext cx="2743200" cy="365125"/>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12872191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21056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20101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80461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75555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4040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50959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4516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9913-86B7-6A63-E0A0-D5D65B2426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854424-DA15-C5BC-2469-FCFD8AC46E8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61E51B-B229-5B2F-4113-BD18610595A0}"/>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5" name="Footer Placeholder 4">
            <a:extLst>
              <a:ext uri="{FF2B5EF4-FFF2-40B4-BE49-F238E27FC236}">
                <a16:creationId xmlns:a16="http://schemas.microsoft.com/office/drawing/2014/main" id="{E44236A1-1DA1-8A6E-55CD-A5E41CCB7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8CD66A-842C-6970-E388-F5FF205FAFAF}"/>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15033004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92692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71070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993262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06470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9176-14E8-703A-7311-08FAB0627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BFC1290-7303-B7EE-E4F2-43709BA30A9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7B7CB1-5CC8-8CF1-07F0-CC8C123ECE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D41BB5-247F-D98A-E5B6-D62ED5462C7A}"/>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6" name="Footer Placeholder 5">
            <a:extLst>
              <a:ext uri="{FF2B5EF4-FFF2-40B4-BE49-F238E27FC236}">
                <a16:creationId xmlns:a16="http://schemas.microsoft.com/office/drawing/2014/main" id="{D4B6C4FA-C3A5-7AFE-E1AB-84668076D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6A6D5E-AD46-9F67-E717-754609EA9F31}"/>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40573427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8CFBD-40AD-24F1-0013-AE911D3482A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0DFBF23-700A-D595-CD53-9E3544C0DFF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F31B1-C47D-604C-C950-2B884B9F67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C029A3-0F37-0084-4EFA-F983ED83A03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3227BC-BBD3-305B-AD7E-0FD9A17C6F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A840EB-1A0A-D342-BAB8-930E5F338CA4}"/>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8" name="Footer Placeholder 7">
            <a:extLst>
              <a:ext uri="{FF2B5EF4-FFF2-40B4-BE49-F238E27FC236}">
                <a16:creationId xmlns:a16="http://schemas.microsoft.com/office/drawing/2014/main" id="{BAA510AF-A70A-D748-FD04-0BB5F742A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B965E6-F77A-1C77-0305-EC8BBD9823AC}"/>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36420709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7B94-BEC9-CF34-9D8C-8CB2AA6A7A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50921A-E21C-D28F-988C-FE4219906C4B}"/>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4" name="Footer Placeholder 3">
            <a:extLst>
              <a:ext uri="{FF2B5EF4-FFF2-40B4-BE49-F238E27FC236}">
                <a16:creationId xmlns:a16="http://schemas.microsoft.com/office/drawing/2014/main" id="{FDF504E0-2D5B-10EE-2F09-CAF0D3792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CD5E8E0-4BB4-4E39-8D02-B7227DEF44E0}"/>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5572301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FE86E3-12A9-5E42-4B91-9F3B9DC385E5}"/>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3" name="Footer Placeholder 2">
            <a:extLst>
              <a:ext uri="{FF2B5EF4-FFF2-40B4-BE49-F238E27FC236}">
                <a16:creationId xmlns:a16="http://schemas.microsoft.com/office/drawing/2014/main" id="{37401470-8357-AFEB-A721-045D78C1D4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B9AA7DD-6A67-BDC5-660E-FAD27EE957C8}"/>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29051675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EE71-0939-4513-31A7-E572E6ED7E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B200D1-14CA-7F8D-7648-6E8517F295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88B33-B788-3269-F2BD-ACE38816EB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B6201-03AE-66DA-0832-B396196C0862}"/>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6" name="Footer Placeholder 5">
            <a:extLst>
              <a:ext uri="{FF2B5EF4-FFF2-40B4-BE49-F238E27FC236}">
                <a16:creationId xmlns:a16="http://schemas.microsoft.com/office/drawing/2014/main" id="{81130A3E-0E9B-8EC0-3BAE-DEB3703756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591BFA-2343-E20B-E9B3-1B4D5603AB9F}"/>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25759590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0835B-6D8A-1898-12BC-33C19C99D5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A17E8A-7050-F70B-7D18-DD2F577AC9E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076265-2950-E610-6ADD-BB239376E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4D05D-9495-FFF4-A69D-3AFFB697C1A2}"/>
              </a:ext>
            </a:extLst>
          </p:cNvPr>
          <p:cNvSpPr>
            <a:spLocks noGrp="1"/>
          </p:cNvSpPr>
          <p:nvPr>
            <p:ph type="dt" sz="half" idx="10"/>
          </p:nvPr>
        </p:nvSpPr>
        <p:spPr>
          <a:xfrm>
            <a:off x="838200" y="6356350"/>
            <a:ext cx="2743200" cy="365125"/>
          </a:xfrm>
          <a:prstGeom prst="rect">
            <a:avLst/>
          </a:prstGeom>
        </p:spPr>
        <p:txBody>
          <a:bodyPr/>
          <a:lstStyle/>
          <a:p>
            <a:fld id="{1616A368-2E66-4D1A-A21C-ADEC0F014B04}" type="datetimeFigureOut">
              <a:rPr lang="en-US" smtClean="0"/>
              <a:t>2/15/2025</a:t>
            </a:fld>
            <a:endParaRPr lang="en-US"/>
          </a:p>
        </p:txBody>
      </p:sp>
      <p:sp>
        <p:nvSpPr>
          <p:cNvPr id="6" name="Footer Placeholder 5">
            <a:extLst>
              <a:ext uri="{FF2B5EF4-FFF2-40B4-BE49-F238E27FC236}">
                <a16:creationId xmlns:a16="http://schemas.microsoft.com/office/drawing/2014/main" id="{58F5188A-E4FF-5C85-F625-2CDF9377EB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FD9AF7-2111-42D7-BD6F-2808634B442A}"/>
              </a:ext>
            </a:extLst>
          </p:cNvPr>
          <p:cNvSpPr>
            <a:spLocks noGrp="1"/>
          </p:cNvSpPr>
          <p:nvPr>
            <p:ph type="sldNum" sz="quarter" idx="12"/>
          </p:nvPr>
        </p:nvSpPr>
        <p:spPr>
          <a:xfrm>
            <a:off x="8610600" y="6356350"/>
            <a:ext cx="2743200" cy="365125"/>
          </a:xfrm>
          <a:prstGeom prst="rect">
            <a:avLst/>
          </a:prstGeom>
        </p:spPr>
        <p:txBody>
          <a:bodyPr/>
          <a:lstStyle/>
          <a:p>
            <a:fld id="{EDA4C6F9-7ADD-47D0-A8C6-6AD918B18717}" type="slidenum">
              <a:rPr lang="en-US" smtClean="0"/>
              <a:t>‹#›</a:t>
            </a:fld>
            <a:endParaRPr lang="en-US"/>
          </a:p>
        </p:txBody>
      </p:sp>
    </p:spTree>
    <p:extLst>
      <p:ext uri="{BB962C8B-B14F-4D97-AF65-F5344CB8AC3E}">
        <p14:creationId xmlns:p14="http://schemas.microsoft.com/office/powerpoint/2010/main" val="21953406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882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58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2160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svg"/><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7.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7.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54099-377F-068B-5DEE-9809523D9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775598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939135-C7B2-7F2C-7760-3AD9DD13D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3EEBC0B9-AE1C-777B-9BD4-23030A7F23C6}"/>
              </a:ext>
            </a:extLst>
          </p:cNvPr>
          <p:cNvSpPr/>
          <p:nvPr/>
        </p:nvSpPr>
        <p:spPr>
          <a:xfrm>
            <a:off x="116305" y="112870"/>
            <a:ext cx="11959390" cy="6617828"/>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B93159F-4E17-0278-82F6-494DD886BB48}"/>
              </a:ext>
            </a:extLst>
          </p:cNvPr>
          <p:cNvPicPr>
            <a:picLocks noChangeAspect="1"/>
          </p:cNvPicPr>
          <p:nvPr/>
        </p:nvPicPr>
        <p:blipFill>
          <a:blip r:embed="rId3"/>
          <a:stretch>
            <a:fillRect/>
          </a:stretch>
        </p:blipFill>
        <p:spPr>
          <a:xfrm>
            <a:off x="373379" y="1560194"/>
            <a:ext cx="5811843" cy="4063365"/>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925F025A-8417-54B7-83F0-97433D79AC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38749" y="1094386"/>
            <a:ext cx="1184912" cy="1206855"/>
          </a:xfrm>
          <a:prstGeom prst="rect">
            <a:avLst/>
          </a:prstGeom>
        </p:spPr>
      </p:pic>
      <p:sp>
        <p:nvSpPr>
          <p:cNvPr id="12" name="TextBox 11">
            <a:extLst>
              <a:ext uri="{FF2B5EF4-FFF2-40B4-BE49-F238E27FC236}">
                <a16:creationId xmlns:a16="http://schemas.microsoft.com/office/drawing/2014/main" id="{2E1C0C16-49C5-2C63-C4F5-0E1A51FBB44F}"/>
              </a:ext>
            </a:extLst>
          </p:cNvPr>
          <p:cNvSpPr txBox="1"/>
          <p:nvPr/>
        </p:nvSpPr>
        <p:spPr>
          <a:xfrm>
            <a:off x="6320790" y="1696797"/>
            <a:ext cx="5452110" cy="3970318"/>
          </a:xfrm>
          <a:prstGeom prst="rect">
            <a:avLst/>
          </a:prstGeom>
          <a:noFill/>
        </p:spPr>
        <p:txBody>
          <a:bodyPr wrap="square">
            <a:spAutoFit/>
          </a:bodyPr>
          <a:lstStyle/>
          <a:p>
            <a:pPr lvl="0" algn="just"/>
            <a:r>
              <a:rPr lang="vi-VN" sz="3600" b="1" dirty="0">
                <a:solidFill>
                  <a:srgbClr val="0070C0"/>
                </a:solidFill>
                <a:latin typeface="Tahoma" panose="020B0604030504040204" pitchFamily="34" charset="0"/>
                <a:ea typeface="Tahoma" panose="020B0604030504040204" pitchFamily="34" charset="0"/>
                <a:cs typeface="Tahoma" panose="020B0604030504040204" pitchFamily="34" charset="0"/>
              </a:rPr>
              <a:t>Không thể hiện sự tôn trọng bạn khác giới vì các bạn không hòa đồng và nó</a:t>
            </a: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rPr>
              <a:t>i</a:t>
            </a:r>
            <a:r>
              <a:rPr lang="vi-VN" sz="3600" b="1" dirty="0">
                <a:solidFill>
                  <a:srgbClr val="0070C0"/>
                </a:solidFill>
                <a:latin typeface="Tahoma" panose="020B0604030504040204" pitchFamily="34" charset="0"/>
                <a:ea typeface="Tahoma" panose="020B0604030504040204" pitchFamily="34" charset="0"/>
                <a:cs typeface="Tahoma" panose="020B0604030504040204" pitchFamily="34" charset="0"/>
              </a:rPr>
              <a:t> xấu nha, không tôn trọng sự khác biệt của mỗi người.</a:t>
            </a:r>
            <a:endParaRPr kumimoji="0" lang="en-US" sz="3600" b="0" i="1"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436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0985271" y="-54682"/>
            <a:ext cx="1206729" cy="6967363"/>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defTabSz="609630">
                <a:defRPr/>
              </a:pPr>
              <a:endParaRPr lang="en-US" sz="1200">
                <a:solidFill>
                  <a:prstClr val="black"/>
                </a:solidFill>
                <a:latin typeface="Calibri"/>
              </a:endParaRPr>
            </a:p>
          </p:txBody>
        </p:sp>
        <p:sp>
          <p:nvSpPr>
            <p:cNvPr id="7" name="TextBox 7"/>
            <p:cNvSpPr txBox="1"/>
            <p:nvPr/>
          </p:nvSpPr>
          <p:spPr>
            <a:xfrm>
              <a:off x="0" y="-57150"/>
              <a:ext cx="476733" cy="2809689"/>
            </a:xfrm>
            <a:prstGeom prst="rect">
              <a:avLst/>
            </a:prstGeom>
          </p:spPr>
          <p:txBody>
            <a:bodyPr lIns="33867" tIns="33867" rIns="33867" bIns="33867" rtlCol="0" anchor="ctr"/>
            <a:lstStyle/>
            <a:p>
              <a:pPr algn="ctr" defTabSz="609630">
                <a:lnSpc>
                  <a:spcPts val="2100"/>
                </a:lnSpc>
                <a:defRPr/>
              </a:pPr>
              <a:endParaRPr sz="1200">
                <a:solidFill>
                  <a:prstClr val="black"/>
                </a:solidFill>
                <a:latin typeface="Calibri"/>
              </a:endParaRPr>
            </a:p>
          </p:txBody>
        </p:sp>
      </p:grpSp>
      <p:sp>
        <p:nvSpPr>
          <p:cNvPr id="8" name="Freeform 8"/>
          <p:cNvSpPr/>
          <p:nvPr/>
        </p:nvSpPr>
        <p:spPr>
          <a:xfrm>
            <a:off x="7810002" y="-1581590"/>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 xmlns:asvg="http://schemas.microsoft.com/office/drawing/2016/SVG/main" r:embed="rId3"/>
                </a:ext>
              </a:extLst>
            </a:blip>
            <a:stretch>
              <a:fillRect l="-9846" t="-51592" b="-4638"/>
            </a:stretch>
          </a:blipFill>
          <a:ln cap="sq">
            <a:noFill/>
            <a:prstDash val="solid"/>
            <a:miter/>
          </a:ln>
        </p:spPr>
        <p:txBody>
          <a:bodyPr/>
          <a:lstStyle/>
          <a:p>
            <a:pPr defTabSz="609630">
              <a:defRPr/>
            </a:pPr>
            <a:endParaRPr lang="en-US" sz="1200">
              <a:solidFill>
                <a:prstClr val="black"/>
              </a:solidFill>
              <a:latin typeface="Calibri"/>
            </a:endParaRPr>
          </a:p>
        </p:txBody>
      </p:sp>
      <p:sp>
        <p:nvSpPr>
          <p:cNvPr id="2" name="Freeform 16">
            <a:extLst>
              <a:ext uri="{FF2B5EF4-FFF2-40B4-BE49-F238E27FC236}">
                <a16:creationId xmlns:a16="http://schemas.microsoft.com/office/drawing/2014/main" id="{0FE91875-0F71-0803-7A1E-5CE95415405F}"/>
              </a:ext>
            </a:extLst>
          </p:cNvPr>
          <p:cNvSpPr/>
          <p:nvPr/>
        </p:nvSpPr>
        <p:spPr>
          <a:xfrm>
            <a:off x="2233024" y="165737"/>
            <a:ext cx="7723776" cy="4025263"/>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defRPr/>
            </a:pPr>
            <a:endParaRPr lang="vi-VN" sz="1200" kern="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01600" y="3429000"/>
            <a:ext cx="3795602" cy="3409245"/>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8331200" y="3274682"/>
            <a:ext cx="3860800" cy="3467806"/>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2769870" y="1154430"/>
            <a:ext cx="6604000" cy="2800767"/>
          </a:xfrm>
          <a:prstGeom prst="rect">
            <a:avLst/>
          </a:prstGeom>
          <a:noFill/>
        </p:spPr>
        <p:txBody>
          <a:bodyPr wrap="square" rtlCol="0">
            <a:spAutoFit/>
          </a:bodyPr>
          <a:lstStyle/>
          <a:p>
            <a:pPr algn="ctr" defTabSz="609630">
              <a:defRPr/>
            </a:pP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ví</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độ</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việc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làm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sự</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tôn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trọng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bạn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cùng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giới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khác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giới</a:t>
            </a:r>
            <a:r>
              <a:rPr lang="en-US" sz="44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0877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6FE5-3ACF-57F8-78E2-BD1F3D524E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193D19F-083E-7A9E-AE6B-F9318D04A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26EA54D3-0DA8-54A8-561B-E085B782E188}"/>
              </a:ext>
            </a:extLst>
          </p:cNvPr>
          <p:cNvSpPr/>
          <p:nvPr/>
        </p:nvSpPr>
        <p:spPr>
          <a:xfrm>
            <a:off x="116304" y="127302"/>
            <a:ext cx="11959390" cy="6617828"/>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DC002286-64B0-935C-A85A-4B1566D81477}"/>
              </a:ext>
            </a:extLst>
          </p:cNvPr>
          <p:cNvPicPr>
            <a:picLocks noChangeAspect="1"/>
          </p:cNvPicPr>
          <p:nvPr/>
        </p:nvPicPr>
        <p:blipFill>
          <a:blip r:embed="rId3" cstate="hqprint">
            <a:extLst>
              <a:ext uri="{28A0092B-C50C-407E-A947-70E740481C1C}">
                <a14:useLocalDpi xmlns:a14="http://schemas.microsoft.com/office/drawing/2010/main" val="0"/>
              </a:ext>
            </a:extLst>
          </a:blip>
          <a:srcRect l="2519" t="31045" r="82090" b="43085"/>
          <a:stretch/>
        </p:blipFill>
        <p:spPr>
          <a:xfrm>
            <a:off x="364365" y="270363"/>
            <a:ext cx="648255" cy="612900"/>
          </a:xfrm>
          <a:prstGeom prst="rect">
            <a:avLst/>
          </a:prstGeom>
        </p:spPr>
      </p:pic>
      <p:sp>
        <p:nvSpPr>
          <p:cNvPr id="23" name="TextBox 22">
            <a:extLst>
              <a:ext uri="{FF2B5EF4-FFF2-40B4-BE49-F238E27FC236}">
                <a16:creationId xmlns:a16="http://schemas.microsoft.com/office/drawing/2014/main" id="{6AB9DE8F-A0AD-354A-D0BC-6A4168DA81C5}"/>
              </a:ext>
            </a:extLst>
          </p:cNvPr>
          <p:cNvSpPr txBox="1"/>
          <p:nvPr/>
        </p:nvSpPr>
        <p:spPr>
          <a:xfrm>
            <a:off x="982979" y="316324"/>
            <a:ext cx="10694361" cy="1200329"/>
          </a:xfrm>
          <a:prstGeom prst="rect">
            <a:avLst/>
          </a:prstGeom>
          <a:noFill/>
        </p:spPr>
        <p:txBody>
          <a:bodyPr wrap="square" rtlCol="0">
            <a:spAutoFit/>
          </a:bodyPr>
          <a:lstStyle/>
          <a:p>
            <a:pPr algn="just"/>
            <a:r>
              <a:rPr lang="vi-VN" sz="3600" dirty="0">
                <a:solidFill>
                  <a:srgbClr val="002060"/>
                </a:solidFill>
                <a:latin typeface="Tahoma" panose="020B0604030504040204" pitchFamily="34" charset="0"/>
                <a:ea typeface="Tahoma" panose="020B0604030504040204" pitchFamily="34" charset="0"/>
                <a:cs typeface="Tahoma" panose="020B0604030504040204" pitchFamily="34" charset="0"/>
              </a:rPr>
              <a:t>Em đồng ý hay không đồng ý với thái độ, việc làm nào dưới đây? Vì sao?</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A23ED34-9043-83C4-BA86-D6341C03D17B}"/>
              </a:ext>
            </a:extLst>
          </p:cNvPr>
          <p:cNvPicPr>
            <a:picLocks noChangeAspect="1"/>
          </p:cNvPicPr>
          <p:nvPr/>
        </p:nvPicPr>
        <p:blipFill>
          <a:blip r:embed="rId4"/>
          <a:stretch>
            <a:fillRect/>
          </a:stretch>
        </p:blipFill>
        <p:spPr>
          <a:xfrm>
            <a:off x="365759" y="1705271"/>
            <a:ext cx="11530965" cy="4411683"/>
          </a:xfrm>
          <a:prstGeom prst="rect">
            <a:avLst/>
          </a:prstGeom>
        </p:spPr>
      </p:pic>
    </p:spTree>
    <p:extLst>
      <p:ext uri="{BB962C8B-B14F-4D97-AF65-F5344CB8AC3E}">
        <p14:creationId xmlns:p14="http://schemas.microsoft.com/office/powerpoint/2010/main" val="13432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84532-A1BF-07FF-20DD-43E6A821AF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E43D708-1E67-88FB-787A-780E38EFF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B48022DE-C19C-D8DF-FDB0-F156ACF3CF99}"/>
              </a:ext>
            </a:extLst>
          </p:cNvPr>
          <p:cNvSpPr/>
          <p:nvPr/>
        </p:nvSpPr>
        <p:spPr>
          <a:xfrm>
            <a:off x="116305" y="112870"/>
            <a:ext cx="11959390" cy="6617828"/>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AA8FDEC7-FF87-9428-D103-DAB7AB8AF567}"/>
              </a:ext>
            </a:extLst>
          </p:cNvPr>
          <p:cNvGraphicFramePr>
            <a:graphicFrameLocks noGrp="1"/>
          </p:cNvGraphicFramePr>
          <p:nvPr>
            <p:extLst>
              <p:ext uri="{D42A27DB-BD31-4B8C-83A1-F6EECF244321}">
                <p14:modId xmlns:p14="http://schemas.microsoft.com/office/powerpoint/2010/main" val="2699903896"/>
              </p:ext>
            </p:extLst>
          </p:nvPr>
        </p:nvGraphicFramePr>
        <p:xfrm>
          <a:off x="769620" y="686594"/>
          <a:ext cx="10515600" cy="5748619"/>
        </p:xfrm>
        <a:graphic>
          <a:graphicData uri="http://schemas.openxmlformats.org/drawingml/2006/table">
            <a:tbl>
              <a:tblPr/>
              <a:tblGrid>
                <a:gridCol w="3219450">
                  <a:extLst>
                    <a:ext uri="{9D8B030D-6E8A-4147-A177-3AD203B41FA5}">
                      <a16:colId xmlns:a16="http://schemas.microsoft.com/office/drawing/2014/main" val="4178216586"/>
                    </a:ext>
                  </a:extLst>
                </a:gridCol>
                <a:gridCol w="2217420">
                  <a:extLst>
                    <a:ext uri="{9D8B030D-6E8A-4147-A177-3AD203B41FA5}">
                      <a16:colId xmlns:a16="http://schemas.microsoft.com/office/drawing/2014/main" val="713298399"/>
                    </a:ext>
                  </a:extLst>
                </a:gridCol>
                <a:gridCol w="2137410">
                  <a:extLst>
                    <a:ext uri="{9D8B030D-6E8A-4147-A177-3AD203B41FA5}">
                      <a16:colId xmlns:a16="http://schemas.microsoft.com/office/drawing/2014/main" val="3748607521"/>
                    </a:ext>
                  </a:extLst>
                </a:gridCol>
                <a:gridCol w="2941320">
                  <a:extLst>
                    <a:ext uri="{9D8B030D-6E8A-4147-A177-3AD203B41FA5}">
                      <a16:colId xmlns:a16="http://schemas.microsoft.com/office/drawing/2014/main" val="3671892307"/>
                    </a:ext>
                  </a:extLst>
                </a:gridCol>
              </a:tblGrid>
              <a:tr h="422849">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Thái </a:t>
                      </a:r>
                      <a:r>
                        <a:rPr lang="en-US" sz="2400" b="1" dirty="0" err="1">
                          <a:solidFill>
                            <a:srgbClr val="000000"/>
                          </a:solidFill>
                          <a:effectLst/>
                          <a:latin typeface="Cambria" panose="02040503050406030204" pitchFamily="18" charset="0"/>
                          <a:ea typeface="Cambria" panose="02040503050406030204" pitchFamily="18" charset="0"/>
                        </a:rPr>
                        <a:t>độ</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1">
                          <a:solidFill>
                            <a:srgbClr val="000000"/>
                          </a:solidFill>
                          <a:effectLst/>
                          <a:latin typeface="Cambria" panose="02040503050406030204" pitchFamily="18" charset="0"/>
                          <a:ea typeface="Cambria" panose="02040503050406030204" pitchFamily="18" charset="0"/>
                        </a:rPr>
                        <a:t>Đồng ý</a:t>
                      </a:r>
                      <a:endParaRPr lang="en-US" sz="240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Không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đồng</a:t>
                      </a:r>
                      <a:r>
                        <a:rPr lang="en-US" sz="2400" b="1" dirty="0">
                          <a:solidFill>
                            <a:srgbClr val="000000"/>
                          </a:solidFill>
                          <a:effectLst/>
                          <a:latin typeface="Cambria" panose="02040503050406030204" pitchFamily="18" charset="0"/>
                          <a:ea typeface="Cambria" panose="02040503050406030204" pitchFamily="18" charset="0"/>
                        </a:rPr>
                        <a:t> ý</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Giải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thích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lí</a:t>
                      </a:r>
                      <a:r>
                        <a:rPr lang="en-US" sz="2400" b="1" dirty="0">
                          <a:solidFill>
                            <a:srgbClr val="000000"/>
                          </a:solidFill>
                          <a:effectLst/>
                          <a:latin typeface="Cambria" panose="02040503050406030204" pitchFamily="18" charset="0"/>
                          <a:ea typeface="Cambria" panose="02040503050406030204" pitchFamily="18" charset="0"/>
                        </a:rPr>
                        <a:t> do</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884377292"/>
                  </a:ext>
                </a:extLst>
              </a:tr>
              <a:tr h="1268547">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1. Châm chọc, chế giễu bạn vì bạn là con trai nhưng hay khóc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7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7200" dirty="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Bất kể ai đều có quyền sống với cảm xúc của chính ban thân mình.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8180549"/>
                  </a:ext>
                </a:extLst>
              </a:tr>
              <a:tr h="1268547">
                <a:tc>
                  <a:txBody>
                    <a:bodyPr/>
                    <a:lstStyle/>
                    <a:p>
                      <a:pPr algn="just"/>
                      <a:r>
                        <a:rPr lang="en-US" sz="2400">
                          <a:solidFill>
                            <a:srgbClr val="000000"/>
                          </a:solidFill>
                          <a:effectLst/>
                          <a:latin typeface="Cambria" panose="02040503050406030204" pitchFamily="18" charset="0"/>
                          <a:ea typeface="Cambria" panose="02040503050406030204" pitchFamily="18" charset="0"/>
                        </a:rPr>
                        <a:t>2. Lắng nghe ý kiến của bạn khi bạn đang nói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7200" dirty="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7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Đó là đang tôn trọng bạn và tôn trọng chính bản thân mình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6375042"/>
                  </a:ext>
                </a:extLst>
              </a:tr>
              <a:tr h="1691396">
                <a:tc>
                  <a:txBody>
                    <a:bodyPr/>
                    <a:lstStyle/>
                    <a:p>
                      <a:pPr algn="just"/>
                      <a:r>
                        <a:rPr lang="vi-VN" sz="2400">
                          <a:solidFill>
                            <a:srgbClr val="000000"/>
                          </a:solidFill>
                          <a:effectLst/>
                          <a:latin typeface="Cambria" panose="02040503050406030204" pitchFamily="18" charset="0"/>
                          <a:ea typeface="Cambria" panose="02040503050406030204" pitchFamily="18" charset="0"/>
                        </a:rPr>
                        <a:t>3. Một số bạn nam bàn nhau không bỏ phiếu bầu Lan làm lớp trưởng chỉ vì bạn ấy là nữ.</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7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7200" dirty="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Không chỉ các bạn nam mới làm được lớp trưởng, ai cũng có quyền bình đẳng.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6360343"/>
                  </a:ext>
                </a:extLst>
              </a:tr>
              <a:tr h="845698">
                <a:tc>
                  <a:txBody>
                    <a:bodyPr/>
                    <a:lstStyle/>
                    <a:p>
                      <a:pPr algn="just"/>
                      <a:r>
                        <a:rPr lang="en-US" sz="2400">
                          <a:solidFill>
                            <a:srgbClr val="000000"/>
                          </a:solidFill>
                          <a:effectLst/>
                          <a:latin typeface="Cambria" panose="02040503050406030204" pitchFamily="18" charset="0"/>
                          <a:ea typeface="Cambria" panose="02040503050406030204" pitchFamily="18" charset="0"/>
                        </a:rPr>
                        <a:t>4. Cảm thông và chia sẻ với những bạn gặp khó khăn.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720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7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400" dirty="0" err="1">
                          <a:solidFill>
                            <a:srgbClr val="000000"/>
                          </a:solidFill>
                          <a:effectLst/>
                          <a:latin typeface="Cambria" panose="02040503050406030204" pitchFamily="18" charset="0"/>
                          <a:ea typeface="Cambria" panose="02040503050406030204" pitchFamily="18" charset="0"/>
                        </a:rPr>
                        <a:t>Giúp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đỡ</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bè</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tốt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chúng</a:t>
                      </a:r>
                      <a:r>
                        <a:rPr lang="en-US" sz="2400" dirty="0">
                          <a:solidFill>
                            <a:srgbClr val="000000"/>
                          </a:solidFill>
                          <a:effectLst/>
                          <a:latin typeface="Cambria" panose="02040503050406030204" pitchFamily="18" charset="0"/>
                          <a:ea typeface="Cambria" panose="02040503050406030204" pitchFamily="18" charset="0"/>
                        </a:rPr>
                        <a:t> ta </a:t>
                      </a:r>
                      <a:r>
                        <a:rPr lang="en-US" sz="2400" dirty="0" err="1">
                          <a:solidFill>
                            <a:srgbClr val="000000"/>
                          </a:solidFill>
                          <a:effectLst/>
                          <a:latin typeface="Cambria" panose="02040503050406030204" pitchFamily="18" charset="0"/>
                          <a:ea typeface="Cambria" panose="02040503050406030204" pitchFamily="18" charset="0"/>
                        </a:rPr>
                        <a:t>nên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952865"/>
                  </a:ext>
                </a:extLst>
              </a:tr>
            </a:tbl>
          </a:graphicData>
        </a:graphic>
      </p:graphicFrame>
    </p:spTree>
    <p:extLst>
      <p:ext uri="{BB962C8B-B14F-4D97-AF65-F5344CB8AC3E}">
        <p14:creationId xmlns:p14="http://schemas.microsoft.com/office/powerpoint/2010/main" val="1484140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6FE5-3ACF-57F8-78E2-BD1F3D524E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193D19F-083E-7A9E-AE6B-F9318D04A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26EA54D3-0DA8-54A8-561B-E085B782E188}"/>
              </a:ext>
            </a:extLst>
          </p:cNvPr>
          <p:cNvSpPr/>
          <p:nvPr/>
        </p:nvSpPr>
        <p:spPr>
          <a:xfrm>
            <a:off x="116304" y="127302"/>
            <a:ext cx="11959390" cy="6617828"/>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AB9DE8F-A0AD-354A-D0BC-6A4168DA81C5}"/>
              </a:ext>
            </a:extLst>
          </p:cNvPr>
          <p:cNvSpPr txBox="1"/>
          <p:nvPr/>
        </p:nvSpPr>
        <p:spPr>
          <a:xfrm>
            <a:off x="1394460" y="316324"/>
            <a:ext cx="10282880" cy="1569660"/>
          </a:xfrm>
          <a:prstGeom prst="rect">
            <a:avLst/>
          </a:prstGeom>
          <a:noFill/>
        </p:spPr>
        <p:txBody>
          <a:bodyPr wrap="square" rtlCol="0">
            <a:spAutoFit/>
          </a:bodyPr>
          <a:lstStyle/>
          <a:p>
            <a:pPr lvl="0" algn="just"/>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L</a:t>
            </a: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iệt kê những thái độ, việc làm của em thể hiện sự tôn trọng bạn cùng giới và khác giới. Tự đánh giá mức độ thực hiện của em theo gợi ý dưới đây.</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7EB8423-00C1-BD81-B91A-F975D24BB8F3}"/>
              </a:ext>
            </a:extLst>
          </p:cNvPr>
          <p:cNvPicPr>
            <a:picLocks noChangeAspect="1"/>
          </p:cNvPicPr>
          <p:nvPr/>
        </p:nvPicPr>
        <p:blipFill>
          <a:blip r:embed="rId3"/>
          <a:stretch>
            <a:fillRect/>
          </a:stretch>
        </p:blipFill>
        <p:spPr>
          <a:xfrm>
            <a:off x="384810" y="462915"/>
            <a:ext cx="949960" cy="1068705"/>
          </a:xfrm>
          <a:prstGeom prst="rect">
            <a:avLst/>
          </a:prstGeom>
        </p:spPr>
      </p:pic>
      <p:pic>
        <p:nvPicPr>
          <p:cNvPr id="8" name="Picture 7">
            <a:extLst>
              <a:ext uri="{FF2B5EF4-FFF2-40B4-BE49-F238E27FC236}">
                <a16:creationId xmlns:a16="http://schemas.microsoft.com/office/drawing/2014/main" id="{ECCE51DC-1CC0-624B-B569-0500196631B6}"/>
              </a:ext>
            </a:extLst>
          </p:cNvPr>
          <p:cNvPicPr>
            <a:picLocks noChangeAspect="1"/>
          </p:cNvPicPr>
          <p:nvPr/>
        </p:nvPicPr>
        <p:blipFill>
          <a:blip r:embed="rId4"/>
          <a:stretch>
            <a:fillRect/>
          </a:stretch>
        </p:blipFill>
        <p:spPr>
          <a:xfrm>
            <a:off x="727709" y="2330767"/>
            <a:ext cx="10959405" cy="3692843"/>
          </a:xfrm>
          <a:prstGeom prst="rect">
            <a:avLst/>
          </a:prstGeom>
        </p:spPr>
      </p:pic>
    </p:spTree>
    <p:extLst>
      <p:ext uri="{BB962C8B-B14F-4D97-AF65-F5344CB8AC3E}">
        <p14:creationId xmlns:p14="http://schemas.microsoft.com/office/powerpoint/2010/main" val="284293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D54A1-CDF4-8620-83E2-F265141E2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3183769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20574-A73F-AA16-B82F-30A1C3E44A7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D41864-46E7-25C3-22C4-A9DD857E2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752FDD5E-710A-7B74-4EEC-8CC9631022BF}"/>
              </a:ext>
            </a:extLst>
          </p:cNvPr>
          <p:cNvSpPr/>
          <p:nvPr/>
        </p:nvSpPr>
        <p:spPr>
          <a:xfrm>
            <a:off x="116305" y="112870"/>
            <a:ext cx="11959390" cy="6617828"/>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D7FEE9A-EF12-2B4A-9B69-091A3E503801}"/>
              </a:ext>
            </a:extLst>
          </p:cNvPr>
          <p:cNvSpPr txBox="1"/>
          <p:nvPr/>
        </p:nvSpPr>
        <p:spPr>
          <a:xfrm>
            <a:off x="875234" y="273038"/>
            <a:ext cx="10907862" cy="1077218"/>
          </a:xfrm>
          <a:prstGeom prst="rect">
            <a:avLst/>
          </a:prstGeom>
          <a:noFill/>
        </p:spPr>
        <p:txBody>
          <a:bodyPr wrap="square" rtlCol="0">
            <a:spAutoFit/>
          </a:bodyPr>
          <a:lstStyle/>
          <a:p>
            <a:pPr algn="just"/>
            <a:r>
              <a:rPr lang="vi-VN" sz="3200" b="1" dirty="0">
                <a:latin typeface="Tahoma" panose="020B0604030504040204" pitchFamily="34" charset="0"/>
                <a:ea typeface="Tahoma" panose="020B0604030504040204" pitchFamily="34" charset="0"/>
                <a:cs typeface="Tahoma" panose="020B0604030504040204" pitchFamily="34" charset="0"/>
              </a:rPr>
              <a:t>Em </a:t>
            </a:r>
            <a:r>
              <a:rPr lang="en-US" sz="3200" b="1" dirty="0" err="1">
                <a:latin typeface="Tahoma" panose="020B0604030504040204" pitchFamily="34" charset="0"/>
                <a:ea typeface="Tahoma" panose="020B0604030504040204" pitchFamily="34" charset="0"/>
                <a:cs typeface="Tahoma" panose="020B0604030504040204" pitchFamily="34" charset="0"/>
              </a:rPr>
              <a:t>học</a:t>
            </a:r>
            <a:r>
              <a:rPr lang="vi-VN" sz="3200" b="1" dirty="0">
                <a:latin typeface="Tahoma" panose="020B0604030504040204" pitchFamily="34" charset="0"/>
                <a:ea typeface="Tahoma" panose="020B0604030504040204" pitchFamily="34" charset="0"/>
                <a:cs typeface="Tahoma" panose="020B0604030504040204" pitchFamily="34" charset="0"/>
              </a:rPr>
              <a:t> được điều gì từ các bạn trong nhóm của Lan qua tình huống dưới đây.</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AEC786B7-5354-CBA2-4FA1-5EDD9B0EA9A2}"/>
              </a:ext>
            </a:extLst>
          </p:cNvPr>
          <p:cNvPicPr>
            <a:picLocks noChangeAspect="1"/>
          </p:cNvPicPr>
          <p:nvPr/>
        </p:nvPicPr>
        <p:blipFill>
          <a:blip r:embed="rId3" cstate="hqprint">
            <a:extLst>
              <a:ext uri="{28A0092B-C50C-407E-A947-70E740481C1C}">
                <a14:useLocalDpi xmlns:a14="http://schemas.microsoft.com/office/drawing/2010/main" val="0"/>
              </a:ext>
            </a:extLst>
          </a:blip>
          <a:srcRect l="23423" t="11131" r="61923" b="60410"/>
          <a:stretch/>
        </p:blipFill>
        <p:spPr>
          <a:xfrm>
            <a:off x="224182" y="159033"/>
            <a:ext cx="756671" cy="826586"/>
          </a:xfrm>
          <a:prstGeom prst="rect">
            <a:avLst/>
          </a:prstGeom>
        </p:spPr>
      </p:pic>
      <p:pic>
        <p:nvPicPr>
          <p:cNvPr id="10" name="Picture 9">
            <a:extLst>
              <a:ext uri="{FF2B5EF4-FFF2-40B4-BE49-F238E27FC236}">
                <a16:creationId xmlns:a16="http://schemas.microsoft.com/office/drawing/2014/main" id="{A5512591-61F9-4B40-7BED-6B081BCE84CE}"/>
              </a:ext>
            </a:extLst>
          </p:cNvPr>
          <p:cNvPicPr>
            <a:picLocks noChangeAspect="1"/>
          </p:cNvPicPr>
          <p:nvPr/>
        </p:nvPicPr>
        <p:blipFill>
          <a:blip r:embed="rId4"/>
          <a:stretch>
            <a:fillRect/>
          </a:stretch>
        </p:blipFill>
        <p:spPr>
          <a:xfrm>
            <a:off x="528637" y="1857375"/>
            <a:ext cx="11134725" cy="3143250"/>
          </a:xfrm>
          <a:prstGeom prst="rect">
            <a:avLst/>
          </a:prstGeom>
        </p:spPr>
      </p:pic>
    </p:spTree>
    <p:extLst>
      <p:ext uri="{BB962C8B-B14F-4D97-AF65-F5344CB8AC3E}">
        <p14:creationId xmlns:p14="http://schemas.microsoft.com/office/powerpoint/2010/main" val="39038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0985271" y="-54682"/>
            <a:ext cx="1206729" cy="6967363"/>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defTabSz="609630">
                <a:defRPr/>
              </a:pPr>
              <a:endParaRPr lang="en-US" sz="1200">
                <a:solidFill>
                  <a:prstClr val="black"/>
                </a:solidFill>
                <a:latin typeface="Calibri"/>
              </a:endParaRPr>
            </a:p>
          </p:txBody>
        </p:sp>
        <p:sp>
          <p:nvSpPr>
            <p:cNvPr id="7" name="TextBox 7"/>
            <p:cNvSpPr txBox="1"/>
            <p:nvPr/>
          </p:nvSpPr>
          <p:spPr>
            <a:xfrm>
              <a:off x="0" y="-57150"/>
              <a:ext cx="476733" cy="2809689"/>
            </a:xfrm>
            <a:prstGeom prst="rect">
              <a:avLst/>
            </a:prstGeom>
          </p:spPr>
          <p:txBody>
            <a:bodyPr lIns="33867" tIns="33867" rIns="33867" bIns="33867" rtlCol="0" anchor="ctr"/>
            <a:lstStyle/>
            <a:p>
              <a:pPr algn="ctr" defTabSz="609630">
                <a:lnSpc>
                  <a:spcPts val="2100"/>
                </a:lnSpc>
                <a:defRPr/>
              </a:pPr>
              <a:endParaRPr sz="1200">
                <a:solidFill>
                  <a:prstClr val="black"/>
                </a:solidFill>
                <a:latin typeface="Calibri"/>
              </a:endParaRPr>
            </a:p>
          </p:txBody>
        </p:sp>
      </p:grpSp>
      <p:sp>
        <p:nvSpPr>
          <p:cNvPr id="8" name="Freeform 8"/>
          <p:cNvSpPr/>
          <p:nvPr/>
        </p:nvSpPr>
        <p:spPr>
          <a:xfrm>
            <a:off x="7810002" y="-1581590"/>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 xmlns:asvg="http://schemas.microsoft.com/office/drawing/2016/SVG/main" r:embed="rId3"/>
                </a:ext>
              </a:extLst>
            </a:blip>
            <a:stretch>
              <a:fillRect l="-9846" t="-51592" b="-4638"/>
            </a:stretch>
          </a:blipFill>
          <a:ln cap="sq">
            <a:noFill/>
            <a:prstDash val="solid"/>
            <a:miter/>
          </a:ln>
        </p:spPr>
        <p:txBody>
          <a:bodyPr/>
          <a:lstStyle/>
          <a:p>
            <a:pPr defTabSz="609630">
              <a:defRPr/>
            </a:pPr>
            <a:endParaRPr lang="en-US" sz="1200">
              <a:solidFill>
                <a:prstClr val="black"/>
              </a:solidFill>
              <a:latin typeface="Calibri"/>
            </a:endParaRPr>
          </a:p>
        </p:txBody>
      </p:sp>
      <p:sp>
        <p:nvSpPr>
          <p:cNvPr id="2" name="Freeform 16">
            <a:extLst>
              <a:ext uri="{FF2B5EF4-FFF2-40B4-BE49-F238E27FC236}">
                <a16:creationId xmlns:a16="http://schemas.microsoft.com/office/drawing/2014/main" id="{0FE91875-0F71-0803-7A1E-5CE95415405F}"/>
              </a:ext>
            </a:extLst>
          </p:cNvPr>
          <p:cNvSpPr/>
          <p:nvPr/>
        </p:nvSpPr>
        <p:spPr>
          <a:xfrm>
            <a:off x="1879600" y="165737"/>
            <a:ext cx="9194800" cy="5396863"/>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defRPr/>
            </a:pPr>
            <a:endParaRPr lang="vi-VN" sz="1200" kern="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253999" y="4302775"/>
            <a:ext cx="2844800" cy="255522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2895600" y="1600200"/>
            <a:ext cx="7061200" cy="3416320"/>
          </a:xfrm>
          <a:prstGeom prst="rect">
            <a:avLst/>
          </a:prstGeom>
          <a:noFill/>
        </p:spPr>
        <p:txBody>
          <a:bodyPr wrap="square" rtlCol="0">
            <a:spAutoFit/>
          </a:bodyPr>
          <a:lstStyle/>
          <a:p>
            <a:pPr algn="just" defTabSz="609630"/>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Các bạn không chê bai, cười đùa khi Lan chạy chậm hơn mà ngược lại còn chạy chậm lại và động viên Lan từ đó cho thấy các bạn biết chia sẻ, thông cảm và tôn trọng Lan.</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2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C7251-9DC8-567E-A475-0C2BA2542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1625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FA351B-859E-6549-3CA4-2322523B9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2" name="Group 1">
            <a:extLst>
              <a:ext uri="{FF2B5EF4-FFF2-40B4-BE49-F238E27FC236}">
                <a16:creationId xmlns:a16="http://schemas.microsoft.com/office/drawing/2014/main" id="{0B68A321-6EE4-B752-EE46-F016823ACD03}"/>
              </a:ext>
            </a:extLst>
          </p:cNvPr>
          <p:cNvGrpSpPr/>
          <p:nvPr/>
        </p:nvGrpSpPr>
        <p:grpSpPr>
          <a:xfrm>
            <a:off x="251460" y="576775"/>
            <a:ext cx="11796161" cy="5847783"/>
            <a:chOff x="-56371" y="3108477"/>
            <a:chExt cx="8909477" cy="1900956"/>
          </a:xfrm>
        </p:grpSpPr>
        <p:sp>
          <p:nvSpPr>
            <p:cNvPr id="3" name="Rectangle: Rounded Corners 2">
              <a:extLst>
                <a:ext uri="{FF2B5EF4-FFF2-40B4-BE49-F238E27FC236}">
                  <a16:creationId xmlns:a16="http://schemas.microsoft.com/office/drawing/2014/main" id="{EFAFB6D7-4A75-8268-7CBB-DEA73EBA4FE8}"/>
                </a:ext>
              </a:extLst>
            </p:cNvPr>
            <p:cNvSpPr/>
            <p:nvPr/>
          </p:nvSpPr>
          <p:spPr>
            <a:xfrm>
              <a:off x="-56371" y="3108477"/>
              <a:ext cx="8909477" cy="1900956"/>
            </a:xfrm>
            <a:prstGeom prst="roundRect">
              <a:avLst>
                <a:gd name="adj" fmla="val 26152"/>
              </a:avLst>
            </a:prstGeom>
            <a:solidFill>
              <a:schemeClr val="bg1"/>
            </a:solidFill>
            <a:ln>
              <a:solidFill>
                <a:srgbClr val="F8117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A356D72-EE4E-D244-C6F6-2073035FA8A5}"/>
                </a:ext>
              </a:extLst>
            </p:cNvPr>
            <p:cNvSpPr txBox="1"/>
            <p:nvPr/>
          </p:nvSpPr>
          <p:spPr>
            <a:xfrm>
              <a:off x="293977" y="3273898"/>
              <a:ext cx="8260381" cy="210105"/>
            </a:xfrm>
            <a:prstGeom prst="rect">
              <a:avLst/>
            </a:prstGeom>
            <a:noFill/>
          </p:spPr>
          <p:txBody>
            <a:bodyPr wrap="square" rtlCol="0">
              <a:spAutoFit/>
            </a:bodyPr>
            <a:lstStyle/>
            <a:p>
              <a:pPr algn="just"/>
              <a:endPar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8" name="Picture 7">
            <a:extLst>
              <a:ext uri="{FF2B5EF4-FFF2-40B4-BE49-F238E27FC236}">
                <a16:creationId xmlns:a16="http://schemas.microsoft.com/office/drawing/2014/main" id="{5D04033D-4867-57F4-4541-DEF272601F32}"/>
              </a:ext>
            </a:extLst>
          </p:cNvPr>
          <p:cNvPicPr>
            <a:picLocks noChangeAspect="1"/>
          </p:cNvPicPr>
          <p:nvPr/>
        </p:nvPicPr>
        <p:blipFill>
          <a:blip r:embed="rId3"/>
          <a:stretch>
            <a:fillRect/>
          </a:stretch>
        </p:blipFill>
        <p:spPr>
          <a:xfrm>
            <a:off x="763252" y="1394460"/>
            <a:ext cx="10708657" cy="4351849"/>
          </a:xfrm>
          <a:prstGeom prst="rect">
            <a:avLst/>
          </a:prstGeom>
        </p:spPr>
      </p:pic>
    </p:spTree>
    <p:extLst>
      <p:ext uri="{BB962C8B-B14F-4D97-AF65-F5344CB8AC3E}">
        <p14:creationId xmlns:p14="http://schemas.microsoft.com/office/powerpoint/2010/main" val="9105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2EB2D-83F4-5B5F-2943-B6F5118E2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3C133151-A84D-8C53-FA97-85BFF7302D6D}"/>
              </a:ext>
            </a:extLst>
          </p:cNvPr>
          <p:cNvSpPr/>
          <p:nvPr/>
        </p:nvSpPr>
        <p:spPr>
          <a:xfrm>
            <a:off x="686172" y="646645"/>
            <a:ext cx="10967454" cy="5963740"/>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C884C9-1623-F1CA-E998-165815E4DD16}"/>
              </a:ext>
            </a:extLst>
          </p:cNvPr>
          <p:cNvSpPr txBox="1"/>
          <p:nvPr/>
        </p:nvSpPr>
        <p:spPr>
          <a:xfrm>
            <a:off x="1333963" y="1975554"/>
            <a:ext cx="9946103" cy="4524315"/>
          </a:xfrm>
          <a:prstGeom prst="rect">
            <a:avLst/>
          </a:prstGeom>
          <a:noFill/>
        </p:spPr>
        <p:txBody>
          <a:bodyPr wrap="square" rtlCol="0">
            <a:spAutoFit/>
          </a:bodyPr>
          <a:lstStyle/>
          <a:p>
            <a:pPr algn="just"/>
            <a:r>
              <a:rPr lang="en-US" sz="3600" b="1" dirty="0">
                <a:latin typeface="Tahoma" panose="020B0604030504040204" pitchFamily="34" charset="0"/>
                <a:ea typeface="Tahoma" panose="020B0604030504040204" pitchFamily="34" charset="0"/>
                <a:cs typeface="Tahoma" panose="020B0604030504040204" pitchFamily="34" charset="0"/>
              </a:rPr>
              <a:t>C</a:t>
            </a:r>
            <a:r>
              <a:rPr lang="vi-VN" sz="3600" b="1" dirty="0">
                <a:latin typeface="Tahoma" panose="020B0604030504040204" pitchFamily="34" charset="0"/>
                <a:ea typeface="Tahoma" panose="020B0604030504040204" pitchFamily="34" charset="0"/>
                <a:cs typeface="Tahoma" panose="020B0604030504040204" pitchFamily="34" charset="0"/>
              </a:rPr>
              <a:t>hia lớp thành hai đội chơi và tổ chức cho </a:t>
            </a:r>
          </a:p>
          <a:p>
            <a:pPr algn="just"/>
            <a:r>
              <a:rPr lang="vi-VN" sz="3600" b="1" dirty="0">
                <a:latin typeface="Tahoma" panose="020B0604030504040204" pitchFamily="34" charset="0"/>
                <a:ea typeface="Tahoma" panose="020B0604030504040204" pitchFamily="34" charset="0"/>
                <a:cs typeface="Tahoma" panose="020B0604030504040204" pitchFamily="34" charset="0"/>
              </a:rPr>
              <a:t>HS của hai đội thi đua tìm các từ khoá có liên quan đến đặc điểm sinh học và đặc điểm xã hội của nam và nữ. Mỗi đội sẽ tìm viết từ khoá vào giấy khổ A4 hoặc cử một thành viên lên bảng ghi</a:t>
            </a:r>
            <a:r>
              <a:rPr lang="en-US" sz="3600" b="1" dirty="0">
                <a:latin typeface="Tahoma" panose="020B0604030504040204" pitchFamily="34" charset="0"/>
                <a:ea typeface="Tahoma" panose="020B0604030504040204" pitchFamily="34" charset="0"/>
                <a:cs typeface="Tahoma" panose="020B0604030504040204" pitchFamily="34" charset="0"/>
              </a:rPr>
              <a:t> </a:t>
            </a:r>
            <a:r>
              <a:rPr lang="vi-VN" sz="3600" b="1" dirty="0">
                <a:latin typeface="Tahoma" panose="020B0604030504040204" pitchFamily="34" charset="0"/>
                <a:ea typeface="Tahoma" panose="020B0604030504040204" pitchFamily="34" charset="0"/>
                <a:cs typeface="Tahoma" panose="020B0604030504040204" pitchFamily="34" charset="0"/>
              </a:rPr>
              <a:t>lại. Trong thời gian quy định, đội nào tìm đúng và được nhiều từ khoá hơn sẽ là đội chiến thắng.</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16AC4A0-5EBF-6501-9D0E-2EC6785B2074}"/>
              </a:ext>
            </a:extLst>
          </p:cNvPr>
          <p:cNvPicPr>
            <a:picLocks noChangeAspect="1"/>
          </p:cNvPicPr>
          <p:nvPr/>
        </p:nvPicPr>
        <p:blipFill>
          <a:blip r:embed="rId3"/>
          <a:stretch>
            <a:fillRect/>
          </a:stretch>
        </p:blipFill>
        <p:spPr>
          <a:xfrm>
            <a:off x="0" y="64374"/>
            <a:ext cx="4008727" cy="1553050"/>
          </a:xfrm>
          <a:prstGeom prst="rect">
            <a:avLst/>
          </a:prstGeom>
        </p:spPr>
      </p:pic>
      <p:pic>
        <p:nvPicPr>
          <p:cNvPr id="9" name="Picture 8">
            <a:extLst>
              <a:ext uri="{FF2B5EF4-FFF2-40B4-BE49-F238E27FC236}">
                <a16:creationId xmlns:a16="http://schemas.microsoft.com/office/drawing/2014/main" id="{64ADE36A-E770-9682-698B-3ADB50C47114}"/>
              </a:ext>
            </a:extLst>
          </p:cNvPr>
          <p:cNvPicPr>
            <a:picLocks noChangeAspect="1"/>
          </p:cNvPicPr>
          <p:nvPr/>
        </p:nvPicPr>
        <p:blipFill>
          <a:blip r:embed="rId4" cstate="hqprint">
            <a:extLst>
              <a:ext uri="{28A0092B-C50C-407E-A947-70E740481C1C}">
                <a14:useLocalDpi xmlns:a14="http://schemas.microsoft.com/office/drawing/2010/main" val="0"/>
              </a:ext>
            </a:extLst>
          </a:blip>
          <a:srcRect l="27923" t="73641" r="33423" b="8410"/>
          <a:stretch/>
        </p:blipFill>
        <p:spPr>
          <a:xfrm>
            <a:off x="4155739" y="642650"/>
            <a:ext cx="5118422" cy="1336900"/>
          </a:xfrm>
          <a:prstGeom prst="rect">
            <a:avLst/>
          </a:prstGeom>
        </p:spPr>
      </p:pic>
    </p:spTree>
    <p:extLst>
      <p:ext uri="{BB962C8B-B14F-4D97-AF65-F5344CB8AC3E}">
        <p14:creationId xmlns:p14="http://schemas.microsoft.com/office/powerpoint/2010/main" val="378451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090D41-2A6F-3315-29D1-F24960CD1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011B5715-AFC2-CEFF-E540-280DBFFB0FE9}"/>
              </a:ext>
            </a:extLst>
          </p:cNvPr>
          <p:cNvPicPr>
            <a:picLocks noChangeAspect="1"/>
          </p:cNvPicPr>
          <p:nvPr/>
        </p:nvPicPr>
        <p:blipFill>
          <a:blip r:embed="rId3"/>
          <a:stretch>
            <a:fillRect/>
          </a:stretch>
        </p:blipFill>
        <p:spPr>
          <a:xfrm>
            <a:off x="0" y="1261473"/>
            <a:ext cx="12332660" cy="4738274"/>
          </a:xfrm>
          <a:prstGeom prst="rect">
            <a:avLst/>
          </a:prstGeom>
        </p:spPr>
      </p:pic>
    </p:spTree>
    <p:extLst>
      <p:ext uri="{BB962C8B-B14F-4D97-AF65-F5344CB8AC3E}">
        <p14:creationId xmlns:p14="http://schemas.microsoft.com/office/powerpoint/2010/main" val="1883844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6">
            <a:extLst>
              <a:ext uri="{FF2B5EF4-FFF2-40B4-BE49-F238E27FC236}">
                <a16:creationId xmlns:a16="http://schemas.microsoft.com/office/drawing/2014/main" id="{B3B21FFB-8CBF-EB48-0FA6-0ABDB5BE079E}"/>
              </a:ext>
            </a:extLst>
          </p:cNvPr>
          <p:cNvPicPr>
            <a:picLocks noChangeAspect="1"/>
          </p:cNvPicPr>
          <p:nvPr/>
        </p:nvPicPr>
        <p:blipFill>
          <a:blip r:embed="rId2">
            <a:extLst>
              <a:ext uri="{96DAC541-7B7A-43D3-8B79-37D633B846F1}">
                <asvg:svgBlip xmlns="" xmlns:asvg="http://schemas.microsoft.com/office/drawing/2016/SVG/main" r:embed="rId3"/>
              </a:ext>
            </a:extLst>
          </a:blip>
          <a:srcRect t="1211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B05B8D2-AD14-7B19-29DE-BBEF80EFAF4B}"/>
              </a:ext>
            </a:extLst>
          </p:cNvPr>
          <p:cNvPicPr>
            <a:picLocks noChangeAspect="1"/>
          </p:cNvPicPr>
          <p:nvPr/>
        </p:nvPicPr>
        <p:blipFill>
          <a:blip r:embed="rId4"/>
          <a:stretch>
            <a:fillRect/>
          </a:stretch>
        </p:blipFill>
        <p:spPr>
          <a:xfrm>
            <a:off x="1143000" y="-144780"/>
            <a:ext cx="12046740" cy="5358848"/>
          </a:xfrm>
          <a:prstGeom prst="rect">
            <a:avLst/>
          </a:prstGeom>
        </p:spPr>
      </p:pic>
      <p:pic>
        <p:nvPicPr>
          <p:cNvPr id="5" name="Picture 4">
            <a:extLst>
              <a:ext uri="{FF2B5EF4-FFF2-40B4-BE49-F238E27FC236}">
                <a16:creationId xmlns:a16="http://schemas.microsoft.com/office/drawing/2014/main" id="{2B1E27C8-25D3-2E4E-3146-DA4105A00F40}"/>
              </a:ext>
            </a:extLst>
          </p:cNvPr>
          <p:cNvPicPr>
            <a:picLocks noChangeAspect="1"/>
          </p:cNvPicPr>
          <p:nvPr/>
        </p:nvPicPr>
        <p:blipFill>
          <a:blip r:embed="rId5"/>
          <a:stretch>
            <a:fillRect/>
          </a:stretch>
        </p:blipFill>
        <p:spPr>
          <a:xfrm>
            <a:off x="4837031" y="2292788"/>
            <a:ext cx="3340898" cy="1609483"/>
          </a:xfrm>
          <a:prstGeom prst="rect">
            <a:avLst/>
          </a:prstGeom>
        </p:spPr>
      </p:pic>
    </p:spTree>
    <p:extLst>
      <p:ext uri="{BB962C8B-B14F-4D97-AF65-F5344CB8AC3E}">
        <p14:creationId xmlns:p14="http://schemas.microsoft.com/office/powerpoint/2010/main" val="121964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313D8-E3D5-C3F2-7120-0B9316331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296333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9988940" y="3447326"/>
            <a:ext cx="2627631" cy="3626615"/>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1387821" y="215940"/>
            <a:ext cx="9642129" cy="4337010"/>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2552700" y="1947559"/>
            <a:ext cx="7436239" cy="153224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46"/>
            <a:r>
              <a:rPr lang="vi-VN" altLang="en-US" sz="4800" b="1" dirty="0">
                <a:solidFill>
                  <a:prstClr val="black"/>
                </a:solidFill>
                <a:latin typeface="Cambria" panose="02040503050406030204" pitchFamily="18" charset="0"/>
                <a:ea typeface="Cambria" panose="02040503050406030204" pitchFamily="18" charset="0"/>
              </a:rPr>
              <a:t>HĐ 1: Tìm hiểu về thái độ và việc làm thể hiện sự tôn trọng bạn cùng giới và khác giới.</a:t>
            </a:r>
          </a:p>
        </p:txBody>
      </p:sp>
    </p:spTree>
    <p:extLst>
      <p:ext uri="{BB962C8B-B14F-4D97-AF65-F5344CB8AC3E}">
        <p14:creationId xmlns:p14="http://schemas.microsoft.com/office/powerpoint/2010/main" val="41189666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3633A-1EBD-6B64-F4C6-EAD03769CC5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8CF3460-5095-8C2F-0C92-62DE5B5AD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6A3A4D1C-1688-7BEB-A080-79A26CE4E1FD}"/>
              </a:ext>
            </a:extLst>
          </p:cNvPr>
          <p:cNvSpPr/>
          <p:nvPr/>
        </p:nvSpPr>
        <p:spPr>
          <a:xfrm>
            <a:off x="116305" y="112542"/>
            <a:ext cx="11959390" cy="6583680"/>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11B0027-2B18-2504-5489-789460B5E574}"/>
              </a:ext>
            </a:extLst>
          </p:cNvPr>
          <p:cNvPicPr>
            <a:picLocks noChangeAspect="1"/>
          </p:cNvPicPr>
          <p:nvPr/>
        </p:nvPicPr>
        <p:blipFill>
          <a:blip r:embed="rId3" cstate="hqprint">
            <a:extLst>
              <a:ext uri="{28A0092B-C50C-407E-A947-70E740481C1C}">
                <a14:useLocalDpi xmlns:a14="http://schemas.microsoft.com/office/drawing/2010/main" val="0"/>
              </a:ext>
            </a:extLst>
          </a:blip>
          <a:srcRect l="2519" t="31045" r="82090" b="43085"/>
          <a:stretch/>
        </p:blipFill>
        <p:spPr>
          <a:xfrm>
            <a:off x="214669" y="353342"/>
            <a:ext cx="648255" cy="612900"/>
          </a:xfrm>
          <a:prstGeom prst="rect">
            <a:avLst/>
          </a:prstGeom>
        </p:spPr>
      </p:pic>
      <p:sp>
        <p:nvSpPr>
          <p:cNvPr id="6" name="TextBox 5">
            <a:extLst>
              <a:ext uri="{FF2B5EF4-FFF2-40B4-BE49-F238E27FC236}">
                <a16:creationId xmlns:a16="http://schemas.microsoft.com/office/drawing/2014/main" id="{D4AA7160-9D07-EAF1-AE06-6377AFFB0A08}"/>
              </a:ext>
            </a:extLst>
          </p:cNvPr>
          <p:cNvSpPr txBox="1"/>
          <p:nvPr/>
        </p:nvSpPr>
        <p:spPr>
          <a:xfrm>
            <a:off x="862924" y="283588"/>
            <a:ext cx="10907862" cy="954107"/>
          </a:xfrm>
          <a:prstGeom prst="rect">
            <a:avLst/>
          </a:prstGeom>
          <a:noFill/>
        </p:spPr>
        <p:txBody>
          <a:bodyPr wrap="square" rtlCol="0">
            <a:spAutoFit/>
          </a:bodyPr>
          <a:lstStyle/>
          <a:p>
            <a:pPr algn="just"/>
            <a:r>
              <a:rPr lang="vi-VN" sz="2800" dirty="0">
                <a:latin typeface="Tahoma" panose="020B0604030504040204" pitchFamily="34" charset="0"/>
                <a:ea typeface="Tahoma" panose="020B0604030504040204" pitchFamily="34" charset="0"/>
                <a:cs typeface="Tahoma" panose="020B0604030504040204" pitchFamily="34" charset="0"/>
              </a:rPr>
              <a:t>Cho biết việc làm của các bạn trong hình nào dưới đây thể hiện sự tôn trọng bạn cùng giới và khác giới? Vì sao?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F6987E5C-C0D2-91EF-1EE3-D727527B59B0}"/>
              </a:ext>
            </a:extLst>
          </p:cNvPr>
          <p:cNvPicPr>
            <a:picLocks noChangeAspect="1"/>
          </p:cNvPicPr>
          <p:nvPr/>
        </p:nvPicPr>
        <p:blipFill>
          <a:blip r:embed="rId4"/>
          <a:stretch>
            <a:fillRect/>
          </a:stretch>
        </p:blipFill>
        <p:spPr>
          <a:xfrm>
            <a:off x="3982266" y="1325880"/>
            <a:ext cx="6645729" cy="5029200"/>
          </a:xfrm>
          <a:prstGeom prst="rect">
            <a:avLst/>
          </a:prstGeom>
        </p:spPr>
      </p:pic>
      <p:pic>
        <p:nvPicPr>
          <p:cNvPr id="9" name="Picture 8">
            <a:extLst>
              <a:ext uri="{FF2B5EF4-FFF2-40B4-BE49-F238E27FC236}">
                <a16:creationId xmlns:a16="http://schemas.microsoft.com/office/drawing/2014/main" id="{ACAC4250-219C-DC4C-4E6E-F0DF7E48116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954" y="4030941"/>
            <a:ext cx="3510159" cy="1975223"/>
          </a:xfrm>
          <a:prstGeom prst="rect">
            <a:avLst/>
          </a:prstGeom>
        </p:spPr>
      </p:pic>
    </p:spTree>
    <p:extLst>
      <p:ext uri="{BB962C8B-B14F-4D97-AF65-F5344CB8AC3E}">
        <p14:creationId xmlns:p14="http://schemas.microsoft.com/office/powerpoint/2010/main" val="232648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939135-C7B2-7F2C-7760-3AD9DD13D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3EEBC0B9-AE1C-777B-9BD4-23030A7F23C6}"/>
              </a:ext>
            </a:extLst>
          </p:cNvPr>
          <p:cNvSpPr/>
          <p:nvPr/>
        </p:nvSpPr>
        <p:spPr>
          <a:xfrm>
            <a:off x="116305" y="112870"/>
            <a:ext cx="11959390" cy="6617828"/>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F10AE19-141B-558F-C843-B6009F3DD4BF}"/>
              </a:ext>
            </a:extLst>
          </p:cNvPr>
          <p:cNvPicPr>
            <a:picLocks noChangeAspect="1"/>
          </p:cNvPicPr>
          <p:nvPr/>
        </p:nvPicPr>
        <p:blipFill>
          <a:blip r:embed="rId3"/>
          <a:stretch>
            <a:fillRect/>
          </a:stretch>
        </p:blipFill>
        <p:spPr>
          <a:xfrm>
            <a:off x="722947" y="1267777"/>
            <a:ext cx="5318384" cy="4150043"/>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BD4D8DF8-B00E-F886-9F73-11A8F318B7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06433" y="1007882"/>
            <a:ext cx="1280068" cy="1083808"/>
          </a:xfrm>
          <a:prstGeom prst="rect">
            <a:avLst/>
          </a:prstGeom>
        </p:spPr>
      </p:pic>
      <p:sp>
        <p:nvSpPr>
          <p:cNvPr id="8" name="TextBox 7">
            <a:extLst>
              <a:ext uri="{FF2B5EF4-FFF2-40B4-BE49-F238E27FC236}">
                <a16:creationId xmlns:a16="http://schemas.microsoft.com/office/drawing/2014/main" id="{2E1C0C16-49C5-2C63-C4F5-0E1A51FBB44F}"/>
              </a:ext>
            </a:extLst>
          </p:cNvPr>
          <p:cNvSpPr txBox="1"/>
          <p:nvPr/>
        </p:nvSpPr>
        <p:spPr>
          <a:xfrm>
            <a:off x="6320790" y="1696797"/>
            <a:ext cx="5452110" cy="2062103"/>
          </a:xfrm>
          <a:prstGeom prst="rect">
            <a:avLst/>
          </a:prstGeom>
          <a:noFill/>
        </p:spPr>
        <p:txBody>
          <a:bodyPr wrap="square">
            <a:spAutoFit/>
          </a:bodyPr>
          <a:lstStyle/>
          <a:p>
            <a:pPr algn="just"/>
            <a:r>
              <a:rPr lang="vi-VN" sz="3200" b="1" dirty="0">
                <a:solidFill>
                  <a:srgbClr val="0070C0"/>
                </a:solidFill>
                <a:latin typeface="Tahoma" panose="020B0604030504040204" pitchFamily="34" charset="0"/>
                <a:ea typeface="Tahoma" panose="020B0604030504040204" pitchFamily="34" charset="0"/>
                <a:cs typeface="Tahoma" panose="020B0604030504040204" pitchFamily="34" charset="0"/>
              </a:rPr>
              <a:t>Vì dù Lan nhút nhát nhưng không vì thế mà các bạn xa lánh, các bạn nữ vẫn rủ Lan chơi cùng.</a:t>
            </a:r>
            <a:endParaRPr lang="en-US" sz="3200"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457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939135-C7B2-7F2C-7760-3AD9DD13D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3EEBC0B9-AE1C-777B-9BD4-23030A7F23C6}"/>
              </a:ext>
            </a:extLst>
          </p:cNvPr>
          <p:cNvSpPr/>
          <p:nvPr/>
        </p:nvSpPr>
        <p:spPr>
          <a:xfrm>
            <a:off x="116305" y="112870"/>
            <a:ext cx="11959390" cy="6617828"/>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E1C0C16-49C5-2C63-C4F5-0E1A51FBB44F}"/>
              </a:ext>
            </a:extLst>
          </p:cNvPr>
          <p:cNvSpPr txBox="1"/>
          <p:nvPr/>
        </p:nvSpPr>
        <p:spPr>
          <a:xfrm>
            <a:off x="6320790" y="1696797"/>
            <a:ext cx="5452110" cy="1938992"/>
          </a:xfrm>
          <a:prstGeom prst="rect">
            <a:avLst/>
          </a:prstGeom>
          <a:noFill/>
        </p:spPr>
        <p:txBody>
          <a:bodyPr wrap="square">
            <a:spAutoFit/>
          </a:bodyPr>
          <a:lstStyle/>
          <a:p>
            <a:pPr lvl="0" algn="just"/>
            <a:r>
              <a:rPr lang="vi-VN" sz="4000" b="1" dirty="0">
                <a:solidFill>
                  <a:srgbClr val="0070C0"/>
                </a:solidFill>
                <a:latin typeface="Tahoma" panose="020B0604030504040204" pitchFamily="34" charset="0"/>
                <a:ea typeface="Tahoma" panose="020B0604030504040204" pitchFamily="34" charset="0"/>
                <a:cs typeface="Tahoma" panose="020B0604030504040204" pitchFamily="34" charset="0"/>
              </a:rPr>
              <a:t> Vì bạn nữ sẵn sàng giúp đỡ bạn nam trong học tập.</a:t>
            </a:r>
            <a:endParaRPr kumimoji="0" lang="en-US" sz="4000" b="0" i="1"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327AF430-2028-B8EB-BF88-BA42F4181616}"/>
              </a:ext>
            </a:extLst>
          </p:cNvPr>
          <p:cNvPicPr>
            <a:picLocks noChangeAspect="1"/>
          </p:cNvPicPr>
          <p:nvPr/>
        </p:nvPicPr>
        <p:blipFill>
          <a:blip r:embed="rId3"/>
          <a:stretch>
            <a:fillRect/>
          </a:stretch>
        </p:blipFill>
        <p:spPr>
          <a:xfrm>
            <a:off x="171449" y="1287780"/>
            <a:ext cx="5681995" cy="4324350"/>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BD4D8DF8-B00E-F886-9F73-11A8F318B7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37903" y="676412"/>
            <a:ext cx="1280068" cy="1083808"/>
          </a:xfrm>
          <a:prstGeom prst="rect">
            <a:avLst/>
          </a:prstGeom>
        </p:spPr>
      </p:pic>
    </p:spTree>
    <p:extLst>
      <p:ext uri="{BB962C8B-B14F-4D97-AF65-F5344CB8AC3E}">
        <p14:creationId xmlns:p14="http://schemas.microsoft.com/office/powerpoint/2010/main" val="158278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939135-C7B2-7F2C-7760-3AD9DD13D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3EEBC0B9-AE1C-777B-9BD4-23030A7F23C6}"/>
              </a:ext>
            </a:extLst>
          </p:cNvPr>
          <p:cNvSpPr/>
          <p:nvPr/>
        </p:nvSpPr>
        <p:spPr>
          <a:xfrm>
            <a:off x="116305" y="112870"/>
            <a:ext cx="11959390" cy="6617828"/>
          </a:xfrm>
          <a:prstGeom prst="roundRect">
            <a:avLst>
              <a:gd name="adj" fmla="val 9027"/>
            </a:avLst>
          </a:prstGeom>
          <a:solidFill>
            <a:schemeClr val="bg1"/>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92D3D9-476F-36FF-0A66-13644E0409AB}"/>
              </a:ext>
            </a:extLst>
          </p:cNvPr>
          <p:cNvPicPr>
            <a:picLocks noChangeAspect="1"/>
          </p:cNvPicPr>
          <p:nvPr/>
        </p:nvPicPr>
        <p:blipFill>
          <a:blip r:embed="rId3"/>
          <a:stretch>
            <a:fillRect/>
          </a:stretch>
        </p:blipFill>
        <p:spPr>
          <a:xfrm>
            <a:off x="300989" y="1410652"/>
            <a:ext cx="5496807" cy="4384358"/>
          </a:xfrm>
          <a:prstGeom prst="rect">
            <a:avLst/>
          </a:prstGeom>
        </p:spPr>
      </p:pic>
      <p:sp>
        <p:nvSpPr>
          <p:cNvPr id="7" name="TextBox 6">
            <a:extLst>
              <a:ext uri="{FF2B5EF4-FFF2-40B4-BE49-F238E27FC236}">
                <a16:creationId xmlns:a16="http://schemas.microsoft.com/office/drawing/2014/main" id="{2E1C0C16-49C5-2C63-C4F5-0E1A51FBB44F}"/>
              </a:ext>
            </a:extLst>
          </p:cNvPr>
          <p:cNvSpPr txBox="1"/>
          <p:nvPr/>
        </p:nvSpPr>
        <p:spPr>
          <a:xfrm>
            <a:off x="6320790" y="1696797"/>
            <a:ext cx="5452110" cy="2800767"/>
          </a:xfrm>
          <a:prstGeom prst="rect">
            <a:avLst/>
          </a:prstGeom>
          <a:noFill/>
        </p:spPr>
        <p:txBody>
          <a:bodyPr wrap="square">
            <a:spAutoFit/>
          </a:bodyPr>
          <a:lstStyle/>
          <a:p>
            <a:pPr lvl="0" algn="just"/>
            <a:r>
              <a:rPr lang="vi-VN" sz="4400" b="1" dirty="0">
                <a:solidFill>
                  <a:srgbClr val="0070C0"/>
                </a:solidFill>
                <a:latin typeface="Tahoma" panose="020B0604030504040204" pitchFamily="34" charset="0"/>
                <a:ea typeface="Tahoma" panose="020B0604030504040204" pitchFamily="34" charset="0"/>
                <a:cs typeface="Tahoma" panose="020B0604030504040204" pitchFamily="34" charset="0"/>
              </a:rPr>
              <a:t>Vì các bạn nam đang an ủi khi thấy bạn mình gặp chuyện buồn</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a:t>
            </a:r>
            <a:endParaRPr kumimoji="0" lang="en-US" sz="4400" b="0" i="1"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green tick mark on a black background&#10;&#10;Description automatically generated">
            <a:extLst>
              <a:ext uri="{FF2B5EF4-FFF2-40B4-BE49-F238E27FC236}">
                <a16:creationId xmlns:a16="http://schemas.microsoft.com/office/drawing/2014/main" id="{BD4D8DF8-B00E-F886-9F73-11A8F318B7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37903" y="676412"/>
            <a:ext cx="1280068" cy="1083808"/>
          </a:xfrm>
          <a:prstGeom prst="rect">
            <a:avLst/>
          </a:prstGeom>
        </p:spPr>
      </p:pic>
    </p:spTree>
    <p:extLst>
      <p:ext uri="{BB962C8B-B14F-4D97-AF65-F5344CB8AC3E}">
        <p14:creationId xmlns:p14="http://schemas.microsoft.com/office/powerpoint/2010/main" val="27620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TotalTime>
  <Words>502</Words>
  <Application>Microsoft Office PowerPoint</Application>
  <PresentationFormat>Widescreen</PresentationFormat>
  <Paragraphs>29</Paragraphs>
  <Slides>20</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Aptos</vt:lpstr>
      <vt:lpstr>Aptos Display</vt:lpstr>
      <vt:lpstr>Arial</vt:lpstr>
      <vt:lpstr>Calibri</vt:lpstr>
      <vt:lpstr>Calibri Light</vt:lpstr>
      <vt:lpstr>Cambria</vt:lpstr>
      <vt:lpstr>Tahoma</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cp:revision>
  <dcterms:created xsi:type="dcterms:W3CDTF">2024-12-22T02:37:59Z</dcterms:created>
  <dcterms:modified xsi:type="dcterms:W3CDTF">2025-02-15T08:02:27Z</dcterms:modified>
</cp:coreProperties>
</file>