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2" r:id="rId4"/>
    <p:sldId id="258" r:id="rId5"/>
    <p:sldId id="273" r:id="rId6"/>
    <p:sldId id="266" r:id="rId7"/>
    <p:sldId id="264" r:id="rId8"/>
    <p:sldId id="269" r:id="rId9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994" y="58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28D97A-69BA-4938-98D6-0C721BBEF8B0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FC32CC-429C-45F8-8D60-57CF1EAA1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5E2FD268-5AF8-4E63-9298-186FDF72A5B1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5198406E-EE19-4266-81D5-F2C7EF074FED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9F12B-C6E2-4F4A-8764-41484F51E55B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1EBA-DE4F-4C35-8351-CF0AD1FD0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94ED-CEB3-456B-8881-6B7E985C920A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488CE-6198-4167-ACD1-84F62153B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3AED-18F1-4576-9652-131DA555D424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F5471-628E-4A2F-8A2B-B7406AE43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62103-D09D-4B71-B8FC-72C64EC40E4A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9F39F-1DB8-490F-AD00-BD21CC936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F9038-395D-4089-AFB0-8B82F372CCCD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06BC9-4663-4DE6-AC15-3E1E21330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59F60-A891-4C8A-9E41-DFEA23D79B4A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4B9B3-E2EE-4A96-9877-9BF216DF2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25142-79B5-45E6-9C36-AFD0B804E02B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F873B-212B-426C-B5D7-5A5EBE560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7BFC6-161D-4140-9BB4-5E787914AD53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A28F6-3B4F-46AB-B612-F6B758E98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7AA5F-DFAA-4C11-A0AD-C67EB5EC7E33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8B323-FA64-4A57-9A15-A2C641DE2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A877A-0C6D-4A64-B54D-DF44D778254B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61595-EA39-4119-800B-C1E870F1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AC02-9BB5-4B53-B68F-45F10641B3C5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307FC-73CA-417B-9625-7F8AFE337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EF8A34-81B5-484B-86FB-515BEDAE59A0}" type="datetimeFigureOut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1EEB9E-2CEC-44E7-978D-612674B40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0.jpeg"/><Relationship Id="rId18" Type="http://schemas.openxmlformats.org/officeDocument/2006/relationships/image" Target="../media/image24.jpeg"/><Relationship Id="rId3" Type="http://schemas.openxmlformats.org/officeDocument/2006/relationships/image" Target="../media/image12.jpeg"/><Relationship Id="rId21" Type="http://schemas.openxmlformats.org/officeDocument/2006/relationships/image" Target="../media/image26.jpe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8.jpeg"/><Relationship Id="rId10" Type="http://schemas.openxmlformats.org/officeDocument/2006/relationships/image" Target="../media/image17.png"/><Relationship Id="rId19" Type="http://schemas.openxmlformats.org/officeDocument/2006/relationships/image" Target="../media/image25.jpeg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13" y="6545263"/>
            <a:ext cx="2921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28913" y="4343400"/>
            <a:ext cx="10506075" cy="2652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76: EM ÔN LẠI NHỮNG GÌ ĐÃ HỌC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992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CÔ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DỰ GIỜ THĂM LỚP</a:t>
            </a:r>
          </a:p>
        </p:txBody>
      </p:sp>
      <p:pic>
        <p:nvPicPr>
          <p:cNvPr id="14342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7025" y="7261225"/>
            <a:ext cx="5616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91576">
            <a:off x="12320588" y="6753225"/>
            <a:ext cx="11620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049463" y="5943600"/>
            <a:ext cx="10683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692312" y="-109537"/>
            <a:ext cx="13827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913" y="25400"/>
            <a:ext cx="16002000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6413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6415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16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76: EM ÔN LẠI NHỮNG GÌ ĐÃ HỌC (TIẾT 1)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471613" y="1752600"/>
            <a:ext cx="6999287" cy="681038"/>
            <a:chOff x="1470819" y="1943100"/>
            <a:chExt cx="7000721" cy="681454"/>
          </a:xfrm>
        </p:grpSpPr>
        <p:grpSp>
          <p:nvGrpSpPr>
            <p:cNvPr id="16409" name="Group 9"/>
            <p:cNvGrpSpPr>
              <a:grpSpLocks/>
            </p:cNvGrpSpPr>
            <p:nvPr/>
          </p:nvGrpSpPr>
          <p:grpSpPr bwMode="auto"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47"/>
                <a:ext cx="533509" cy="533726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6412" name="TextBox 8"/>
              <p:cNvSpPr txBox="1">
                <a:spLocks noChangeArrowheads="1"/>
              </p:cNvSpPr>
              <p:nvPr/>
            </p:nvSpPr>
            <p:spPr bwMode="auto"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6410" name="TextBox 10"/>
            <p:cNvSpPr txBox="1">
              <a:spLocks noChangeArrowheads="1"/>
            </p:cNvSpPr>
            <p:nvPr/>
          </p:nvSpPr>
          <p:spPr bwMode="auto">
            <a:xfrm>
              <a:off x="2118519" y="1947446"/>
              <a:ext cx="6353021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Đọc mỗi số sau (theo mẫu):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l="54100" t="25456" r="30605" b="54166"/>
          <a:stretch>
            <a:fillRect/>
          </a:stretch>
        </p:blipFill>
        <p:spPr bwMode="auto">
          <a:xfrm>
            <a:off x="2005013" y="2586038"/>
            <a:ext cx="108267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390775" y="2573338"/>
            <a:ext cx="1417638" cy="585787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96 821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335213" y="5360988"/>
            <a:ext cx="1457325" cy="5842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95 031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390775" y="4017963"/>
            <a:ext cx="1457325" cy="5842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95 070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270125" y="6778625"/>
            <a:ext cx="1457325" cy="5842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92 643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060825" y="2454275"/>
            <a:ext cx="10125075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Chín mươi sáu nghìn tám trăm hai mươi mốt.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4106863" y="2716213"/>
            <a:ext cx="147637" cy="16986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848100" y="3035300"/>
            <a:ext cx="11072813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  Số 96 821 gồm 9 chục nghìn 6 nghìn 8 trăm 2 chục 1 đơn vị.</a:t>
            </a:r>
          </a:p>
        </p:txBody>
      </p:sp>
      <p:sp>
        <p:nvSpPr>
          <p:cNvPr id="52" name="Flowchart: Connector 51"/>
          <p:cNvSpPr/>
          <p:nvPr/>
        </p:nvSpPr>
        <p:spPr>
          <a:xfrm>
            <a:off x="4133850" y="3249613"/>
            <a:ext cx="146050" cy="16986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060825" y="3821113"/>
            <a:ext cx="10171113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 Chín mươi lăm nghìn không trăm bảy mươi.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060825" y="4445000"/>
            <a:ext cx="10860088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 Số 95 070 gồm 9 chục nghìn 5 nghìn 0 trăm 7 chục 0 đơn vị.</a:t>
            </a:r>
          </a:p>
        </p:txBody>
      </p:sp>
      <p:sp>
        <p:nvSpPr>
          <p:cNvPr id="55" name="Flowchart: Connector 54"/>
          <p:cNvSpPr/>
          <p:nvPr/>
        </p:nvSpPr>
        <p:spPr>
          <a:xfrm>
            <a:off x="4162425" y="4071938"/>
            <a:ext cx="146050" cy="16986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Flowchart: Connector 55"/>
          <p:cNvSpPr/>
          <p:nvPr/>
        </p:nvSpPr>
        <p:spPr>
          <a:xfrm>
            <a:off x="4191000" y="4618038"/>
            <a:ext cx="147638" cy="16986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Flowchart: Connector 56"/>
          <p:cNvSpPr/>
          <p:nvPr/>
        </p:nvSpPr>
        <p:spPr>
          <a:xfrm>
            <a:off x="4168775" y="5411788"/>
            <a:ext cx="147638" cy="16986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Flowchart: Connector 57"/>
          <p:cNvSpPr/>
          <p:nvPr/>
        </p:nvSpPr>
        <p:spPr>
          <a:xfrm>
            <a:off x="4160838" y="6032500"/>
            <a:ext cx="147637" cy="16986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Flowchart: Connector 58"/>
          <p:cNvSpPr/>
          <p:nvPr/>
        </p:nvSpPr>
        <p:spPr>
          <a:xfrm>
            <a:off x="4138613" y="6943725"/>
            <a:ext cx="147637" cy="16827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Flowchart: Connector 59"/>
          <p:cNvSpPr/>
          <p:nvPr/>
        </p:nvSpPr>
        <p:spPr>
          <a:xfrm>
            <a:off x="4140200" y="7623175"/>
            <a:ext cx="147638" cy="16986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051300" y="5167313"/>
            <a:ext cx="10086975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 Chín mươi lăm nghìn không trăm ba mươi mốt.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051300" y="6761163"/>
            <a:ext cx="10171113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 Chín mươi hai nghìn sáu trăm bốn mươi ba.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994150" y="5840413"/>
            <a:ext cx="10917238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 Số 95 031 gồm 9 chục nghìn 5 nghìn 0 trăm 3 chục 1 đơn vị.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3994150" y="7383463"/>
            <a:ext cx="10917238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 Số 92 643 gồm 9 chục nghìn 2 nghìn 6 trăm 4 chục 3 đơn vị.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16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7421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7423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24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76: EM ÔN LẠI NHỮNG GÌ ĐÃ HỌC (TIẾT 1)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16063" y="1876425"/>
            <a:ext cx="126809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876550" y="2895600"/>
            <a:ext cx="1757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 92 643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 flipH="1">
            <a:off x="4633913" y="2895600"/>
            <a:ext cx="814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  &lt;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433513" y="2895600"/>
            <a:ext cx="1398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Ta có: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448300" y="2951163"/>
            <a:ext cx="1547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95 031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047038" y="2951163"/>
            <a:ext cx="1682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95 070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113588" y="2895600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&lt;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9729788" y="2944813"/>
            <a:ext cx="60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&lt;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0421938" y="2895600"/>
            <a:ext cx="1681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96 821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516063" y="4113213"/>
            <a:ext cx="13061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Vậy trong các số ở câu a, số 92 643 bé nhất, số 96 821 lớn nhất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53513" t="55206" r="17854" b="33333"/>
          <a:stretch>
            <a:fillRect/>
          </a:stretch>
        </p:blipFill>
        <p:spPr bwMode="auto">
          <a:xfrm>
            <a:off x="1479550" y="3052763"/>
            <a:ext cx="12107863" cy="3544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6663" y="2343150"/>
            <a:ext cx="9429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Số?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858963" y="2351088"/>
            <a:ext cx="647700" cy="681037"/>
            <a:chOff x="1737519" y="1943100"/>
            <a:chExt cx="533400" cy="646331"/>
          </a:xfrm>
        </p:grpSpPr>
        <p:sp>
          <p:nvSpPr>
            <p:cNvPr id="9" name="Oval 8"/>
            <p:cNvSpPr/>
            <p:nvPr/>
          </p:nvSpPr>
          <p:spPr>
            <a:xfrm>
              <a:off x="1737519" y="2019936"/>
              <a:ext cx="533400" cy="53333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/>
            </a:p>
          </p:txBody>
        </p:sp>
        <p:sp>
          <p:nvSpPr>
            <p:cNvPr id="18461" name="TextBox 9"/>
            <p:cNvSpPr txBox="1">
              <a:spLocks noChangeArrowheads="1"/>
            </p:cNvSpPr>
            <p:nvPr/>
          </p:nvSpPr>
          <p:spPr bwMode="auto">
            <a:xfrm>
              <a:off x="1804609" y="1943100"/>
              <a:ext cx="34080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894013" y="3730625"/>
            <a:ext cx="1828800" cy="1035050"/>
            <a:chOff x="271321" y="3609591"/>
            <a:chExt cx="935518" cy="914400"/>
          </a:xfrm>
        </p:grpSpPr>
        <p:sp>
          <p:nvSpPr>
            <p:cNvPr id="12" name="Rounded Rectangle 11"/>
            <p:cNvSpPr/>
            <p:nvPr/>
          </p:nvSpPr>
          <p:spPr>
            <a:xfrm>
              <a:off x="271321" y="3609591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59" name="TextBox 12"/>
            <p:cNvSpPr txBox="1">
              <a:spLocks noChangeArrowheads="1"/>
            </p:cNvSpPr>
            <p:nvPr/>
          </p:nvSpPr>
          <p:spPr bwMode="auto">
            <a:xfrm>
              <a:off x="304098" y="3765605"/>
              <a:ext cx="746375" cy="571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latin typeface="Calibri" pitchFamily="34" charset="0"/>
                </a:rPr>
                <a:t>87 526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135688" y="3714750"/>
            <a:ext cx="1760537" cy="1066800"/>
            <a:chOff x="219324" y="3657600"/>
            <a:chExt cx="935518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57" name="TextBox 15"/>
            <p:cNvSpPr txBox="1">
              <a:spLocks noChangeArrowheads="1"/>
            </p:cNvSpPr>
            <p:nvPr/>
          </p:nvSpPr>
          <p:spPr bwMode="auto">
            <a:xfrm>
              <a:off x="304098" y="3765605"/>
              <a:ext cx="77512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latin typeface="Calibri" pitchFamily="34" charset="0"/>
                </a:rPr>
                <a:t>87 528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1160125" y="5530850"/>
            <a:ext cx="1760538" cy="1066800"/>
            <a:chOff x="219324" y="3657600"/>
            <a:chExt cx="935518" cy="914400"/>
          </a:xfrm>
        </p:grpSpPr>
        <p:sp>
          <p:nvSpPr>
            <p:cNvPr id="21" name="Rounded Rectangle 20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55" name="TextBox 21"/>
            <p:cNvSpPr txBox="1">
              <a:spLocks noChangeArrowheads="1"/>
            </p:cNvSpPr>
            <p:nvPr/>
          </p:nvSpPr>
          <p:spPr bwMode="auto">
            <a:xfrm>
              <a:off x="304098" y="3765605"/>
              <a:ext cx="77512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latin typeface="Calibri" pitchFamily="34" charset="0"/>
                </a:rPr>
                <a:t>23 485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931150" y="5503863"/>
            <a:ext cx="1741488" cy="1003300"/>
            <a:chOff x="196604" y="3700987"/>
            <a:chExt cx="935518" cy="914400"/>
          </a:xfrm>
        </p:grpSpPr>
        <p:sp>
          <p:nvSpPr>
            <p:cNvPr id="24" name="Rounded Rectangle 23"/>
            <p:cNvSpPr/>
            <p:nvPr/>
          </p:nvSpPr>
          <p:spPr>
            <a:xfrm>
              <a:off x="196604" y="3700987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53" name="TextBox 24"/>
            <p:cNvSpPr txBox="1">
              <a:spLocks noChangeArrowheads="1"/>
            </p:cNvSpPr>
            <p:nvPr/>
          </p:nvSpPr>
          <p:spPr bwMode="auto">
            <a:xfrm>
              <a:off x="304098" y="3765606"/>
              <a:ext cx="77512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latin typeface="Calibri" pitchFamily="34" charset="0"/>
                </a:rPr>
                <a:t>23 475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135688" y="5505450"/>
            <a:ext cx="1760537" cy="1066800"/>
            <a:chOff x="128269" y="3378714"/>
            <a:chExt cx="935518" cy="914400"/>
          </a:xfrm>
        </p:grpSpPr>
        <p:sp>
          <p:nvSpPr>
            <p:cNvPr id="27" name="Rounded Rectangle 26"/>
            <p:cNvSpPr/>
            <p:nvPr/>
          </p:nvSpPr>
          <p:spPr>
            <a:xfrm>
              <a:off x="128269" y="3378714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51" name="TextBox 27"/>
            <p:cNvSpPr txBox="1">
              <a:spLocks noChangeArrowheads="1"/>
            </p:cNvSpPr>
            <p:nvPr/>
          </p:nvSpPr>
          <p:spPr bwMode="auto">
            <a:xfrm>
              <a:off x="195643" y="3434566"/>
              <a:ext cx="8411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>
                  <a:latin typeface="Calibri" pitchFamily="34" charset="0"/>
                </a:rPr>
                <a:t>23 470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1017250" y="3754438"/>
            <a:ext cx="1760538" cy="1066800"/>
            <a:chOff x="219324" y="3657600"/>
            <a:chExt cx="935518" cy="914400"/>
          </a:xfrm>
        </p:grpSpPr>
        <p:sp>
          <p:nvSpPr>
            <p:cNvPr id="30" name="Rounded Rectangle 29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49" name="TextBox 30"/>
            <p:cNvSpPr txBox="1">
              <a:spLocks noChangeArrowheads="1"/>
            </p:cNvSpPr>
            <p:nvPr/>
          </p:nvSpPr>
          <p:spPr bwMode="auto">
            <a:xfrm>
              <a:off x="304098" y="3765605"/>
              <a:ext cx="77512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latin typeface="Calibri" pitchFamily="34" charset="0"/>
                </a:rPr>
                <a:t>87 531</a:t>
              </a:r>
            </a:p>
          </p:txBody>
        </p:sp>
      </p:grpSp>
      <p:grpSp>
        <p:nvGrpSpPr>
          <p:cNvPr id="18442" name="Group 3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8444" name="Group 3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8446" name="TextBox 3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47" name="TextBox 3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76: EM ÔN NHỮNG GÌ ĐÃ HỌC (TIẾT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9470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9472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73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76: EM ÔN NHỮNG GÌ ĐÃ HỌC</a:t>
            </a:r>
          </a:p>
        </p:txBody>
      </p:sp>
      <p:grpSp>
        <p:nvGrpSpPr>
          <p:cNvPr id="19459" name="Group 11"/>
          <p:cNvGrpSpPr>
            <a:grpSpLocks/>
          </p:cNvGrpSpPr>
          <p:nvPr/>
        </p:nvGrpSpPr>
        <p:grpSpPr bwMode="auto">
          <a:xfrm>
            <a:off x="1479550" y="1573213"/>
            <a:ext cx="12106275" cy="717550"/>
            <a:chOff x="1470819" y="1906369"/>
            <a:chExt cx="12106286" cy="718185"/>
          </a:xfrm>
        </p:grpSpPr>
        <p:grpSp>
          <p:nvGrpSpPr>
            <p:cNvPr id="19466" name="Group 9"/>
            <p:cNvGrpSpPr>
              <a:grpSpLocks/>
            </p:cNvGrpSpPr>
            <p:nvPr/>
          </p:nvGrpSpPr>
          <p:grpSpPr bwMode="auto">
            <a:xfrm>
              <a:off x="1470819" y="1906369"/>
              <a:ext cx="533400" cy="646903"/>
              <a:chOff x="1737519" y="1906369"/>
              <a:chExt cx="533400" cy="64690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181"/>
                <a:ext cx="533400" cy="53387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9469" name="TextBox 8"/>
              <p:cNvSpPr txBox="1">
                <a:spLocks noChangeArrowheads="1"/>
              </p:cNvSpPr>
              <p:nvPr/>
            </p:nvSpPr>
            <p:spPr bwMode="auto">
              <a:xfrm>
                <a:off x="1852003" y="1906369"/>
                <a:ext cx="415498" cy="646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467" name="TextBox 10"/>
            <p:cNvSpPr txBox="1">
              <a:spLocks noChangeArrowheads="1"/>
            </p:cNvSpPr>
            <p:nvPr/>
          </p:nvSpPr>
          <p:spPr bwMode="auto">
            <a:xfrm>
              <a:off x="2118519" y="1947446"/>
              <a:ext cx="11458586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 tròn giá bán mỗi quyền sách sau đến hàng nghìn:</a:t>
              </a:r>
            </a:p>
          </p:txBody>
        </p:sp>
      </p:grp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2127250" y="4754563"/>
            <a:ext cx="1196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>
                <a:latin typeface="Calibri" pitchFamily="34" charset="0"/>
              </a:rPr>
              <a:t>-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Giá bán của quyển “Truyện cổ tích Việt Nam” làm tròn đến hàng nghìn là: 54 000 đồng.</a:t>
            </a:r>
          </a:p>
        </p:txBody>
      </p:sp>
      <p:pic>
        <p:nvPicPr>
          <p:cNvPr id="19461" name="Picture 12"/>
          <p:cNvPicPr>
            <a:picLocks noChangeAspect="1"/>
          </p:cNvPicPr>
          <p:nvPr/>
        </p:nvPicPr>
        <p:blipFill>
          <a:blip r:embed="rId2"/>
          <a:srcRect l="57028" t="69821" r="36530" b="12500"/>
          <a:stretch>
            <a:fillRect/>
          </a:stretch>
        </p:blipFill>
        <p:spPr bwMode="auto">
          <a:xfrm>
            <a:off x="1860550" y="2219325"/>
            <a:ext cx="2773363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8"/>
          <p:cNvPicPr>
            <a:picLocks noChangeAspect="1"/>
          </p:cNvPicPr>
          <p:nvPr/>
        </p:nvPicPr>
        <p:blipFill>
          <a:blip r:embed="rId2"/>
          <a:srcRect l="65341" t="70467" r="27046" b="12868"/>
          <a:stretch>
            <a:fillRect/>
          </a:stretch>
        </p:blipFill>
        <p:spPr bwMode="auto">
          <a:xfrm>
            <a:off x="5761038" y="2219325"/>
            <a:ext cx="314007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9"/>
          <p:cNvPicPr>
            <a:picLocks noChangeAspect="1"/>
          </p:cNvPicPr>
          <p:nvPr/>
        </p:nvPicPr>
        <p:blipFill>
          <a:blip r:embed="rId2"/>
          <a:srcRect l="74963" t="70549" r="18375" b="12500"/>
          <a:stretch>
            <a:fillRect/>
          </a:stretch>
        </p:blipFill>
        <p:spPr bwMode="auto">
          <a:xfrm>
            <a:off x="10272713" y="2219325"/>
            <a:ext cx="2971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071688" y="6000750"/>
            <a:ext cx="1196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>
                <a:latin typeface="Calibri" pitchFamily="34" charset="0"/>
              </a:rPr>
              <a:t>-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Giá bán của quyển “Dế mèn phiêu lưu ký” làm tròn đến hàng nghìn là: 48 000 đồng.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085975" y="7151688"/>
            <a:ext cx="1193006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b="1">
                <a:latin typeface="Calibri" pitchFamily="34" charset="0"/>
              </a:rPr>
              <a:t>-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Giá bán của quyển “Góc sân và khoảng trời” làm tròn đến hàng nghìn là: 26 000 đồng.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6313" y="3803650"/>
            <a:ext cx="1693862" cy="151765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875" y="6159500"/>
            <a:ext cx="1744663" cy="1524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80113" y="1620838"/>
            <a:ext cx="1790700" cy="1422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913" y="3854450"/>
            <a:ext cx="1620837" cy="151765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grpSp>
        <p:nvGrpSpPr>
          <p:cNvPr id="20485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20523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20525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26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100513" y="1041400"/>
            <a:ext cx="8153400" cy="576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25" y="1720850"/>
            <a:ext cx="136366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3013" y="1720850"/>
            <a:ext cx="13938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1668463"/>
            <a:ext cx="13747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26500" y="1741488"/>
            <a:ext cx="131445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 r="76408"/>
          <a:stretch>
            <a:fillRect/>
          </a:stretch>
        </p:blipFill>
        <p:spPr bwMode="auto">
          <a:xfrm>
            <a:off x="1169988" y="3954463"/>
            <a:ext cx="1392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2063" y="3975100"/>
            <a:ext cx="13652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>
          <a:blip r:embed="rId11"/>
          <a:srcRect r="57622"/>
          <a:stretch>
            <a:fillRect/>
          </a:stretch>
        </p:blipFill>
        <p:spPr bwMode="auto">
          <a:xfrm>
            <a:off x="6302375" y="3979863"/>
            <a:ext cx="13033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78263" y="6348413"/>
            <a:ext cx="125095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32513" y="6297613"/>
            <a:ext cx="13811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09663" y="6313488"/>
            <a:ext cx="13049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21725" y="6259513"/>
            <a:ext cx="13827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110913" y="6237288"/>
            <a:ext cx="13684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3576300" y="6315075"/>
            <a:ext cx="12684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>
          <a:blip r:embed="rId19"/>
          <a:srcRect l="1987" t="3314" r="71155" b="52457"/>
          <a:stretch>
            <a:fillRect/>
          </a:stretch>
        </p:blipFill>
        <p:spPr bwMode="auto">
          <a:xfrm>
            <a:off x="8748713" y="3979863"/>
            <a:ext cx="12604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1"/>
          <a:srcRect l="1434" t="1852" r="69504" b="52757"/>
          <a:stretch>
            <a:fillRect/>
          </a:stretch>
        </p:blipFill>
        <p:spPr bwMode="auto">
          <a:xfrm>
            <a:off x="11299825" y="3962400"/>
            <a:ext cx="130492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>
          <a:blip r:embed="rId21"/>
          <a:srcRect l="1280" t="51939" r="69502" b="2908"/>
          <a:stretch>
            <a:fillRect/>
          </a:stretch>
        </p:blipFill>
        <p:spPr bwMode="auto">
          <a:xfrm>
            <a:off x="13636625" y="3954463"/>
            <a:ext cx="12842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>
          <a:blip r:embed="rId22"/>
          <a:srcRect l="1447" t="28859" r="77695" b="49068"/>
          <a:stretch>
            <a:fillRect/>
          </a:stretch>
        </p:blipFill>
        <p:spPr bwMode="auto">
          <a:xfrm>
            <a:off x="11242675" y="1689100"/>
            <a:ext cx="13620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>
          <a:blip r:embed="rId23"/>
          <a:srcRect l="1421" t="51437" r="77306" b="25644"/>
          <a:stretch>
            <a:fillRect/>
          </a:stretch>
        </p:blipFill>
        <p:spPr bwMode="auto">
          <a:xfrm>
            <a:off x="13608050" y="1676400"/>
            <a:ext cx="1403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5" name="TextBox 82"/>
          <p:cNvSpPr txBox="1">
            <a:spLocks noChangeArrowheads="1"/>
          </p:cNvSpPr>
          <p:nvPr/>
        </p:nvSpPr>
        <p:spPr bwMode="auto">
          <a:xfrm>
            <a:off x="1109663" y="2895600"/>
            <a:ext cx="1695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Đường </a:t>
            </a:r>
          </a:p>
          <a:p>
            <a:pPr algn="ctr"/>
            <a:r>
              <a:rPr lang="en-US" sz="2000">
                <a:latin typeface="Calibri" pitchFamily="34" charset="0"/>
              </a:rPr>
              <a:t>hai chiều</a:t>
            </a:r>
          </a:p>
        </p:txBody>
      </p:sp>
      <p:sp>
        <p:nvSpPr>
          <p:cNvPr id="20506" name="TextBox 83"/>
          <p:cNvSpPr txBox="1">
            <a:spLocks noChangeArrowheads="1"/>
          </p:cNvSpPr>
          <p:nvPr/>
        </p:nvSpPr>
        <p:spPr bwMode="auto">
          <a:xfrm>
            <a:off x="3289300" y="2971800"/>
            <a:ext cx="2182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Giao nhau với</a:t>
            </a:r>
          </a:p>
          <a:p>
            <a:pPr algn="ctr"/>
            <a:r>
              <a:rPr lang="en-US" sz="2000">
                <a:latin typeface="Calibri" pitchFamily="34" charset="0"/>
              </a:rPr>
              <a:t>đường ưu tiên</a:t>
            </a:r>
          </a:p>
        </p:txBody>
      </p:sp>
      <p:sp>
        <p:nvSpPr>
          <p:cNvPr id="20507" name="TextBox 84"/>
          <p:cNvSpPr txBox="1">
            <a:spLocks noChangeArrowheads="1"/>
          </p:cNvSpPr>
          <p:nvPr/>
        </p:nvSpPr>
        <p:spPr bwMode="auto">
          <a:xfrm>
            <a:off x="5929313" y="2949575"/>
            <a:ext cx="1790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trẻ em </a:t>
            </a:r>
          </a:p>
          <a:p>
            <a:pPr algn="ctr"/>
            <a:r>
              <a:rPr lang="en-US" sz="2000">
                <a:latin typeface="Calibri" pitchFamily="34" charset="0"/>
              </a:rPr>
              <a:t>đi qua</a:t>
            </a:r>
          </a:p>
        </p:txBody>
      </p:sp>
      <p:sp>
        <p:nvSpPr>
          <p:cNvPr id="20508" name="TextBox 85"/>
          <p:cNvSpPr txBox="1">
            <a:spLocks noChangeArrowheads="1"/>
          </p:cNvSpPr>
          <p:nvPr/>
        </p:nvSpPr>
        <p:spPr bwMode="auto">
          <a:xfrm>
            <a:off x="8221663" y="2971800"/>
            <a:ext cx="2420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đường dành </a:t>
            </a:r>
          </a:p>
          <a:p>
            <a:pPr algn="ctr"/>
            <a:r>
              <a:rPr lang="en-US" sz="2000">
                <a:latin typeface="Calibri" pitchFamily="34" charset="0"/>
              </a:rPr>
              <a:t>cho người đi bộ</a:t>
            </a:r>
          </a:p>
        </p:txBody>
      </p:sp>
      <p:sp>
        <p:nvSpPr>
          <p:cNvPr id="20509" name="TextBox 86"/>
          <p:cNvSpPr txBox="1">
            <a:spLocks noChangeArrowheads="1"/>
          </p:cNvSpPr>
          <p:nvPr/>
        </p:nvSpPr>
        <p:spPr bwMode="auto">
          <a:xfrm>
            <a:off x="10347325" y="2895600"/>
            <a:ext cx="2973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Giao nhau với </a:t>
            </a:r>
          </a:p>
          <a:p>
            <a:pPr algn="ctr"/>
            <a:r>
              <a:rPr lang="en-US" sz="2000">
                <a:latin typeface="Calibri" pitchFamily="34" charset="0"/>
              </a:rPr>
              <a:t>đường có đèn đỏ</a:t>
            </a:r>
          </a:p>
        </p:txBody>
      </p:sp>
      <p:sp>
        <p:nvSpPr>
          <p:cNvPr id="20510" name="TextBox 87"/>
          <p:cNvSpPr txBox="1">
            <a:spLocks noChangeArrowheads="1"/>
          </p:cNvSpPr>
          <p:nvPr/>
        </p:nvSpPr>
        <p:spPr bwMode="auto">
          <a:xfrm>
            <a:off x="13092113" y="2947988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đường dành </a:t>
            </a:r>
          </a:p>
          <a:p>
            <a:pPr algn="ctr"/>
            <a:r>
              <a:rPr lang="en-US" sz="2000">
                <a:latin typeface="Calibri" pitchFamily="34" charset="0"/>
              </a:rPr>
              <a:t>cho người đi xe đạp</a:t>
            </a:r>
          </a:p>
        </p:txBody>
      </p:sp>
      <p:sp>
        <p:nvSpPr>
          <p:cNvPr id="20511" name="TextBox 88"/>
          <p:cNvSpPr txBox="1">
            <a:spLocks noChangeArrowheads="1"/>
          </p:cNvSpPr>
          <p:nvPr/>
        </p:nvSpPr>
        <p:spPr bwMode="auto">
          <a:xfrm>
            <a:off x="1158875" y="5357813"/>
            <a:ext cx="1220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ô tô</a:t>
            </a:r>
          </a:p>
        </p:txBody>
      </p:sp>
      <p:sp>
        <p:nvSpPr>
          <p:cNvPr id="20512" name="TextBox 89"/>
          <p:cNvSpPr txBox="1">
            <a:spLocks noChangeArrowheads="1"/>
          </p:cNvSpPr>
          <p:nvPr/>
        </p:nvSpPr>
        <p:spPr bwMode="auto">
          <a:xfrm>
            <a:off x="3692525" y="5240338"/>
            <a:ext cx="158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xe máy</a:t>
            </a:r>
          </a:p>
        </p:txBody>
      </p:sp>
      <p:sp>
        <p:nvSpPr>
          <p:cNvPr id="20513" name="TextBox 90"/>
          <p:cNvSpPr txBox="1">
            <a:spLocks noChangeArrowheads="1"/>
          </p:cNvSpPr>
          <p:nvPr/>
        </p:nvSpPr>
        <p:spPr bwMode="auto">
          <a:xfrm>
            <a:off x="6218238" y="5272088"/>
            <a:ext cx="1539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xe đạp</a:t>
            </a:r>
          </a:p>
        </p:txBody>
      </p:sp>
      <p:sp>
        <p:nvSpPr>
          <p:cNvPr id="20514" name="TextBox 91"/>
          <p:cNvSpPr txBox="1">
            <a:spLocks noChangeArrowheads="1"/>
          </p:cNvSpPr>
          <p:nvPr/>
        </p:nvSpPr>
        <p:spPr bwMode="auto">
          <a:xfrm>
            <a:off x="8372475" y="5310188"/>
            <a:ext cx="2128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người đi bộ</a:t>
            </a:r>
          </a:p>
        </p:txBody>
      </p:sp>
      <p:sp>
        <p:nvSpPr>
          <p:cNvPr id="20515" name="TextBox 92"/>
          <p:cNvSpPr txBox="1">
            <a:spLocks noChangeArrowheads="1"/>
          </p:cNvSpPr>
          <p:nvPr/>
        </p:nvSpPr>
        <p:spPr bwMode="auto">
          <a:xfrm>
            <a:off x="11104563" y="5310188"/>
            <a:ext cx="1538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Đường cấm</a:t>
            </a:r>
          </a:p>
          <a:p>
            <a:pPr algn="ctr"/>
            <a:r>
              <a:rPr lang="en-US" sz="2000">
                <a:latin typeface="Calibri" pitchFamily="34" charset="0"/>
              </a:rPr>
              <a:t>Các loại xe</a:t>
            </a:r>
          </a:p>
        </p:txBody>
      </p:sp>
      <p:sp>
        <p:nvSpPr>
          <p:cNvPr id="20516" name="TextBox 93"/>
          <p:cNvSpPr txBox="1">
            <a:spLocks noChangeArrowheads="1"/>
          </p:cNvSpPr>
          <p:nvPr/>
        </p:nvSpPr>
        <p:spPr bwMode="auto">
          <a:xfrm>
            <a:off x="13158788" y="5292725"/>
            <a:ext cx="2524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đi ngược chiều</a:t>
            </a:r>
          </a:p>
        </p:txBody>
      </p:sp>
      <p:sp>
        <p:nvSpPr>
          <p:cNvPr id="20517" name="TextBox 94"/>
          <p:cNvSpPr txBox="1">
            <a:spLocks noChangeArrowheads="1"/>
          </p:cNvSpPr>
          <p:nvPr/>
        </p:nvSpPr>
        <p:spPr bwMode="auto">
          <a:xfrm>
            <a:off x="823913" y="7620000"/>
            <a:ext cx="1762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>
              <a:latin typeface="Calibri" pitchFamily="34" charset="0"/>
            </a:endParaRP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0518" name="TextBox 95"/>
          <p:cNvSpPr txBox="1">
            <a:spLocks noChangeArrowheads="1"/>
          </p:cNvSpPr>
          <p:nvPr/>
        </p:nvSpPr>
        <p:spPr bwMode="auto">
          <a:xfrm>
            <a:off x="3471863" y="7620000"/>
            <a:ext cx="1936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>
                <a:latin typeface="Calibri" pitchFamily="34" charset="0"/>
              </a:rPr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0519" name="TextBox 96"/>
          <p:cNvSpPr txBox="1">
            <a:spLocks noChangeArrowheads="1"/>
          </p:cNvSpPr>
          <p:nvPr/>
        </p:nvSpPr>
        <p:spPr bwMode="auto">
          <a:xfrm>
            <a:off x="5899150" y="7645400"/>
            <a:ext cx="1789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>
                <a:latin typeface="Calibri" pitchFamily="34" charset="0"/>
              </a:rPr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0520" name="TextBox 97"/>
          <p:cNvSpPr txBox="1">
            <a:spLocks noChangeArrowheads="1"/>
          </p:cNvSpPr>
          <p:nvPr/>
        </p:nvSpPr>
        <p:spPr bwMode="auto">
          <a:xfrm>
            <a:off x="8515350" y="7715250"/>
            <a:ext cx="1866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rẽ trái </a:t>
            </a:r>
          </a:p>
          <a:p>
            <a:pPr algn="ctr"/>
            <a:r>
              <a:rPr lang="en-US" sz="2000">
                <a:latin typeface="Calibri" pitchFamily="34" charset="0"/>
              </a:rPr>
              <a:t>hoặc phải</a:t>
            </a:r>
          </a:p>
        </p:txBody>
      </p:sp>
      <p:sp>
        <p:nvSpPr>
          <p:cNvPr id="20521" name="TextBox 98"/>
          <p:cNvSpPr txBox="1">
            <a:spLocks noChangeArrowheads="1"/>
          </p:cNvSpPr>
          <p:nvPr/>
        </p:nvSpPr>
        <p:spPr bwMode="auto">
          <a:xfrm>
            <a:off x="11317288" y="7689850"/>
            <a:ext cx="118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</a:t>
            </a:r>
          </a:p>
          <a:p>
            <a:pPr algn="ctr"/>
            <a:r>
              <a:rPr lang="en-US" sz="2000">
                <a:latin typeface="Calibri" pitchFamily="34" charset="0"/>
              </a:rPr>
              <a:t>rẽ trái </a:t>
            </a:r>
          </a:p>
        </p:txBody>
      </p:sp>
      <p:sp>
        <p:nvSpPr>
          <p:cNvPr id="20522" name="TextBox 99"/>
          <p:cNvSpPr txBox="1">
            <a:spLocks noChangeArrowheads="1"/>
          </p:cNvSpPr>
          <p:nvPr/>
        </p:nvSpPr>
        <p:spPr bwMode="auto">
          <a:xfrm>
            <a:off x="13606463" y="7696200"/>
            <a:ext cx="1182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</a:t>
            </a:r>
          </a:p>
          <a:p>
            <a:pPr algn="ctr"/>
            <a:r>
              <a:rPr lang="en-US" sz="2000">
                <a:latin typeface="Calibri" pitchFamily="34" charset="0"/>
              </a:rPr>
              <a:t>rẽ phải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474</Words>
  <Application>Microsoft Office PowerPoint</Application>
  <PresentationFormat>Custom</PresentationFormat>
  <Paragraphs>86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Nguyetcva@outlook.com</cp:lastModifiedBy>
  <cp:revision>180</cp:revision>
  <dcterms:created xsi:type="dcterms:W3CDTF">2022-07-10T01:37:20Z</dcterms:created>
  <dcterms:modified xsi:type="dcterms:W3CDTF">2026-02-24T07:58:30Z</dcterms:modified>
</cp:coreProperties>
</file>