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28"/>
  </p:notesMasterIdLst>
  <p:sldIdLst>
    <p:sldId id="257" r:id="rId5"/>
    <p:sldId id="260" r:id="rId6"/>
    <p:sldId id="280" r:id="rId7"/>
    <p:sldId id="258" r:id="rId8"/>
    <p:sldId id="259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61" r:id="rId25"/>
    <p:sldId id="262" r:id="rId26"/>
    <p:sldId id="263" r:id="rId27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03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46F5D-799C-436B-9FAF-6A3745E57850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F06B1-D340-45FA-B293-42C74603F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6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21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67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6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4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13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3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50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57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37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23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82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21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87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44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7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3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31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34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34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5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6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78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0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76" tIns="34289" rIns="6857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6" tIns="34289" rIns="68576" bIns="34289">
            <a:normAutofit/>
          </a:bodyPr>
          <a:lstStyle>
            <a:lvl1pPr marL="0" indent="0" algn="ctr">
              <a:buNone/>
              <a:defRPr sz="14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2022/3/1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6" tIns="34289" rIns="6857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76" tIns="34289" rIns="6857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2022/3/1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76" tIns="34289" rIns="6857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787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6" tIns="34289" rIns="6857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6" tIns="34289" rIns="6857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10"/>
            <a:ext cx="3868340" cy="2680541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10"/>
            <a:ext cx="3887391" cy="2680541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76" tIns="34289" rIns="6857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4"/>
            <a:ext cx="4286250" cy="889453"/>
          </a:xfrm>
        </p:spPr>
        <p:txBody>
          <a:bodyPr lIns="68576" tIns="34289" rIns="6857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136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7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3" y="535258"/>
            <a:ext cx="3511241" cy="1071121"/>
          </a:xfrm>
        </p:spPr>
        <p:txBody>
          <a:bodyPr lIns="68576" tIns="34289" rIns="6857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76" tIns="34289" rIns="68576" bIns="34289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3" y="1735406"/>
            <a:ext cx="3511241" cy="2858691"/>
          </a:xfrm>
        </p:spPr>
        <p:txBody>
          <a:bodyPr lIns="68576" tIns="34289" rIns="68576" bIns="34289">
            <a:normAutofit/>
          </a:bodyPr>
          <a:lstStyle>
            <a:lvl1pPr marL="0" indent="0">
              <a:buNone/>
              <a:defRPr sz="14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2022/3/1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47"/>
            <a:ext cx="681676" cy="4358879"/>
          </a:xfrm>
        </p:spPr>
        <p:txBody>
          <a:bodyPr vert="eaVert" lIns="68576" tIns="34289" rIns="6857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7"/>
            <a:ext cx="7084832" cy="4358879"/>
          </a:xfrm>
        </p:spPr>
        <p:txBody>
          <a:bodyPr vert="eaVert"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40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3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8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4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47" tIns="34289" rIns="68547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47" tIns="34289" rIns="68547" bIns="34289">
            <a:normAutofit/>
          </a:bodyPr>
          <a:lstStyle>
            <a:lvl1pPr marL="0" indent="0" algn="ctr">
              <a:buNone/>
              <a:defRPr sz="1400"/>
            </a:lvl1pPr>
            <a:lvl2pPr marL="342704" indent="0" algn="ctr">
              <a:buNone/>
              <a:defRPr sz="1500"/>
            </a:lvl2pPr>
            <a:lvl3pPr marL="685426" indent="0" algn="ctr">
              <a:buNone/>
              <a:defRPr sz="1400"/>
            </a:lvl3pPr>
            <a:lvl4pPr marL="1028139" indent="0" algn="ctr">
              <a:buNone/>
              <a:defRPr sz="1200"/>
            </a:lvl4pPr>
            <a:lvl5pPr marL="1370852" indent="0" algn="ctr">
              <a:buNone/>
              <a:defRPr sz="1200"/>
            </a:lvl5pPr>
            <a:lvl6pPr marL="1713575" indent="0" algn="ctr">
              <a:buNone/>
              <a:defRPr sz="1200"/>
            </a:lvl6pPr>
            <a:lvl7pPr marL="2056277" indent="0" algn="ctr">
              <a:buNone/>
              <a:defRPr sz="1200"/>
            </a:lvl7pPr>
            <a:lvl8pPr marL="2398980" indent="0" algn="ctr">
              <a:buNone/>
              <a:defRPr sz="1200"/>
            </a:lvl8pPr>
            <a:lvl9pPr marL="2741684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2022/3/1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47" tIns="34289" rIns="68547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47" tIns="34289" rIns="68547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2022/3/1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6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47" tIns="34289" rIns="68547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85317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47" tIns="34289" rIns="68547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47" tIns="34289" rIns="68547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47" tIns="34289" rIns="68547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47" tIns="34289" rIns="68547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47" tIns="34289" rIns="68547" bIns="34289" anchor="b"/>
          <a:lstStyle>
            <a:lvl1pPr marL="0" indent="0">
              <a:buNone/>
              <a:defRPr sz="1800" b="1"/>
            </a:lvl1pPr>
            <a:lvl2pPr marL="342704" indent="0">
              <a:buNone/>
              <a:defRPr sz="1500" b="1"/>
            </a:lvl2pPr>
            <a:lvl3pPr marL="685426" indent="0">
              <a:buNone/>
              <a:defRPr sz="1400" b="1"/>
            </a:lvl3pPr>
            <a:lvl4pPr marL="1028139" indent="0">
              <a:buNone/>
              <a:defRPr sz="1200" b="1"/>
            </a:lvl4pPr>
            <a:lvl5pPr marL="1370852" indent="0">
              <a:buNone/>
              <a:defRPr sz="1200" b="1"/>
            </a:lvl5pPr>
            <a:lvl6pPr marL="1713575" indent="0">
              <a:buNone/>
              <a:defRPr sz="1200" b="1"/>
            </a:lvl6pPr>
            <a:lvl7pPr marL="2056277" indent="0">
              <a:buNone/>
              <a:defRPr sz="1200" b="1"/>
            </a:lvl7pPr>
            <a:lvl8pPr marL="2398980" indent="0">
              <a:buNone/>
              <a:defRPr sz="1200" b="1"/>
            </a:lvl8pPr>
            <a:lvl9pPr marL="2741684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9"/>
            <a:ext cx="3868340" cy="2680541"/>
          </a:xfrm>
        </p:spPr>
        <p:txBody>
          <a:bodyPr lIns="68547" tIns="34289" rIns="68547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47" tIns="34289" rIns="68547" bIns="34289" anchor="b"/>
          <a:lstStyle>
            <a:lvl1pPr marL="0" indent="0">
              <a:buNone/>
              <a:defRPr sz="1800" b="1"/>
            </a:lvl1pPr>
            <a:lvl2pPr marL="342704" indent="0">
              <a:buNone/>
              <a:defRPr sz="1500" b="1"/>
            </a:lvl2pPr>
            <a:lvl3pPr marL="685426" indent="0">
              <a:buNone/>
              <a:defRPr sz="1400" b="1"/>
            </a:lvl3pPr>
            <a:lvl4pPr marL="1028139" indent="0">
              <a:buNone/>
              <a:defRPr sz="1200" b="1"/>
            </a:lvl4pPr>
            <a:lvl5pPr marL="1370852" indent="0">
              <a:buNone/>
              <a:defRPr sz="1200" b="1"/>
            </a:lvl5pPr>
            <a:lvl6pPr marL="1713575" indent="0">
              <a:buNone/>
              <a:defRPr sz="1200" b="1"/>
            </a:lvl6pPr>
            <a:lvl7pPr marL="2056277" indent="0">
              <a:buNone/>
              <a:defRPr sz="1200" b="1"/>
            </a:lvl7pPr>
            <a:lvl8pPr marL="2398980" indent="0">
              <a:buNone/>
              <a:defRPr sz="1200" b="1"/>
            </a:lvl8pPr>
            <a:lvl9pPr marL="2741684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9"/>
            <a:ext cx="3887391" cy="2680541"/>
          </a:xfrm>
        </p:spPr>
        <p:txBody>
          <a:bodyPr lIns="68547" tIns="34289" rIns="68547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47" tIns="34289" rIns="68547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23"/>
            <a:ext cx="4286250" cy="889453"/>
          </a:xfrm>
        </p:spPr>
        <p:txBody>
          <a:bodyPr lIns="68547" tIns="34289" rIns="68547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851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9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7"/>
            <a:ext cx="3511241" cy="1071121"/>
          </a:xfrm>
        </p:spPr>
        <p:txBody>
          <a:bodyPr lIns="68547" tIns="34289" rIns="68547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47" tIns="34289" rIns="68547" bIns="34289"/>
          <a:lstStyle>
            <a:lvl1pPr marL="0" indent="0">
              <a:buNone/>
              <a:defRPr sz="2400"/>
            </a:lvl1pPr>
            <a:lvl2pPr marL="342704" indent="0">
              <a:buNone/>
              <a:defRPr sz="2100"/>
            </a:lvl2pPr>
            <a:lvl3pPr marL="685426" indent="0">
              <a:buNone/>
              <a:defRPr sz="1800"/>
            </a:lvl3pPr>
            <a:lvl4pPr marL="1028139" indent="0">
              <a:buNone/>
              <a:defRPr sz="1500"/>
            </a:lvl4pPr>
            <a:lvl5pPr marL="1370852" indent="0">
              <a:buNone/>
              <a:defRPr sz="1500"/>
            </a:lvl5pPr>
            <a:lvl6pPr marL="1713575" indent="0">
              <a:buNone/>
              <a:defRPr sz="1500"/>
            </a:lvl6pPr>
            <a:lvl7pPr marL="2056277" indent="0">
              <a:buNone/>
              <a:defRPr sz="1500"/>
            </a:lvl7pPr>
            <a:lvl8pPr marL="2398980" indent="0">
              <a:buNone/>
              <a:defRPr sz="1500"/>
            </a:lvl8pPr>
            <a:lvl9pPr marL="2741684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47" tIns="34289" rIns="68547" bIns="34289">
            <a:normAutofit/>
          </a:bodyPr>
          <a:lstStyle>
            <a:lvl1pPr marL="0" indent="0">
              <a:buNone/>
              <a:defRPr sz="1400"/>
            </a:lvl1pPr>
            <a:lvl2pPr marL="342704" indent="0">
              <a:buNone/>
              <a:defRPr sz="1100"/>
            </a:lvl2pPr>
            <a:lvl3pPr marL="685426" indent="0">
              <a:buNone/>
              <a:defRPr sz="900"/>
            </a:lvl3pPr>
            <a:lvl4pPr marL="1028139" indent="0">
              <a:buNone/>
              <a:defRPr sz="800"/>
            </a:lvl4pPr>
            <a:lvl5pPr marL="1370852" indent="0">
              <a:buNone/>
              <a:defRPr sz="800"/>
            </a:lvl5pPr>
            <a:lvl6pPr marL="1713575" indent="0">
              <a:buNone/>
              <a:defRPr sz="800"/>
            </a:lvl6pPr>
            <a:lvl7pPr marL="2056277" indent="0">
              <a:buNone/>
              <a:defRPr sz="800"/>
            </a:lvl7pPr>
            <a:lvl8pPr marL="2398980" indent="0">
              <a:buNone/>
              <a:defRPr sz="800"/>
            </a:lvl8pPr>
            <a:lvl9pPr marL="2741684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2022/3/1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6"/>
            <a:ext cx="681676" cy="4358879"/>
          </a:xfrm>
        </p:spPr>
        <p:txBody>
          <a:bodyPr vert="eaVert" lIns="68547" tIns="34289" rIns="68547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6"/>
            <a:ext cx="7084832" cy="4358879"/>
          </a:xfrm>
        </p:spPr>
        <p:txBody>
          <a:bodyPr vert="eaVert" lIns="68547" tIns="34289" rIns="68547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2022/3/1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47" tIns="34289" rIns="68547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305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4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5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9"/>
            <a:ext cx="3547586" cy="1165703"/>
          </a:xfrm>
          <a:prstGeom prst="rect">
            <a:avLst/>
          </a:prstGeom>
          <a:noFill/>
        </p:spPr>
        <p:txBody>
          <a:bodyPr wrap="square" lIns="68576" tIns="34289" rIns="68576" bIns="34289" rtlCol="0" anchor="t">
            <a:spAutoFit/>
          </a:bodyPr>
          <a:lstStyle/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3"/>
            <a:ext cx="4572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5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91579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0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1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9" rIns="68547" bIns="34289" rtlCol="0" anchor="ctr"/>
          <a:lstStyle/>
          <a:p>
            <a:pPr algn="ctr" defTabSz="685426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9" rIns="68547" bIns="34289" rtlCol="0" anchor="ctr"/>
          <a:lstStyle/>
          <a:p>
            <a:pPr algn="ctr" defTabSz="685426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8"/>
            <a:ext cx="3547586" cy="1165703"/>
          </a:xfrm>
          <a:prstGeom prst="rect">
            <a:avLst/>
          </a:prstGeom>
          <a:noFill/>
        </p:spPr>
        <p:txBody>
          <a:bodyPr wrap="square" lIns="68547" tIns="34289" rIns="68547" bIns="34289" rtlCol="0" anchor="t">
            <a:spAutoFit/>
          </a:bodyPr>
          <a:lstStyle/>
          <a:p>
            <a:pPr defTabSz="685426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426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426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426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426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02" tIns="45701" rIns="91402" bIns="45701" rtlCol="0">
            <a:spAutoFit/>
          </a:bodyPr>
          <a:lstStyle/>
          <a:p>
            <a:pPr algn="ctr" defTabSz="913928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417309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42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62" indent="-171362" algn="l" defTabSz="6854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85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87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90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94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916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629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342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065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04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26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39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52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75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77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80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684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ebm"/><Relationship Id="rId1" Type="http://schemas.microsoft.com/office/2007/relationships/media" Target="../media/media3.webm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ebm"/><Relationship Id="rId1" Type="http://schemas.microsoft.com/office/2007/relationships/media" Target="../media/media4.webm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77A8C06-A50F-4180-AAE8-20E2CB7050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 flipH="1">
            <a:off x="5221030" y="535198"/>
            <a:ext cx="3638261" cy="4222735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xmlns="" id="{0E8F680F-2D18-45BD-9B7E-E4A81D6435D9}"/>
              </a:ext>
            </a:extLst>
          </p:cNvPr>
          <p:cNvGrpSpPr/>
          <p:nvPr/>
        </p:nvGrpSpPr>
        <p:grpSpPr>
          <a:xfrm>
            <a:off x="5259427" y="863773"/>
            <a:ext cx="350715" cy="317156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xmlns="" id="{F8D2CF74-9087-4374-A7D0-E662C16CA77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xmlns="" id="{341D121A-E537-4A98-8077-F2773D9C87E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261">
            <a:extLst>
              <a:ext uri="{FF2B5EF4-FFF2-40B4-BE49-F238E27FC236}">
                <a16:creationId xmlns:a16="http://schemas.microsoft.com/office/drawing/2014/main" xmlns="" id="{AB7213F9-C7C4-47B6-B485-7DC8F54C18A7}"/>
              </a:ext>
            </a:extLst>
          </p:cNvPr>
          <p:cNvGrpSpPr/>
          <p:nvPr/>
        </p:nvGrpSpPr>
        <p:grpSpPr>
          <a:xfrm>
            <a:off x="5301931" y="2384988"/>
            <a:ext cx="578511" cy="523155"/>
            <a:chOff x="0" y="0"/>
            <a:chExt cx="935237" cy="845748"/>
          </a:xfrm>
        </p:grpSpPr>
        <p:sp>
          <p:nvSpPr>
            <p:cNvPr id="12" name="Shape 1259">
              <a:extLst>
                <a:ext uri="{FF2B5EF4-FFF2-40B4-BE49-F238E27FC236}">
                  <a16:creationId xmlns:a16="http://schemas.microsoft.com/office/drawing/2014/main" xmlns="" id="{2123452B-95E6-4011-A60F-2FADFF47CAD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260">
              <a:extLst>
                <a:ext uri="{FF2B5EF4-FFF2-40B4-BE49-F238E27FC236}">
                  <a16:creationId xmlns:a16="http://schemas.microsoft.com/office/drawing/2014/main" xmlns="" id="{E244D8BC-9147-4E56-AE90-0AB2D93075B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261">
            <a:extLst>
              <a:ext uri="{FF2B5EF4-FFF2-40B4-BE49-F238E27FC236}">
                <a16:creationId xmlns:a16="http://schemas.microsoft.com/office/drawing/2014/main" xmlns="" id="{ABE67639-D9CC-4FC6-80B7-E299CD0810EC}"/>
              </a:ext>
            </a:extLst>
          </p:cNvPr>
          <p:cNvGrpSpPr/>
          <p:nvPr/>
        </p:nvGrpSpPr>
        <p:grpSpPr>
          <a:xfrm>
            <a:off x="1844875" y="3999067"/>
            <a:ext cx="350715" cy="317156"/>
            <a:chOff x="0" y="0"/>
            <a:chExt cx="935237" cy="845748"/>
          </a:xfrm>
        </p:grpSpPr>
        <p:sp>
          <p:nvSpPr>
            <p:cNvPr id="15" name="Shape 1259">
              <a:extLst>
                <a:ext uri="{FF2B5EF4-FFF2-40B4-BE49-F238E27FC236}">
                  <a16:creationId xmlns:a16="http://schemas.microsoft.com/office/drawing/2014/main" xmlns="" id="{5B936473-93FD-42A4-B567-99998CD376E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260">
              <a:extLst>
                <a:ext uri="{FF2B5EF4-FFF2-40B4-BE49-F238E27FC236}">
                  <a16:creationId xmlns:a16="http://schemas.microsoft.com/office/drawing/2014/main" xmlns="" id="{BDE76A79-6980-4233-9C5C-31FE03FB7F9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261">
            <a:extLst>
              <a:ext uri="{FF2B5EF4-FFF2-40B4-BE49-F238E27FC236}">
                <a16:creationId xmlns:a16="http://schemas.microsoft.com/office/drawing/2014/main" xmlns="" id="{4BA89EB1-F7FE-4FD9-B51E-E7DDF9BC567E}"/>
              </a:ext>
            </a:extLst>
          </p:cNvPr>
          <p:cNvGrpSpPr/>
          <p:nvPr/>
        </p:nvGrpSpPr>
        <p:grpSpPr>
          <a:xfrm>
            <a:off x="2129901" y="908516"/>
            <a:ext cx="350715" cy="317156"/>
            <a:chOff x="0" y="0"/>
            <a:chExt cx="935237" cy="845748"/>
          </a:xfrm>
        </p:grpSpPr>
        <p:sp>
          <p:nvSpPr>
            <p:cNvPr id="18" name="Shape 1259">
              <a:extLst>
                <a:ext uri="{FF2B5EF4-FFF2-40B4-BE49-F238E27FC236}">
                  <a16:creationId xmlns:a16="http://schemas.microsoft.com/office/drawing/2014/main" xmlns="" id="{E0390FD5-7643-4EB4-9983-8011AF4E9606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260">
              <a:extLst>
                <a:ext uri="{FF2B5EF4-FFF2-40B4-BE49-F238E27FC236}">
                  <a16:creationId xmlns:a16="http://schemas.microsoft.com/office/drawing/2014/main" xmlns="" id="{FCCEEFE1-C6E1-4880-A342-B2FF4037942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文本框 17">
            <a:extLst>
              <a:ext uri="{FF2B5EF4-FFF2-40B4-BE49-F238E27FC236}">
                <a16:creationId xmlns:a16="http://schemas.microsoft.com/office/drawing/2014/main" xmlns="" id="{EDCCCB91-E718-46E1-B692-F1D94C0E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33" y="1491948"/>
            <a:ext cx="4464051" cy="200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Chào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mừng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các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con </a:t>
            </a:r>
            <a:r>
              <a:rPr lang="vi-VN" altLang="zh-CN" sz="4200" b="1" dirty="0">
                <a:solidFill>
                  <a:srgbClr val="00B050"/>
                </a:solidFill>
                <a:latin typeface="HP001 4 hàng" pitchFamily="34" charset="0"/>
                <a:cs typeface="等线" panose="02010600030101010101" pitchFamily="2" charset="-122"/>
              </a:rPr>
              <a:t>đế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n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với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tiết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học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Tiếng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Việt</a:t>
            </a:r>
            <a:endParaRPr lang="zh-CN" altLang="en-US" sz="4200" b="1" dirty="0">
              <a:solidFill>
                <a:srgbClr val="00B050"/>
              </a:solidFill>
              <a:latin typeface="HP001 4 hàng" pitchFamily="34" charset="0"/>
              <a:ea typeface="SimSun" panose="02010600030101010101" pitchFamily="2" charset="-122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1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au chu cao 2.5 o ly 37 724x1024 - Bản mềm bộ mẫu chữ thường và hoa cao  2,5 ô ly dành cho học sinh tiểu họ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29763"/>
            <a:ext cx="3636818" cy="514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3496430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56055" y="1164357"/>
            <a:ext cx="6425745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-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2800" dirty="0" smtClean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ô li?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1410406" y="283707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a) 3 ô li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253336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b) 2 ô li r</a:t>
            </a:r>
            <a:r>
              <a:rPr lang="vi-VN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c) 2 ô li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38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ữ 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8682"/>
            <a:ext cx="3650160" cy="472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52400" y="1640910"/>
            <a:ext cx="617220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en-US" sz="2800" dirty="0" smtClean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ô li?</a:t>
            </a:r>
          </a:p>
        </p:txBody>
      </p:sp>
      <p:sp>
        <p:nvSpPr>
          <p:cNvPr id="8" name="Oval 16"/>
          <p:cNvSpPr>
            <a:spLocks noChangeArrowheads="1"/>
          </p:cNvSpPr>
          <p:nvPr/>
        </p:nvSpPr>
        <p:spPr bwMode="auto">
          <a:xfrm>
            <a:off x="1399314" y="3670129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523295" y="2389023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a) 4 ô li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523295" y="2982770"/>
            <a:ext cx="23629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b) 4 ô li r</a:t>
            </a:r>
            <a:r>
              <a:rPr lang="vi-VN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c) </a:t>
            </a:r>
            <a:r>
              <a:rPr lang="en-US" sz="2800" dirty="0" smtClean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5 </a:t>
            </a: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ô li r</a:t>
            </a:r>
            <a:r>
              <a:rPr lang="vi-VN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65970" y="189569"/>
            <a:ext cx="3572630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4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3572630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52400" y="1278480"/>
            <a:ext cx="5410200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2800" dirty="0" smtClean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1378532" y="2837073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a) 1 </a:t>
            </a:r>
            <a:r>
              <a:rPr lang="en-US" sz="2800" dirty="0" err="1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b) 2 </a:t>
            </a:r>
            <a:r>
              <a:rPr lang="en-US" sz="2800" dirty="0" err="1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c) 3 </a:t>
            </a:r>
            <a:r>
              <a:rPr lang="en-US" sz="2800" dirty="0" err="1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 descr="Chữ 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5732"/>
            <a:ext cx="3605857" cy="46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1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3794" y="265934"/>
            <a:ext cx="74478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VIDEO HƯỚNG DẪN VIẾT CHỮ HOA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U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lớn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Hướng dẫn viết chữ U hoa (Tập viết Lớp 2 - Tuần 24)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303" y="742950"/>
            <a:ext cx="7151688" cy="403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3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3794" y="265934"/>
            <a:ext cx="72954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VIDEO HƯỚNG DẪN VIẾT CHỮ HOA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HP001 4 hàng" pitchFamily="34" charset="0"/>
              </a:rPr>
              <a:t>Ư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lớn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Hướng dẫn viết chữ Ư hoa (Tập viết Lớp 2 - Tuần 24)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315" y="843746"/>
            <a:ext cx="7233285" cy="4008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7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09550"/>
            <a:ext cx="7620000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70AD47">
                    <a:lumMod val="50000"/>
                  </a:srgbClr>
                </a:solidFill>
                <a:latin typeface="Arial-Rounded"/>
              </a:rPr>
              <a:t>VIDEO HƯỚNG DẪN VIẾT CHỮ HOA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U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HƯỚNG DẪN VIẾT CHỮ HOA U - -KIẾN THỨC TIỂU HỌC-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780435"/>
            <a:ext cx="7238817" cy="4068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2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09550"/>
            <a:ext cx="7543800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70AD47">
                    <a:lumMod val="50000"/>
                  </a:srgbClr>
                </a:solidFill>
                <a:latin typeface="Arial-Rounded"/>
              </a:rPr>
              <a:t>VIDEO HƯỚNG DẪN VIẾT CHỮ HOA </a:t>
            </a:r>
            <a:r>
              <a:rPr lang="vi-VN" sz="3200" b="1" dirty="0" smtClean="0">
                <a:solidFill>
                  <a:srgbClr val="FF0000"/>
                </a:solidFill>
                <a:latin typeface="HP001 4 hàng" pitchFamily="34" charset="0"/>
              </a:rPr>
              <a:t>Ư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HƯỚNG DẪN VIẾT CHỮ HOA Ư - -KIẾN THỨC TIỂU HỌC-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364" y="895350"/>
            <a:ext cx="7320915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grpSp>
        <p:nvGrpSpPr>
          <p:cNvPr id="13" name="Group 1261">
            <a:extLst>
              <a:ext uri="{FF2B5EF4-FFF2-40B4-BE49-F238E27FC236}">
                <a16:creationId xmlns:a16="http://schemas.microsoft.com/office/drawing/2014/main" xmlns="" id="{EB8DC64F-8F4B-49C9-9674-6422A4341691}"/>
              </a:ext>
            </a:extLst>
          </p:cNvPr>
          <p:cNvGrpSpPr/>
          <p:nvPr/>
        </p:nvGrpSpPr>
        <p:grpSpPr>
          <a:xfrm>
            <a:off x="1051674" y="1070917"/>
            <a:ext cx="350715" cy="317156"/>
            <a:chOff x="0" y="0"/>
            <a:chExt cx="935237" cy="845748"/>
          </a:xfrm>
        </p:grpSpPr>
        <p:sp>
          <p:nvSpPr>
            <p:cNvPr id="14" name="Shape 1259">
              <a:extLst>
                <a:ext uri="{FF2B5EF4-FFF2-40B4-BE49-F238E27FC236}">
                  <a16:creationId xmlns:a16="http://schemas.microsoft.com/office/drawing/2014/main" xmlns="" id="{256DE7E6-8C35-4CA8-9726-BC4BBCE5A92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260">
              <a:extLst>
                <a:ext uri="{FF2B5EF4-FFF2-40B4-BE49-F238E27FC236}">
                  <a16:creationId xmlns:a16="http://schemas.microsoft.com/office/drawing/2014/main" xmlns="" id="{436D7232-F73D-42A5-BC98-58D623C2E2B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261">
            <a:extLst>
              <a:ext uri="{FF2B5EF4-FFF2-40B4-BE49-F238E27FC236}">
                <a16:creationId xmlns:a16="http://schemas.microsoft.com/office/drawing/2014/main" xmlns="" id="{EAE4D8EA-73E1-4FE3-9659-5FEBA7F15B30}"/>
              </a:ext>
            </a:extLst>
          </p:cNvPr>
          <p:cNvGrpSpPr/>
          <p:nvPr/>
        </p:nvGrpSpPr>
        <p:grpSpPr>
          <a:xfrm>
            <a:off x="6895311" y="983924"/>
            <a:ext cx="350715" cy="317156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:a16="http://schemas.microsoft.com/office/drawing/2014/main" xmlns="" id="{884C6750-E303-4E3D-A48B-05E18B40FCD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:a16="http://schemas.microsoft.com/office/drawing/2014/main" xmlns="" id="{162AB022-C6AD-4B70-A928-A20062DFB4D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图片 3">
            <a:extLst>
              <a:ext uri="{FF2B5EF4-FFF2-40B4-BE49-F238E27FC236}">
                <a16:creationId xmlns:a16="http://schemas.microsoft.com/office/drawing/2014/main" xmlns="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66751"/>
            <a:ext cx="5327367" cy="914399"/>
          </a:xfrm>
          <a:prstGeom prst="rect">
            <a:avLst/>
          </a:prstGeom>
        </p:spPr>
      </p:pic>
      <p:sp>
        <p:nvSpPr>
          <p:cNvPr id="22" name="文本框 39">
            <a:extLst>
              <a:ext uri="{FF2B5EF4-FFF2-40B4-BE49-F238E27FC236}">
                <a16:creationId xmlns:a16="http://schemas.microsoft.com/office/drawing/2014/main" xmlns="" id="{1F70942B-9272-45C2-A1F5-56BFFCDE0460}"/>
              </a:ext>
            </a:extLst>
          </p:cNvPr>
          <p:cNvSpPr txBox="1"/>
          <p:nvPr/>
        </p:nvSpPr>
        <p:spPr>
          <a:xfrm>
            <a:off x="2299448" y="590550"/>
            <a:ext cx="509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US" sz="5400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5400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kern="0" dirty="0" err="1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5400" kern="0" dirty="0">
              <a:solidFill>
                <a:srgbClr val="EB711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146" name="Picture 2" descr="OnlineLabels Clip Art - Stude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598" y="1581150"/>
            <a:ext cx="6823989" cy="307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64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4425385"/>
            <a:ext cx="7494748" cy="584765"/>
          </a:xfrm>
          <a:prstGeom prst="rect">
            <a:avLst/>
          </a:prstGeom>
          <a:noFill/>
        </p:spPr>
        <p:txBody>
          <a:bodyPr wrap="square" lIns="91416" tIns="45715" rIns="91416" bIns="45715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Uống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nư</a:t>
            </a:r>
            <a:r>
              <a:rPr lang="el-GR" sz="3200" b="1" dirty="0" smtClean="0">
                <a:solidFill>
                  <a:srgbClr val="0000FF"/>
                </a:solidFill>
                <a:latin typeface="HP001 4 hàng" pitchFamily="34" charset="0"/>
              </a:rPr>
              <a:t>ϐ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nhớ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nguồn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Suy nghĩ về lòng biết ơn qua ý nghĩa câu tục ngữ: Uống nước nhớ nguồn -  Theki.vn"/>
          <p:cNvSpPr>
            <a:spLocks noChangeAspect="1" noChangeArrowheads="1"/>
          </p:cNvSpPr>
          <p:nvPr/>
        </p:nvSpPr>
        <p:spPr bwMode="auto">
          <a:xfrm>
            <a:off x="1219200" y="8191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93308"/>
            <a:ext cx="645795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053991" y="701781"/>
            <a:ext cx="8013809" cy="1107969"/>
          </a:xfrm>
          <a:prstGeom prst="rect">
            <a:avLst/>
          </a:prstGeom>
          <a:noFill/>
          <a:ln w="9525">
            <a:noFill/>
          </a:ln>
        </p:spPr>
        <p:txBody>
          <a:bodyPr wrap="square" lIns="121895" tIns="60947" rIns="121895" bIns="60947">
            <a:spAutoFit/>
          </a:bodyPr>
          <a:lstStyle/>
          <a:p>
            <a:pPr defTabSz="792146">
              <a:defRPr/>
            </a:pPr>
            <a:endParaRPr lang="en-US" altLang="en-US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defTabSz="914175"/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Uống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nư</a:t>
            </a:r>
            <a:r>
              <a:rPr lang="el-GR" sz="3200" b="1" dirty="0" smtClean="0">
                <a:solidFill>
                  <a:prstClr val="black"/>
                </a:solidFill>
                <a:latin typeface="HP001 4 hàng" pitchFamily="34" charset="0"/>
              </a:rPr>
              <a:t>ϐ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nhớ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nguồn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3614" y="76825"/>
            <a:ext cx="3674585" cy="624955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1323C2-1216-4BE1-B765-C7E72A64CF57}"/>
              </a:ext>
            </a:extLst>
          </p:cNvPr>
          <p:cNvSpPr txBox="1"/>
          <p:nvPr/>
        </p:nvSpPr>
        <p:spPr>
          <a:xfrm>
            <a:off x="165689" y="3028951"/>
            <a:ext cx="686605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0E57DB-54C3-4D2A-9706-927FF775D33F}"/>
              </a:ext>
            </a:extLst>
          </p:cNvPr>
          <p:cNvSpPr txBox="1"/>
          <p:nvPr/>
        </p:nvSpPr>
        <p:spPr>
          <a:xfrm>
            <a:off x="5718566" y="3028951"/>
            <a:ext cx="3362043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err="1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g,h</a:t>
            </a:r>
            <a:r>
              <a:rPr lang="en-US" sz="2800" b="1" dirty="0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FF33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1323C2-1216-4BE1-B765-C7E72A64CF57}"/>
              </a:ext>
            </a:extLst>
          </p:cNvPr>
          <p:cNvSpPr txBox="1"/>
          <p:nvPr/>
        </p:nvSpPr>
        <p:spPr>
          <a:xfrm>
            <a:off x="163614" y="2551168"/>
            <a:ext cx="462881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0E57DB-54C3-4D2A-9706-927FF775D33F}"/>
              </a:ext>
            </a:extLst>
          </p:cNvPr>
          <p:cNvSpPr txBox="1"/>
          <p:nvPr/>
        </p:nvSpPr>
        <p:spPr>
          <a:xfrm>
            <a:off x="5688700" y="2551168"/>
            <a:ext cx="3113450" cy="55397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2800" b="1" dirty="0">
              <a:solidFill>
                <a:srgbClr val="FF33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732B46-9FBC-45CB-AD32-597F4BEA0934}"/>
              </a:ext>
            </a:extLst>
          </p:cNvPr>
          <p:cNvSpPr txBox="1"/>
          <p:nvPr/>
        </p:nvSpPr>
        <p:spPr>
          <a:xfrm>
            <a:off x="132363" y="3562350"/>
            <a:ext cx="680183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718E80-4ABF-4787-BAFB-4300E9B14E74}"/>
              </a:ext>
            </a:extLst>
          </p:cNvPr>
          <p:cNvSpPr txBox="1"/>
          <p:nvPr/>
        </p:nvSpPr>
        <p:spPr>
          <a:xfrm>
            <a:off x="5638801" y="3535339"/>
            <a:ext cx="377529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A732B46-9FBC-45CB-AD32-597F4BEA0934}"/>
              </a:ext>
            </a:extLst>
          </p:cNvPr>
          <p:cNvSpPr txBox="1"/>
          <p:nvPr/>
        </p:nvSpPr>
        <p:spPr>
          <a:xfrm>
            <a:off x="123970" y="4095753"/>
            <a:ext cx="5594599" cy="984869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718E80-4ABF-4787-BAFB-4300E9B14E74}"/>
              </a:ext>
            </a:extLst>
          </p:cNvPr>
          <p:cNvSpPr txBox="1"/>
          <p:nvPr/>
        </p:nvSpPr>
        <p:spPr>
          <a:xfrm>
            <a:off x="5638801" y="4075200"/>
            <a:ext cx="3657600" cy="1071046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lnSpc>
                <a:spcPct val="110000"/>
              </a:lnSpc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533282" y="1632423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19200" y="1649739"/>
            <a:ext cx="2935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43400" y="164214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57400" y="164214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1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33D0F3C-9AB8-4093-8620-5AFA294236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3509" r="63525" b="47491"/>
          <a:stretch/>
        </p:blipFill>
        <p:spPr>
          <a:xfrm>
            <a:off x="1" y="-594356"/>
            <a:ext cx="6012180" cy="63924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37EA250-8F73-4BDF-99F4-19C04BF75C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5334654" y="1263225"/>
            <a:ext cx="3739717" cy="3097444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xmlns="" id="{178ED514-9088-469B-8374-6C95CF477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464" y="2214548"/>
            <a:ext cx="37882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00" dirty="0" err="1">
                <a:solidFill>
                  <a:srgbClr val="CC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Khởi</a:t>
            </a:r>
            <a:r>
              <a:rPr lang="en-US" altLang="zh-CN" sz="6600" dirty="0">
                <a:solidFill>
                  <a:srgbClr val="CC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solidFill>
                  <a:srgbClr val="CC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động</a:t>
            </a:r>
            <a:endParaRPr lang="zh-CN" altLang="en-US" sz="6600" dirty="0">
              <a:solidFill>
                <a:srgbClr val="CC330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7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56" y="209550"/>
            <a:ext cx="7325844" cy="51204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1146217"/>
            <a:ext cx="608230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U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1645932"/>
            <a:ext cx="6948078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Uống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nư</a:t>
            </a:r>
            <a:r>
              <a:rPr lang="el-GR" sz="2700" b="1" dirty="0" smtClean="0">
                <a:solidFill>
                  <a:prstClr val="white"/>
                </a:solidFill>
                <a:latin typeface="HP001 4 hàng" pitchFamily="34" charset="0"/>
              </a:rPr>
              <a:t>ϐ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nhớ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nguồn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.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19622" y="1315069"/>
            <a:ext cx="1905000" cy="116954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175"/>
            <a:r>
              <a:rPr lang="en-US" sz="35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500" smtClean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350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sz="3500" smtClean="0">
                <a:solidFill>
                  <a:srgbClr val="66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Ệ</a:t>
            </a:r>
            <a:r>
              <a:rPr lang="en-US" sz="350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endParaRPr lang="en-US" sz="3500" dirty="0">
              <a:solidFill>
                <a:srgbClr val="FF5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4175"/>
            <a:r>
              <a:rPr lang="en-US" sz="3500" dirty="0">
                <a:solidFill>
                  <a:srgbClr val="00CC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3500" dirty="0">
                <a:solidFill>
                  <a:srgbClr val="CC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500" dirty="0">
                <a:solidFill>
                  <a:srgbClr val="99663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</a:t>
            </a:r>
            <a:r>
              <a:rPr lang="en-US" sz="3500" dirty="0">
                <a:solidFill>
                  <a:srgbClr val="FF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54" l="0" r="95111">
                        <a14:foregroundMark x1="29778" y1="20982" x2="35111" y2="19196"/>
                        <a14:foregroundMark x1="33778" y1="30804" x2="38667" y2="31250"/>
                        <a14:foregroundMark x1="58222" y1="59821" x2="59556" y2="75446"/>
                        <a14:foregroundMark x1="65778" y1="61607" x2="62222" y2="73214"/>
                        <a14:foregroundMark x1="44889" y1="89732" x2="72000" y2="88393"/>
                        <a14:foregroundMark x1="75111" y1="88393" x2="79111" y2="8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75" y="2640392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grpSp>
        <p:nvGrpSpPr>
          <p:cNvPr id="18" name="Group 1261">
            <a:extLst>
              <a:ext uri="{FF2B5EF4-FFF2-40B4-BE49-F238E27FC236}">
                <a16:creationId xmlns:a16="http://schemas.microsoft.com/office/drawing/2014/main" xmlns="" id="{EAE4D8EA-73E1-4FE3-9659-5FEBA7F15B30}"/>
              </a:ext>
            </a:extLst>
          </p:cNvPr>
          <p:cNvGrpSpPr/>
          <p:nvPr/>
        </p:nvGrpSpPr>
        <p:grpSpPr>
          <a:xfrm>
            <a:off x="6895311" y="983924"/>
            <a:ext cx="350715" cy="317156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:a16="http://schemas.microsoft.com/office/drawing/2014/main" xmlns="" id="{884C6750-E303-4E3D-A48B-05E18B40FCD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:a16="http://schemas.microsoft.com/office/drawing/2014/main" xmlns="" id="{162AB022-C6AD-4B70-A928-A20062DFB4D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组合 23"/>
          <p:cNvGrpSpPr/>
          <p:nvPr/>
        </p:nvGrpSpPr>
        <p:grpSpPr>
          <a:xfrm>
            <a:off x="757239" y="630158"/>
            <a:ext cx="3462135" cy="1880278"/>
            <a:chOff x="1866512" y="1446509"/>
            <a:chExt cx="3271491" cy="2309600"/>
          </a:xfrm>
        </p:grpSpPr>
        <p:grpSp>
          <p:nvGrpSpPr>
            <p:cNvPr id="22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4" name="Freeform 23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grpSp>
            <p:nvGrpSpPr>
              <p:cNvPr id="31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2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3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4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5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6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7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8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9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0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1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2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3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4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5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6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7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8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9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0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1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2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3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4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5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6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7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8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9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0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1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2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3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4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5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6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7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8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9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0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1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2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3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4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5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6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7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8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9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0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1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2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3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4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5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6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7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8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9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0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1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2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3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4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5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6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7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8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9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0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1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2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3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4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5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6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7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8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9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10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11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12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</p:grpSp>
        </p:grpSp>
        <p:sp>
          <p:nvSpPr>
            <p:cNvPr id="23" name="文本框 49"/>
            <p:cNvSpPr txBox="1">
              <a:spLocks noChangeArrowheads="1"/>
            </p:cNvSpPr>
            <p:nvPr/>
          </p:nvSpPr>
          <p:spPr bwMode="auto">
            <a:xfrm>
              <a:off x="1937425" y="2145181"/>
              <a:ext cx="3011454" cy="695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45761">
                <a:lnSpc>
                  <a:spcPct val="114000"/>
                </a:lnSpc>
              </a:pPr>
              <a:r>
                <a:rPr lang="en-US" altLang="zh-CN" sz="27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 VIẾT VÀO VỞ.</a:t>
              </a:r>
            </a:p>
          </p:txBody>
        </p:sp>
      </p:grpSp>
      <p:pic>
        <p:nvPicPr>
          <p:cNvPr id="113" name="Picture 2" descr="Happy Cute Little Kids Boy Girl Stock Vector (Royalty Free) 16312367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97" b="89969" l="2400" r="92133">
                        <a14:foregroundMark x1="20333" y1="23746" x2="24733" y2="28292"/>
                        <a14:foregroundMark x1="16333" y1="59169" x2="15933" y2="73511"/>
                        <a14:foregroundMark x1="38600" y1="65125" x2="39067" y2="69984"/>
                        <a14:foregroundMark x1="33667" y1="51646" x2="48733" y2="55799"/>
                        <a14:foregroundMark x1="81200" y1="69828" x2="79800" y2="77508"/>
                        <a14:foregroundMark x1="84333" y1="76019" x2="84067" y2="80486"/>
                        <a14:foregroundMark x1="61467" y1="70376" x2="61800" y2="84875"/>
                        <a14:foregroundMark x1="54400" y1="68652" x2="53933" y2="71473"/>
                        <a14:foregroundMark x1="50133" y1="67476" x2="46867" y2="71473"/>
                        <a14:foregroundMark x1="34333" y1="51803" x2="38200" y2="50940"/>
                        <a14:foregroundMark x1="61467" y1="52116" x2="68133" y2="59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772" y="926118"/>
            <a:ext cx="5304186" cy="45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1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91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CE5D89-3DF5-465A-A31E-E951E9C775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4" t="1518" r="26379" b="2110"/>
          <a:stretch/>
        </p:blipFill>
        <p:spPr>
          <a:xfrm>
            <a:off x="5697731" y="386899"/>
            <a:ext cx="2732027" cy="4369711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xmlns="" id="{C04A7F9F-A773-42FD-87C8-DA2EB5E44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81150"/>
            <a:ext cx="35591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7" tIns="34289" rIns="68567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Củng</a:t>
            </a:r>
            <a:r>
              <a:rPr lang="en-US" altLang="zh-CN" sz="5500" b="1" dirty="0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cố</a:t>
            </a:r>
            <a:r>
              <a:rPr lang="en-US" altLang="zh-CN" sz="5500" b="1" dirty="0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và</a:t>
            </a:r>
            <a:r>
              <a:rPr lang="en-US" altLang="zh-CN" sz="5500" b="1" dirty="0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dặn</a:t>
            </a:r>
            <a:r>
              <a:rPr lang="en-US" altLang="zh-CN" sz="5500" b="1" dirty="0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dò</a:t>
            </a:r>
            <a:endParaRPr lang="zh-CN" altLang="en-US" sz="5500" b="1" dirty="0">
              <a:solidFill>
                <a:srgbClr val="FFFF0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24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5B480DB-9278-43ED-81CE-4D1147AB4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060" y="132905"/>
            <a:ext cx="5429250" cy="3631167"/>
          </a:xfrm>
          <a:prstGeom prst="rect">
            <a:avLst/>
          </a:prstGeom>
        </p:spPr>
      </p:pic>
      <p:grpSp>
        <p:nvGrpSpPr>
          <p:cNvPr id="13" name="Group 1261">
            <a:extLst>
              <a:ext uri="{FF2B5EF4-FFF2-40B4-BE49-F238E27FC236}">
                <a16:creationId xmlns:a16="http://schemas.microsoft.com/office/drawing/2014/main" xmlns="" id="{E4CF473C-5D42-49A7-8045-80CF66E4F120}"/>
              </a:ext>
            </a:extLst>
          </p:cNvPr>
          <p:cNvGrpSpPr/>
          <p:nvPr/>
        </p:nvGrpSpPr>
        <p:grpSpPr>
          <a:xfrm>
            <a:off x="6165209" y="1404131"/>
            <a:ext cx="350715" cy="317156"/>
            <a:chOff x="0" y="0"/>
            <a:chExt cx="935237" cy="845748"/>
          </a:xfrm>
        </p:grpSpPr>
        <p:sp>
          <p:nvSpPr>
            <p:cNvPr id="14" name="Shape 1259">
              <a:extLst>
                <a:ext uri="{FF2B5EF4-FFF2-40B4-BE49-F238E27FC236}">
                  <a16:creationId xmlns:a16="http://schemas.microsoft.com/office/drawing/2014/main" xmlns="" id="{C29B507B-6066-4B07-9822-DDA66E2C6F2F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260">
              <a:extLst>
                <a:ext uri="{FF2B5EF4-FFF2-40B4-BE49-F238E27FC236}">
                  <a16:creationId xmlns:a16="http://schemas.microsoft.com/office/drawing/2014/main" xmlns="" id="{B10F4AC6-6643-4F85-8FF6-539C0531B4E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图片 7">
            <a:extLst>
              <a:ext uri="{FF2B5EF4-FFF2-40B4-BE49-F238E27FC236}">
                <a16:creationId xmlns:a16="http://schemas.microsoft.com/office/drawing/2014/main" xmlns="" id="{6CCE61D0-515B-451C-9988-FEF6F7ADB5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5446876" y="1948489"/>
            <a:ext cx="3446251" cy="346227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C2C13D1-2163-4671-B3C9-238128B70C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2" t="-309" r="7420" b="65642"/>
          <a:stretch/>
        </p:blipFill>
        <p:spPr>
          <a:xfrm>
            <a:off x="460570" y="847359"/>
            <a:ext cx="3963019" cy="39814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8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9" y="1"/>
            <a:ext cx="1386723" cy="105861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1219200" y="1042322"/>
            <a:ext cx="2133600" cy="2862278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913905">
              <a:buClr>
                <a:srgbClr val="000000"/>
              </a:buClr>
              <a:defRPr/>
            </a:pPr>
            <a:r>
              <a:rPr lang="en-US" sz="45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 NGƯỜI BẠN NHỎ.</a:t>
            </a:r>
            <a:endParaRPr lang="en-US" sz="45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718" l="324" r="100000">
                        <a14:foregroundMark x1="16181" y1="5128" x2="33010" y2="12821"/>
                        <a14:foregroundMark x1="24272" y1="52244" x2="29126" y2="72115"/>
                        <a14:foregroundMark x1="30744" y1="68590" x2="17799" y2="79808"/>
                        <a14:foregroundMark x1="30421" y1="88141" x2="25890" y2="96795"/>
                        <a14:foregroundMark x1="62783" y1="67949" x2="66343" y2="72436"/>
                        <a14:foregroundMark x1="73463" y1="66346" x2="68608" y2="72756"/>
                        <a14:foregroundMark x1="74434" y1="66667" x2="74434" y2="66987"/>
                        <a14:foregroundMark x1="47249" y1="4167" x2="51780" y2="15385"/>
                        <a14:foregroundMark x1="62783" y1="8654" x2="48544" y2="28846"/>
                        <a14:foregroundMark x1="46926" y1="2885" x2="52427" y2="11859"/>
                        <a14:foregroundMark x1="43689" y1="26282" x2="44013" y2="30769"/>
                        <a14:foregroundMark x1="65049" y1="20192" x2="65372" y2="22436"/>
                        <a14:foregroundMark x1="46926" y1="4487" x2="52104" y2="17628"/>
                        <a14:backgroundMark x1="47896" y1="1923" x2="51780" y2="18269"/>
                        <a14:backgroundMark x1="69903" y1="3846" x2="83172" y2="37821"/>
                        <a14:backgroundMark x1="90615" y1="2885" x2="94498" y2="24359"/>
                        <a14:backgroundMark x1="73786" y1="1923" x2="96117" y2="14744"/>
                        <a14:backgroundMark x1="34628" y1="35256" x2="62460" y2="36538"/>
                        <a14:backgroundMark x1="41424" y1="7692" x2="30097" y2="28526"/>
                        <a14:backgroundMark x1="37217" y1="1282" x2="48867" y2="16987"/>
                        <a14:backgroundMark x1="56311" y1="5449" x2="66990" y2="6731"/>
                        <a14:backgroundMark x1="73786" y1="18590" x2="67314" y2="384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0" y="742950"/>
            <a:ext cx="3324225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47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473FC46-E3ED-4CB4-BC21-7087D8E827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237345" y="322537"/>
            <a:ext cx="7852743" cy="461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339811" y="971549"/>
            <a:ext cx="3103680" cy="3639865"/>
          </a:xfrm>
          <a:prstGeom prst="rect">
            <a:avLst/>
          </a:prstGeom>
        </p:spPr>
      </p:pic>
      <p:sp>
        <p:nvSpPr>
          <p:cNvPr id="9" name="文本框 39">
            <a:extLst>
              <a:ext uri="{FF2B5EF4-FFF2-40B4-BE49-F238E27FC236}">
                <a16:creationId xmlns:a16="http://schemas.microsoft.com/office/drawing/2014/main" xmlns="" id="{B8C6C006-6DFB-44E3-AB1D-764EFF60DA4F}"/>
              </a:ext>
            </a:extLst>
          </p:cNvPr>
          <p:cNvSpPr txBox="1"/>
          <p:nvPr/>
        </p:nvSpPr>
        <p:spPr>
          <a:xfrm>
            <a:off x="2438400" y="1962150"/>
            <a:ext cx="59474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91489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3)</a:t>
            </a:r>
          </a:p>
          <a:p>
            <a:pPr algn="ctr" defTabSz="791489">
              <a:lnSpc>
                <a:spcPct val="150000"/>
              </a:lnSpc>
            </a:pPr>
            <a:r>
              <a:rPr lang="en-US" sz="36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U, </a:t>
            </a:r>
            <a:r>
              <a:rPr lang="vi-VN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endParaRPr lang="en-US" sz="3600" b="1" dirty="0">
              <a:solidFill>
                <a:srgbClr val="0033C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2286000" y="590550"/>
            <a:ext cx="5572958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2022</a:t>
            </a:r>
            <a:endParaRPr lang="en-US" sz="2500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4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84D7260-6F97-4F2A-AD1E-C563B20AE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46666" r="39180" b="7334"/>
          <a:stretch/>
        </p:blipFill>
        <p:spPr>
          <a:xfrm>
            <a:off x="1296223" y="1200656"/>
            <a:ext cx="2658288" cy="30069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6FB10C0-D4FE-457C-93F7-CCC92E20B3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81" flipH="1">
            <a:off x="3890072" y="91182"/>
            <a:ext cx="4563295" cy="4263588"/>
          </a:xfrm>
          <a:prstGeom prst="rect">
            <a:avLst/>
          </a:prstGeom>
        </p:spPr>
      </p:pic>
      <p:grpSp>
        <p:nvGrpSpPr>
          <p:cNvPr id="13" name="Group 1261">
            <a:extLst>
              <a:ext uri="{FF2B5EF4-FFF2-40B4-BE49-F238E27FC236}">
                <a16:creationId xmlns:a16="http://schemas.microsoft.com/office/drawing/2014/main" xmlns="" id="{EB8DC64F-8F4B-49C9-9674-6422A4341691}"/>
              </a:ext>
            </a:extLst>
          </p:cNvPr>
          <p:cNvGrpSpPr/>
          <p:nvPr/>
        </p:nvGrpSpPr>
        <p:grpSpPr>
          <a:xfrm>
            <a:off x="1254454" y="1106129"/>
            <a:ext cx="350715" cy="317156"/>
            <a:chOff x="0" y="0"/>
            <a:chExt cx="935237" cy="845748"/>
          </a:xfrm>
        </p:grpSpPr>
        <p:sp>
          <p:nvSpPr>
            <p:cNvPr id="14" name="Shape 1259">
              <a:extLst>
                <a:ext uri="{FF2B5EF4-FFF2-40B4-BE49-F238E27FC236}">
                  <a16:creationId xmlns:a16="http://schemas.microsoft.com/office/drawing/2014/main" xmlns="" id="{256DE7E6-8C35-4CA8-9726-BC4BBCE5A92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260">
              <a:extLst>
                <a:ext uri="{FF2B5EF4-FFF2-40B4-BE49-F238E27FC236}">
                  <a16:creationId xmlns:a16="http://schemas.microsoft.com/office/drawing/2014/main" xmlns="" id="{436D7232-F73D-42A5-BC98-58D623C2E2B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1261">
            <a:extLst>
              <a:ext uri="{FF2B5EF4-FFF2-40B4-BE49-F238E27FC236}">
                <a16:creationId xmlns:a16="http://schemas.microsoft.com/office/drawing/2014/main" xmlns="" id="{4DE436F8-9545-4790-98CB-6BE2B503EB47}"/>
              </a:ext>
            </a:extLst>
          </p:cNvPr>
          <p:cNvGrpSpPr/>
          <p:nvPr/>
        </p:nvGrpSpPr>
        <p:grpSpPr>
          <a:xfrm>
            <a:off x="5014133" y="1559784"/>
            <a:ext cx="350715" cy="317156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:a16="http://schemas.microsoft.com/office/drawing/2014/main" xmlns="" id="{AD34161B-E5B6-4508-A0F4-5FFA7F071FC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:a16="http://schemas.microsoft.com/office/drawing/2014/main" xmlns="" id="{3AD18386-E0C2-4245-87CA-C217F88404B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C01C0EA1-82EE-4C55-BEF7-43864A97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316" y="1718362"/>
            <a:ext cx="226696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7500" b="1" dirty="0" err="1">
                <a:solidFill>
                  <a:prstClr val="black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Tiết</a:t>
            </a:r>
            <a:r>
              <a:rPr lang="en-US" altLang="zh-CN" sz="7500" b="1" dirty="0">
                <a:solidFill>
                  <a:prstClr val="black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75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4</a:t>
            </a:r>
            <a:endParaRPr lang="zh-CN" altLang="en-US" sz="7500" b="1" dirty="0">
              <a:solidFill>
                <a:prstClr val="black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1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grpSp>
        <p:nvGrpSpPr>
          <p:cNvPr id="21" name="Group 1261">
            <a:extLst>
              <a:ext uri="{FF2B5EF4-FFF2-40B4-BE49-F238E27FC236}">
                <a16:creationId xmlns:a16="http://schemas.microsoft.com/office/drawing/2014/main" xmlns="" id="{4DE436F8-9545-4790-98CB-6BE2B503EB47}"/>
              </a:ext>
            </a:extLst>
          </p:cNvPr>
          <p:cNvGrpSpPr/>
          <p:nvPr/>
        </p:nvGrpSpPr>
        <p:grpSpPr>
          <a:xfrm>
            <a:off x="5014133" y="1559784"/>
            <a:ext cx="350715" cy="317156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:a16="http://schemas.microsoft.com/office/drawing/2014/main" xmlns="" id="{AD34161B-E5B6-4508-A0F4-5FFA7F071FC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:a16="http://schemas.microsoft.com/office/drawing/2014/main" xmlns="" id="{3AD18386-E0C2-4245-87CA-C217F88404B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25442" y="2127139"/>
            <a:ext cx="3562608" cy="1296561"/>
            <a:chOff x="2744315" y="1595348"/>
            <a:chExt cx="4399365" cy="1598392"/>
          </a:xfrm>
          <a:solidFill>
            <a:srgbClr val="ABDB77"/>
          </a:solidFill>
        </p:grpSpPr>
        <p:sp>
          <p:nvSpPr>
            <p:cNvPr id="17" name="Right Arrow 16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7C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72470" y="1962949"/>
              <a:ext cx="4171210" cy="7967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1.Viết </a:t>
              </a:r>
              <a:r>
                <a:rPr lang="en-US" sz="3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4400" y="2239199"/>
            <a:ext cx="1295802" cy="1184501"/>
            <a:chOff x="2210284" y="3447251"/>
            <a:chExt cx="826089" cy="809063"/>
          </a:xfrm>
        </p:grpSpPr>
        <p:sp>
          <p:nvSpPr>
            <p:cNvPr id="20" name="Oval 1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2" descr="Little Kid Write Stock Illustrations – 1,769 Little Kid Write Stock  Illustrations, Vectors &amp;amp; Clipart - Dreamsti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788" l="0" r="95125">
                        <a14:foregroundMark x1="63250" y1="20758" x2="63000" y2="29242"/>
                        <a14:foregroundMark x1="73500" y1="22121" x2="73500" y2="29394"/>
                        <a14:foregroundMark x1="61000" y1="22576" x2="61000" y2="28939"/>
                        <a14:foregroundMark x1="88250" y1="23788" x2="89125" y2="33030"/>
                        <a14:foregroundMark x1="72500" y1="82121" x2="72875" y2="86970"/>
                        <a14:foregroundMark x1="46250" y1="27576" x2="47875" y2="29242"/>
                        <a14:foregroundMark x1="43625" y1="29394" x2="46000" y2="30303"/>
                        <a14:foregroundMark x1="44125" y1="32424" x2="45625" y2="32424"/>
                        <a14:foregroundMark x1="43250" y1="36970" x2="48125" y2="37121"/>
                        <a14:foregroundMark x1="65814" y1="52365" x2="72409" y2="72920"/>
                        <a14:foregroundMark x1="74832" y1="58891" x2="72813" y2="73573"/>
                        <a14:foregroundMark x1="84522" y1="84339" x2="83984" y2="89723"/>
                        <a14:foregroundMark x1="89771" y1="33279" x2="83715" y2="79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728" y="1200150"/>
            <a:ext cx="323272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5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u chu cao 2.5 o ly 37 724x1024 - Bản mềm bộ mẫu chữ thường và hoa cao  2,5 ô ly dành cho học sinh tiểu họ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92" y="2266950"/>
            <a:ext cx="247828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228600" y="217575"/>
            <a:ext cx="8839199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57002" y="794446"/>
            <a:ext cx="6096197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Ư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1" y="1344524"/>
            <a:ext cx="3582291" cy="356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77" y="1294581"/>
            <a:ext cx="2341172" cy="2341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228600" y="217575"/>
            <a:ext cx="8839199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57002" y="794446"/>
            <a:ext cx="6096197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Ư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77" y="1294581"/>
            <a:ext cx="2341172" cy="2341172"/>
          </a:xfrm>
          <a:prstGeom prst="rect">
            <a:avLst/>
          </a:prstGeom>
        </p:spPr>
      </p:pic>
      <p:pic>
        <p:nvPicPr>
          <p:cNvPr id="7" name="Picture 2" descr="mau chu cao 2.5 o ly 40 724x1024 - Bản mềm bộ mẫu chữ thường và hoa cao  2,5 ô ly dành cho học sinh tiểu h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64" y="2343150"/>
            <a:ext cx="2438400" cy="344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9429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90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hữ 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5732"/>
            <a:ext cx="3605857" cy="46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3801230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1240784"/>
            <a:ext cx="5943600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 -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U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ô li?</a:t>
            </a: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1410406" y="203835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a) 5 ô li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b) 4 ô li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c) 6 ô li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8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379</Words>
  <Application>Microsoft Office PowerPoint</Application>
  <PresentationFormat>On-screen Show (16:9)</PresentationFormat>
  <Paragraphs>78</Paragraphs>
  <Slides>23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微软雅黑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1_Office Theme</vt:lpstr>
      <vt:lpstr>Office 主题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Dell</cp:lastModifiedBy>
  <cp:revision>22</cp:revision>
  <dcterms:created xsi:type="dcterms:W3CDTF">2021-11-14T14:45:02Z</dcterms:created>
  <dcterms:modified xsi:type="dcterms:W3CDTF">2022-03-01T00:35:27Z</dcterms:modified>
</cp:coreProperties>
</file>