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72" r:id="rId4"/>
    <p:sldId id="258" r:id="rId5"/>
    <p:sldId id="273" r:id="rId6"/>
    <p:sldId id="266" r:id="rId7"/>
    <p:sldId id="264" r:id="rId8"/>
    <p:sldId id="269" r:id="rId9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3399"/>
    <a:srgbClr val="CC009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2" d="100"/>
          <a:sy n="52" d="100"/>
        </p:scale>
        <p:origin x="780" y="90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29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bai%20tap%20van%20dung/Bai%203.pptx" TargetMode="External"/><Relationship Id="rId13" Type="http://schemas.openxmlformats.org/officeDocument/2006/relationships/image" Target="../media/image20.jpeg"/><Relationship Id="rId18" Type="http://schemas.openxmlformats.org/officeDocument/2006/relationships/image" Target="../media/image24.jpeg"/><Relationship Id="rId3" Type="http://schemas.openxmlformats.org/officeDocument/2006/relationships/image" Target="../media/image12.jpeg"/><Relationship Id="rId21" Type="http://schemas.openxmlformats.org/officeDocument/2006/relationships/image" Target="../media/image26.jpeg"/><Relationship Id="rId7" Type="http://schemas.openxmlformats.org/officeDocument/2006/relationships/image" Target="../media/image15.jpeg"/><Relationship Id="rId12" Type="http://schemas.openxmlformats.org/officeDocument/2006/relationships/image" Target="../media/image19.jpeg"/><Relationship Id="rId17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2.jpeg"/><Relationship Id="rId20" Type="http://schemas.openxmlformats.org/officeDocument/2006/relationships/hyperlink" Target="bai%20tap%20van%20dung/Bai%202.pptx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11" Type="http://schemas.openxmlformats.org/officeDocument/2006/relationships/image" Target="../media/image18.png"/><Relationship Id="rId5" Type="http://schemas.openxmlformats.org/officeDocument/2006/relationships/hyperlink" Target="bai%20tap%20van%20dung/Bai%201.pptx" TargetMode="External"/><Relationship Id="rId15" Type="http://schemas.openxmlformats.org/officeDocument/2006/relationships/hyperlink" Target="bai%20tap%20van%20dung/Bai%204.pptx" TargetMode="External"/><Relationship Id="rId23" Type="http://schemas.openxmlformats.org/officeDocument/2006/relationships/image" Target="../media/image28.jpeg"/><Relationship Id="rId10" Type="http://schemas.openxmlformats.org/officeDocument/2006/relationships/image" Target="../media/image17.png"/><Relationship Id="rId19" Type="http://schemas.openxmlformats.org/officeDocument/2006/relationships/image" Target="../media/image25.jpeg"/><Relationship Id="rId4" Type="http://schemas.openxmlformats.org/officeDocument/2006/relationships/image" Target="../media/image13.jpeg"/><Relationship Id="rId9" Type="http://schemas.openxmlformats.org/officeDocument/2006/relationships/image" Target="../media/image16.png"/><Relationship Id="rId14" Type="http://schemas.openxmlformats.org/officeDocument/2006/relationships/image" Target="../media/image21.jpeg"/><Relationship Id="rId22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500" b="1" smtClean="0">
                <a:solidFill>
                  <a:srgbClr val="FF0066"/>
                </a:solidFill>
                <a:latin typeface="Times New Roman" pitchFamily="18" charset="0"/>
              </a:rPr>
              <a:t>……</a:t>
            </a:r>
            <a:endParaRPr lang="en-US" altLang="en-US" sz="3500" b="1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728120" y="4343401"/>
            <a:ext cx="10506338" cy="2653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76: EM ÔN LẠI NHỮNG GÌ ĐÃ HỌC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784" y="7260883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048702" y="5944175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19" y="25399"/>
            <a:ext cx="16002000" cy="899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  <a:endPara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8557581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76: EM ÔN LẠI NHỮNG GÌ ĐÃ HỌC (TIẾT 1)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470819" y="1752600"/>
            <a:ext cx="7000721" cy="681454"/>
            <a:chOff x="1470819" y="1943100"/>
            <a:chExt cx="7000721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6353021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a) </a:t>
              </a:r>
              <a:r>
                <a:rPr lang="en-US" sz="3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Đọc</a:t>
              </a:r>
              <a:r>
                <a:rPr lang="en-US" sz="3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mỗi</a:t>
              </a:r>
              <a:r>
                <a:rPr lang="en-US" sz="3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sau</a:t>
              </a:r>
              <a:r>
                <a:rPr lang="en-US" sz="3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(</a:t>
              </a:r>
              <a:r>
                <a:rPr lang="en-US" sz="3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theo</a:t>
              </a:r>
              <a:r>
                <a:rPr lang="en-US" sz="3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mẫu</a:t>
              </a:r>
              <a:r>
                <a:rPr lang="en-US" sz="3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):</a:t>
              </a:r>
              <a:endPara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54100" t="25457" r="30605" b="54166"/>
          <a:stretch/>
        </p:blipFill>
        <p:spPr>
          <a:xfrm>
            <a:off x="2004219" y="2586618"/>
            <a:ext cx="10827291" cy="5562600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2391390" y="2573622"/>
            <a:ext cx="1416229" cy="584775"/>
          </a:xfrm>
          <a:prstGeom prst="rect">
            <a:avLst/>
          </a:prstGeom>
          <a:noFill/>
          <a:ln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96 821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335628" y="5361153"/>
            <a:ext cx="1456910" cy="584775"/>
          </a:xfrm>
          <a:prstGeom prst="rect">
            <a:avLst/>
          </a:prstGeom>
          <a:noFill/>
          <a:ln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95 031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391390" y="4017298"/>
            <a:ext cx="1456910" cy="584775"/>
          </a:xfrm>
          <a:prstGeom prst="rect">
            <a:avLst/>
          </a:prstGeom>
          <a:noFill/>
          <a:ln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95 070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270784" y="6778392"/>
            <a:ext cx="1456910" cy="584775"/>
          </a:xfrm>
          <a:prstGeom prst="rect">
            <a:avLst/>
          </a:prstGeom>
          <a:noFill/>
          <a:ln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92 643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060848" y="2454063"/>
            <a:ext cx="10124981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nghìn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tám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mốt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Flowchart: Connector 15"/>
          <p:cNvSpPr/>
          <p:nvPr/>
        </p:nvSpPr>
        <p:spPr>
          <a:xfrm>
            <a:off x="4106986" y="2716392"/>
            <a:ext cx="146743" cy="169559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3848300" y="3035158"/>
            <a:ext cx="11071819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96 821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chục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nghìn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nghìn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chục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Flowchart: Connector 51"/>
          <p:cNvSpPr/>
          <p:nvPr/>
        </p:nvSpPr>
        <p:spPr>
          <a:xfrm>
            <a:off x="4133816" y="3249526"/>
            <a:ext cx="146743" cy="169559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4060848" y="3820781"/>
            <a:ext cx="10171119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lăm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nghìn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060848" y="4445006"/>
            <a:ext cx="10859271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95 070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chục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nghìn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nghìn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0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7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chục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0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Flowchart: Connector 54"/>
          <p:cNvSpPr/>
          <p:nvPr/>
        </p:nvSpPr>
        <p:spPr>
          <a:xfrm>
            <a:off x="4162099" y="4072585"/>
            <a:ext cx="146743" cy="169559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lowchart: Connector 55"/>
          <p:cNvSpPr/>
          <p:nvPr/>
        </p:nvSpPr>
        <p:spPr>
          <a:xfrm>
            <a:off x="4191356" y="4618176"/>
            <a:ext cx="146743" cy="169559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lowchart: Connector 56"/>
          <p:cNvSpPr/>
          <p:nvPr/>
        </p:nvSpPr>
        <p:spPr>
          <a:xfrm>
            <a:off x="4169071" y="5411526"/>
            <a:ext cx="146743" cy="169559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Flowchart: Connector 57"/>
          <p:cNvSpPr/>
          <p:nvPr/>
        </p:nvSpPr>
        <p:spPr>
          <a:xfrm>
            <a:off x="4161069" y="6032655"/>
            <a:ext cx="146743" cy="169559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lowchart: Connector 58"/>
          <p:cNvSpPr/>
          <p:nvPr/>
        </p:nvSpPr>
        <p:spPr>
          <a:xfrm>
            <a:off x="4139242" y="6943169"/>
            <a:ext cx="146743" cy="169559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lowchart: Connector 59"/>
          <p:cNvSpPr/>
          <p:nvPr/>
        </p:nvSpPr>
        <p:spPr>
          <a:xfrm>
            <a:off x="4140955" y="7623484"/>
            <a:ext cx="146743" cy="169559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/>
          <p:cNvSpPr txBox="1"/>
          <p:nvPr/>
        </p:nvSpPr>
        <p:spPr>
          <a:xfrm>
            <a:off x="4051867" y="5167247"/>
            <a:ext cx="10085989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lăm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nghìn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mốt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051867" y="6761255"/>
            <a:ext cx="10171119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nghìn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994260" y="5839725"/>
            <a:ext cx="10916880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95 031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chục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nghìn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nghìn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0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chục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3994260" y="7383199"/>
            <a:ext cx="10916879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92 643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chục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nghìn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nghìn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chục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882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48" grpId="0" animBg="1"/>
      <p:bldP spid="49" grpId="0" animBg="1"/>
      <p:bldP spid="16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  <a:endPara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8557581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76: EM ÔN LẠI NHỮNG GÌ ĐÃ HỌC (TIẾT 1)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16140" y="1876827"/>
            <a:ext cx="1268044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a,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876225" y="2895600"/>
            <a:ext cx="1756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 92 643</a:t>
            </a:r>
            <a:endParaRPr lang="en-US" sz="3600" b="1" dirty="0"/>
          </a:p>
        </p:txBody>
      </p:sp>
      <p:sp>
        <p:nvSpPr>
          <p:cNvPr id="39" name="TextBox 38"/>
          <p:cNvSpPr txBox="1"/>
          <p:nvPr/>
        </p:nvSpPr>
        <p:spPr>
          <a:xfrm flipH="1">
            <a:off x="4633119" y="2895600"/>
            <a:ext cx="814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  &lt;</a:t>
            </a:r>
            <a:endParaRPr lang="en-US" sz="360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1432719" y="2895600"/>
            <a:ext cx="1398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Ta </a:t>
            </a:r>
            <a:r>
              <a:rPr lang="en-US" sz="3600" b="1" dirty="0" err="1" smtClean="0"/>
              <a:t>có</a:t>
            </a:r>
            <a:r>
              <a:rPr lang="en-US" sz="3600" b="1" dirty="0" smtClean="0"/>
              <a:t>:</a:t>
            </a:r>
            <a:endParaRPr lang="en-US" sz="3600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5447554" y="2950575"/>
            <a:ext cx="1547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95 031</a:t>
            </a:r>
            <a:endParaRPr lang="en-US" sz="3600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8046861" y="2950574"/>
            <a:ext cx="1682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95 070</a:t>
            </a:r>
            <a:endParaRPr lang="en-US" sz="3600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7113616" y="2895599"/>
            <a:ext cx="609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&lt;</a:t>
            </a:r>
            <a:endParaRPr lang="en-US" sz="3600" b="1" dirty="0"/>
          </a:p>
        </p:txBody>
      </p:sp>
      <p:sp>
        <p:nvSpPr>
          <p:cNvPr id="45" name="TextBox 44"/>
          <p:cNvSpPr txBox="1"/>
          <p:nvPr/>
        </p:nvSpPr>
        <p:spPr>
          <a:xfrm>
            <a:off x="9729558" y="2944354"/>
            <a:ext cx="609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&lt;</a:t>
            </a:r>
            <a:endParaRPr lang="en-US" sz="3600" b="1" dirty="0"/>
          </a:p>
        </p:txBody>
      </p:sp>
      <p:sp>
        <p:nvSpPr>
          <p:cNvPr id="46" name="TextBox 45"/>
          <p:cNvSpPr txBox="1"/>
          <p:nvPr/>
        </p:nvSpPr>
        <p:spPr>
          <a:xfrm>
            <a:off x="10421170" y="2895599"/>
            <a:ext cx="1682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96 821</a:t>
            </a:r>
            <a:endParaRPr lang="en-US" sz="3600" b="1" dirty="0"/>
          </a:p>
        </p:txBody>
      </p:sp>
      <p:sp>
        <p:nvSpPr>
          <p:cNvPr id="47" name="TextBox 46"/>
          <p:cNvSpPr txBox="1"/>
          <p:nvPr/>
        </p:nvSpPr>
        <p:spPr>
          <a:xfrm>
            <a:off x="1516140" y="4113425"/>
            <a:ext cx="130614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/>
              <a:t>Vậy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trong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các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số</a:t>
            </a:r>
            <a:r>
              <a:rPr lang="en-US" sz="3600" b="1" dirty="0" smtClean="0"/>
              <a:t> ở </a:t>
            </a:r>
            <a:r>
              <a:rPr lang="en-US" sz="3600" b="1" dirty="0" err="1" smtClean="0"/>
              <a:t>câu</a:t>
            </a:r>
            <a:r>
              <a:rPr lang="en-US" sz="3600" b="1" dirty="0" smtClean="0"/>
              <a:t> a, </a:t>
            </a:r>
            <a:r>
              <a:rPr lang="en-US" sz="3600" b="1" dirty="0" err="1" smtClean="0"/>
              <a:t>số</a:t>
            </a:r>
            <a:r>
              <a:rPr lang="en-US" sz="3600" b="1" dirty="0" smtClean="0"/>
              <a:t> 92 643 </a:t>
            </a:r>
            <a:r>
              <a:rPr lang="en-US" sz="3600" b="1" dirty="0" err="1" smtClean="0"/>
              <a:t>bé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nhất</a:t>
            </a:r>
            <a:r>
              <a:rPr lang="en-US" sz="3600" b="1" dirty="0" smtClean="0"/>
              <a:t>, </a:t>
            </a:r>
            <a:r>
              <a:rPr lang="en-US" sz="3600" b="1" dirty="0" err="1" smtClean="0"/>
              <a:t>số</a:t>
            </a:r>
            <a:r>
              <a:rPr lang="en-US" sz="3600" b="1" dirty="0" smtClean="0"/>
              <a:t> 96 821 </a:t>
            </a:r>
            <a:r>
              <a:rPr lang="en-US" sz="3600" b="1" dirty="0" err="1" smtClean="0"/>
              <a:t>lớn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nhất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8" grpId="0"/>
      <p:bldP spid="39" grpId="0"/>
      <p:bldP spid="40" grpId="0"/>
      <p:bldP spid="41" grpId="0"/>
      <p:bldP spid="42" grpId="0"/>
      <p:bldP spid="43" grpId="0"/>
      <p:bldP spid="45" grpId="0"/>
      <p:bldP spid="46" grpId="0"/>
      <p:bldP spid="4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3512" t="55207" r="17854" b="33333"/>
          <a:stretch/>
        </p:blipFill>
        <p:spPr>
          <a:xfrm>
            <a:off x="1479485" y="3053039"/>
            <a:ext cx="12107662" cy="35446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506513" y="2343912"/>
            <a:ext cx="94288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858813" y="2350825"/>
            <a:ext cx="647700" cy="681454"/>
            <a:chOff x="1737519" y="1943100"/>
            <a:chExt cx="533400" cy="646331"/>
          </a:xfrm>
        </p:grpSpPr>
        <p:sp>
          <p:nvSpPr>
            <p:cNvPr id="9" name="Oval 8"/>
            <p:cNvSpPr/>
            <p:nvPr/>
          </p:nvSpPr>
          <p:spPr>
            <a:xfrm>
              <a:off x="1737519" y="2019300"/>
              <a:ext cx="533400" cy="533400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804609" y="1943100"/>
              <a:ext cx="3408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893219" y="3731082"/>
            <a:ext cx="1828800" cy="1034143"/>
            <a:chOff x="271321" y="3609591"/>
            <a:chExt cx="935518" cy="914400"/>
          </a:xfrm>
        </p:grpSpPr>
        <p:sp>
          <p:nvSpPr>
            <p:cNvPr id="12" name="Rounded Rectangle 11"/>
            <p:cNvSpPr/>
            <p:nvPr/>
          </p:nvSpPr>
          <p:spPr>
            <a:xfrm>
              <a:off x="271321" y="3609591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04098" y="3765605"/>
              <a:ext cx="746375" cy="5714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/>
                <a:t>87 526</a:t>
              </a:r>
              <a:endParaRPr lang="en-US" sz="3600" b="1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135753" y="3714753"/>
            <a:ext cx="1760966" cy="1066800"/>
            <a:chOff x="219324" y="3657600"/>
            <a:chExt cx="935518" cy="914400"/>
          </a:xfrm>
        </p:grpSpPr>
        <p:sp>
          <p:nvSpPr>
            <p:cNvPr id="15" name="Rounded Rectangle 14"/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04098" y="3765605"/>
              <a:ext cx="77512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/>
                <a:t>87 528</a:t>
              </a:r>
              <a:endParaRPr lang="en-US" sz="3600" b="1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1160359" y="5530908"/>
            <a:ext cx="1760966" cy="1066800"/>
            <a:chOff x="219324" y="3657600"/>
            <a:chExt cx="935518" cy="914400"/>
          </a:xfrm>
        </p:grpSpPr>
        <p:sp>
          <p:nvSpPr>
            <p:cNvPr id="21" name="Rounded Rectangle 20"/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04098" y="3765605"/>
              <a:ext cx="77512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/>
                <a:t>23 485</a:t>
              </a:r>
              <a:endParaRPr lang="en-US" sz="3600" b="1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931846" y="5503742"/>
            <a:ext cx="1740694" cy="1003798"/>
            <a:chOff x="196604" y="3700987"/>
            <a:chExt cx="935518" cy="914400"/>
          </a:xfrm>
        </p:grpSpPr>
        <p:sp>
          <p:nvSpPr>
            <p:cNvPr id="24" name="Rounded Rectangle 23"/>
            <p:cNvSpPr/>
            <p:nvPr/>
          </p:nvSpPr>
          <p:spPr>
            <a:xfrm>
              <a:off x="196604" y="3700987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04098" y="3765606"/>
              <a:ext cx="77512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/>
                <a:t>23 475</a:t>
              </a:r>
              <a:endParaRPr lang="en-US" sz="3600" b="1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135753" y="5505334"/>
            <a:ext cx="1760966" cy="1066800"/>
            <a:chOff x="128269" y="3378714"/>
            <a:chExt cx="935518" cy="914400"/>
          </a:xfrm>
        </p:grpSpPr>
        <p:sp>
          <p:nvSpPr>
            <p:cNvPr id="27" name="Rounded Rectangle 26"/>
            <p:cNvSpPr/>
            <p:nvPr/>
          </p:nvSpPr>
          <p:spPr>
            <a:xfrm>
              <a:off x="128269" y="3378714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95643" y="3434566"/>
              <a:ext cx="84114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/>
                <a:t>23 470</a:t>
              </a:r>
              <a:endParaRPr lang="en-US" sz="3600" b="1" dirty="0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1016868" y="3754409"/>
            <a:ext cx="1760966" cy="1066800"/>
            <a:chOff x="219324" y="3657600"/>
            <a:chExt cx="935518" cy="914400"/>
          </a:xfrm>
        </p:grpSpPr>
        <p:sp>
          <p:nvSpPr>
            <p:cNvPr id="30" name="Rounded Rectangle 29"/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04098" y="3765605"/>
              <a:ext cx="77512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/>
                <a:t>87 531</a:t>
              </a:r>
              <a:endParaRPr lang="en-US" sz="3600" b="1" dirty="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3" name="Group 3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35" name="TextBox 3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  <a:endPara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34" name="Straight Connector 3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7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8557581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76: EM ÔN NHỮNG GÌ ĐÃ HỌC (TIẾT 1)</a:t>
            </a:r>
          </a:p>
        </p:txBody>
      </p:sp>
    </p:spTree>
    <p:extLst>
      <p:ext uri="{BB962C8B-B14F-4D97-AF65-F5344CB8AC3E}">
        <p14:creationId xmlns:p14="http://schemas.microsoft.com/office/powerpoint/2010/main" val="3542082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  <a:endPara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8557581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76: EM ÔN NHỮNG GÌ ĐÃ HỌC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480172" y="1572833"/>
            <a:ext cx="12106286" cy="718185"/>
            <a:chOff x="1470819" y="1906369"/>
            <a:chExt cx="12106286" cy="718185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06369"/>
              <a:ext cx="533400" cy="646331"/>
              <a:chOff x="1737519" y="1906369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52003" y="1906369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en-US" sz="3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11458586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sz="3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tròn</a:t>
              </a:r>
              <a:r>
                <a:rPr lang="en-US" sz="3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giá</a:t>
              </a:r>
              <a:r>
                <a:rPr lang="en-US" sz="3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bán</a:t>
              </a:r>
              <a:r>
                <a:rPr lang="en-US" sz="3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mỗi</a:t>
              </a:r>
              <a:r>
                <a:rPr lang="en-US" sz="3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quyền</a:t>
              </a:r>
              <a:r>
                <a:rPr lang="en-US" sz="3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sách</a:t>
              </a:r>
              <a:r>
                <a:rPr lang="en-US" sz="3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sau</a:t>
              </a:r>
              <a:r>
                <a:rPr lang="en-US" sz="3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đến</a:t>
              </a:r>
              <a:r>
                <a:rPr lang="en-US" sz="3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hàng</a:t>
              </a:r>
              <a:r>
                <a:rPr lang="en-US" sz="3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nghìn</a:t>
              </a:r>
              <a:r>
                <a:rPr lang="en-US" sz="3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:</a:t>
              </a:r>
              <a:endPara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78" name="TextBox 77"/>
          <p:cNvSpPr txBox="1"/>
          <p:nvPr/>
        </p:nvSpPr>
        <p:spPr>
          <a:xfrm>
            <a:off x="2127872" y="4754464"/>
            <a:ext cx="119633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smtClean="0"/>
              <a:t>-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Nam”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54 000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57028" t="69821" r="36530" b="12500"/>
          <a:stretch/>
        </p:blipFill>
        <p:spPr>
          <a:xfrm>
            <a:off x="1861012" y="2219164"/>
            <a:ext cx="2772108" cy="248913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/>
          <a:srcRect l="65341" t="70466" r="27046" b="12867"/>
          <a:stretch/>
        </p:blipFill>
        <p:spPr>
          <a:xfrm>
            <a:off x="5761268" y="2219164"/>
            <a:ext cx="3139051" cy="248913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/>
          <a:srcRect l="74963" t="70549" r="18375" b="12500"/>
          <a:stretch/>
        </p:blipFill>
        <p:spPr>
          <a:xfrm>
            <a:off x="10271919" y="2219164"/>
            <a:ext cx="2971800" cy="248913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071091" y="6000959"/>
            <a:ext cx="119633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smtClean="0"/>
              <a:t>-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phiêu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ký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48 000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085743" y="7152203"/>
            <a:ext cx="11929781" cy="1214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smtClean="0"/>
              <a:t>-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26 000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9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ounded Rectangle 101"/>
          <p:cNvSpPr/>
          <p:nvPr/>
        </p:nvSpPr>
        <p:spPr>
          <a:xfrm>
            <a:off x="975519" y="3803684"/>
            <a:ext cx="1693956" cy="1517616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3" name="Rounded Rectangle 102"/>
          <p:cNvSpPr/>
          <p:nvPr/>
        </p:nvSpPr>
        <p:spPr>
          <a:xfrm>
            <a:off x="8524913" y="6159501"/>
            <a:ext cx="1745043" cy="1523999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1" name="Rounded Rectangle 100"/>
          <p:cNvSpPr/>
          <p:nvPr/>
        </p:nvSpPr>
        <p:spPr>
          <a:xfrm>
            <a:off x="5979319" y="1620676"/>
            <a:ext cx="1791645" cy="1423034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ounded Rectangle 103"/>
          <p:cNvSpPr/>
          <p:nvPr/>
        </p:nvSpPr>
        <p:spPr>
          <a:xfrm>
            <a:off x="11110119" y="3854484"/>
            <a:ext cx="1622419" cy="1517616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4099719" y="1041400"/>
            <a:ext cx="81534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Trò chơi: CHẤP HÀNH LUẬT LỆ GIAO THÔNG</a:t>
            </a:r>
          </a:p>
        </p:txBody>
      </p:sp>
      <p:pic>
        <p:nvPicPr>
          <p:cNvPr id="42" name="Picture 12" descr="Biển báo nguy hiểm 2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918" y="1720883"/>
            <a:ext cx="1363141" cy="117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Biển báo nguy hiểm 2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712" y="1720883"/>
            <a:ext cx="1393541" cy="122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Biển báo trẻ em W225 - Ý nghĩa của biển báo - HoaTieu.vn">
            <a:hlinkClick r:id="rId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668528"/>
            <a:ext cx="1374388" cy="127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0" descr="Biển báo nguy hiểm 2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756" y="1741301"/>
            <a:ext cx="1315704" cy="115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4" descr="https://media.cungphuot.info/2013/07/5115/p103.png">
            <a:hlinkClick r:id="rId8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09"/>
          <a:stretch/>
        </p:blipFill>
        <p:spPr bwMode="auto">
          <a:xfrm>
            <a:off x="1169884" y="3954240"/>
            <a:ext cx="1392590" cy="128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6" descr="https://media.cungphuot.info/2013/07/5115/p104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758" y="3974923"/>
            <a:ext cx="1364761" cy="128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8" descr="https://media.cungphuot.info/2013/07/5115/p110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22"/>
          <a:stretch/>
        </p:blipFill>
        <p:spPr bwMode="auto">
          <a:xfrm>
            <a:off x="6301693" y="3979879"/>
            <a:ext cx="1303226" cy="126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32" descr="Hướng đi thẳng phải theo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053" y="6348832"/>
            <a:ext cx="1250644" cy="1235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34" descr="Hướng đi phải phải the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151" y="6297685"/>
            <a:ext cx="1380967" cy="132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36" descr="Hướng đi trái phải the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62" y="6313252"/>
            <a:ext cx="1303675" cy="123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38" descr="Các xe chỉ được rẽ trái và rẽ phải">
            <a:hlinkClick r:id="rId1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734" y="6259590"/>
            <a:ext cx="1382089" cy="136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0" descr="Các xe chỉ được rẽ trái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0119" y="6237051"/>
            <a:ext cx="1368975" cy="130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2" descr="Các xe chỉ được rẽ phải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6654" y="6314937"/>
            <a:ext cx="1267265" cy="122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6" descr="Biển báo giao thông cấm người đi bộ, xe đẩy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" t="3314" r="71155" b="52456"/>
          <a:stretch/>
        </p:blipFill>
        <p:spPr bwMode="auto">
          <a:xfrm>
            <a:off x="8747920" y="3979880"/>
            <a:ext cx="1260505" cy="126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48" descr="Biển đường 1 chiều, đường cấm">
            <a:hlinkClick r:id="rId20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" t="1852" r="69504" b="52757"/>
          <a:stretch/>
        </p:blipFill>
        <p:spPr bwMode="auto">
          <a:xfrm>
            <a:off x="11300511" y="3962400"/>
            <a:ext cx="1303842" cy="128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8" descr="Biển đường 1 chiều, đường cấm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" t="51939" r="69503" b="2909"/>
          <a:stretch/>
        </p:blipFill>
        <p:spPr bwMode="auto">
          <a:xfrm>
            <a:off x="13636268" y="3954240"/>
            <a:ext cx="1283851" cy="125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50" descr="Toàn bộ biển báo nguy hiểm và ý nghĩa: Nhớ sẽ không sợ rủi rodrh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t="28859" r="77695" b="49067"/>
          <a:stretch/>
        </p:blipFill>
        <p:spPr bwMode="auto">
          <a:xfrm>
            <a:off x="11243342" y="1689212"/>
            <a:ext cx="1361010" cy="127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52" descr="Toàn bộ biển báo nguy hiểm và ý nghĩa: Nhớ sẽ không sợ rủi rosdg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" t="51438" r="77305" b="25644"/>
          <a:stretch/>
        </p:blipFill>
        <p:spPr bwMode="auto">
          <a:xfrm>
            <a:off x="13608178" y="1676400"/>
            <a:ext cx="1403988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TextBox 82"/>
          <p:cNvSpPr txBox="1"/>
          <p:nvPr/>
        </p:nvSpPr>
        <p:spPr>
          <a:xfrm>
            <a:off x="1110362" y="2895600"/>
            <a:ext cx="16939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Đường </a:t>
            </a:r>
          </a:p>
          <a:p>
            <a:pPr algn="ctr"/>
            <a:r>
              <a:rPr lang="en-US" sz="2000" smtClean="0"/>
              <a:t>hai chiều</a:t>
            </a:r>
            <a:endParaRPr lang="en-US" sz="2000"/>
          </a:p>
        </p:txBody>
      </p:sp>
      <p:sp>
        <p:nvSpPr>
          <p:cNvPr id="84" name="TextBox 83"/>
          <p:cNvSpPr txBox="1"/>
          <p:nvPr/>
        </p:nvSpPr>
        <p:spPr>
          <a:xfrm>
            <a:off x="3289787" y="2971800"/>
            <a:ext cx="21815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Giao nhau với</a:t>
            </a:r>
          </a:p>
          <a:p>
            <a:pPr algn="ctr"/>
            <a:r>
              <a:rPr lang="en-US" sz="2000" smtClean="0"/>
              <a:t>đường ưu tiên</a:t>
            </a:r>
            <a:endParaRPr lang="en-US" sz="2000"/>
          </a:p>
        </p:txBody>
      </p:sp>
      <p:sp>
        <p:nvSpPr>
          <p:cNvPr id="85" name="TextBox 84"/>
          <p:cNvSpPr txBox="1"/>
          <p:nvPr/>
        </p:nvSpPr>
        <p:spPr>
          <a:xfrm>
            <a:off x="5928519" y="2949714"/>
            <a:ext cx="1791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Có trẻ em </a:t>
            </a:r>
          </a:p>
          <a:p>
            <a:pPr algn="ctr"/>
            <a:r>
              <a:rPr lang="en-US" sz="2000" smtClean="0"/>
              <a:t>đi qua</a:t>
            </a:r>
            <a:endParaRPr lang="en-US" sz="2000"/>
          </a:p>
        </p:txBody>
      </p:sp>
      <p:sp>
        <p:nvSpPr>
          <p:cNvPr id="86" name="TextBox 85"/>
          <p:cNvSpPr txBox="1"/>
          <p:nvPr/>
        </p:nvSpPr>
        <p:spPr>
          <a:xfrm>
            <a:off x="8221648" y="2971800"/>
            <a:ext cx="24214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Có đường dành </a:t>
            </a:r>
          </a:p>
          <a:p>
            <a:pPr algn="ctr"/>
            <a:r>
              <a:rPr lang="en-US" sz="2000" smtClean="0"/>
              <a:t>cho người đi bộ</a:t>
            </a:r>
            <a:endParaRPr lang="en-US" sz="2000"/>
          </a:p>
        </p:txBody>
      </p:sp>
      <p:sp>
        <p:nvSpPr>
          <p:cNvPr id="87" name="TextBox 86"/>
          <p:cNvSpPr txBox="1"/>
          <p:nvPr/>
        </p:nvSpPr>
        <p:spPr>
          <a:xfrm>
            <a:off x="10348085" y="2895600"/>
            <a:ext cx="2971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Giao nhau với </a:t>
            </a:r>
          </a:p>
          <a:p>
            <a:pPr algn="ctr"/>
            <a:r>
              <a:rPr lang="en-US" sz="2000" smtClean="0"/>
              <a:t>đường có đèn đỏ</a:t>
            </a:r>
            <a:endParaRPr lang="en-US" sz="2000"/>
          </a:p>
        </p:txBody>
      </p:sp>
      <p:sp>
        <p:nvSpPr>
          <p:cNvPr id="88" name="TextBox 87"/>
          <p:cNvSpPr txBox="1"/>
          <p:nvPr/>
        </p:nvSpPr>
        <p:spPr>
          <a:xfrm>
            <a:off x="13091319" y="2948226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Có đường dành </a:t>
            </a:r>
          </a:p>
          <a:p>
            <a:pPr algn="ctr"/>
            <a:r>
              <a:rPr lang="en-US" sz="2000" smtClean="0"/>
              <a:t>cho người đi xe đạp</a:t>
            </a:r>
            <a:endParaRPr lang="en-US" sz="2000"/>
          </a:p>
        </p:txBody>
      </p:sp>
      <p:sp>
        <p:nvSpPr>
          <p:cNvPr id="89" name="TextBox 88"/>
          <p:cNvSpPr txBox="1"/>
          <p:nvPr/>
        </p:nvSpPr>
        <p:spPr>
          <a:xfrm>
            <a:off x="1158651" y="5358368"/>
            <a:ext cx="12208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Cấm ô tô</a:t>
            </a:r>
            <a:endParaRPr lang="en-US" sz="2000"/>
          </a:p>
        </p:txBody>
      </p:sp>
      <p:sp>
        <p:nvSpPr>
          <p:cNvPr id="90" name="TextBox 89"/>
          <p:cNvSpPr txBox="1"/>
          <p:nvPr/>
        </p:nvSpPr>
        <p:spPr>
          <a:xfrm>
            <a:off x="3692657" y="5240450"/>
            <a:ext cx="1582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Cấm xe máy</a:t>
            </a:r>
            <a:endParaRPr lang="en-US" sz="2000"/>
          </a:p>
        </p:txBody>
      </p:sp>
      <p:sp>
        <p:nvSpPr>
          <p:cNvPr id="91" name="TextBox 90"/>
          <p:cNvSpPr txBox="1"/>
          <p:nvPr/>
        </p:nvSpPr>
        <p:spPr>
          <a:xfrm>
            <a:off x="6218734" y="5271552"/>
            <a:ext cx="1538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Cấm xe đạp</a:t>
            </a:r>
            <a:endParaRPr lang="en-US" sz="2000"/>
          </a:p>
        </p:txBody>
      </p:sp>
      <p:sp>
        <p:nvSpPr>
          <p:cNvPr id="92" name="TextBox 91"/>
          <p:cNvSpPr txBox="1"/>
          <p:nvPr/>
        </p:nvSpPr>
        <p:spPr>
          <a:xfrm>
            <a:off x="8371929" y="5309969"/>
            <a:ext cx="21285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Cấm người đi bộ</a:t>
            </a:r>
            <a:endParaRPr lang="en-US" sz="2000"/>
          </a:p>
        </p:txBody>
      </p:sp>
      <p:sp>
        <p:nvSpPr>
          <p:cNvPr id="93" name="TextBox 92"/>
          <p:cNvSpPr txBox="1"/>
          <p:nvPr/>
        </p:nvSpPr>
        <p:spPr>
          <a:xfrm>
            <a:off x="11104552" y="5309970"/>
            <a:ext cx="15386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Đường cấm</a:t>
            </a:r>
          </a:p>
          <a:p>
            <a:pPr algn="ctr"/>
            <a:r>
              <a:rPr lang="en-US" sz="2000" smtClean="0"/>
              <a:t>Các loại xe</a:t>
            </a:r>
            <a:endParaRPr lang="en-US" sz="2000"/>
          </a:p>
        </p:txBody>
      </p:sp>
      <p:sp>
        <p:nvSpPr>
          <p:cNvPr id="94" name="TextBox 93"/>
          <p:cNvSpPr txBox="1"/>
          <p:nvPr/>
        </p:nvSpPr>
        <p:spPr>
          <a:xfrm>
            <a:off x="13158811" y="5292027"/>
            <a:ext cx="2523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Cấm đi ngược chiều</a:t>
            </a:r>
            <a:endParaRPr lang="en-US" sz="2000"/>
          </a:p>
        </p:txBody>
      </p:sp>
      <p:sp>
        <p:nvSpPr>
          <p:cNvPr id="95" name="TextBox 94"/>
          <p:cNvSpPr txBox="1"/>
          <p:nvPr/>
        </p:nvSpPr>
        <p:spPr>
          <a:xfrm>
            <a:off x="823119" y="7620000"/>
            <a:ext cx="17636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trái </a:t>
            </a:r>
            <a:endParaRPr lang="en-US" sz="2000" smtClean="0"/>
          </a:p>
          <a:p>
            <a:pPr algn="ctr"/>
            <a:r>
              <a:rPr lang="vi-VN" sz="2000" smtClean="0"/>
              <a:t>phải </a:t>
            </a:r>
            <a:r>
              <a:rPr lang="vi-VN" sz="2000"/>
              <a:t>theo</a:t>
            </a:r>
            <a:endParaRPr lang="en-US" sz="2000"/>
          </a:p>
        </p:txBody>
      </p:sp>
      <p:sp>
        <p:nvSpPr>
          <p:cNvPr id="96" name="TextBox 95"/>
          <p:cNvSpPr txBox="1"/>
          <p:nvPr/>
        </p:nvSpPr>
        <p:spPr>
          <a:xfrm>
            <a:off x="3471880" y="7620000"/>
            <a:ext cx="19367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</a:t>
            </a:r>
            <a:r>
              <a:rPr lang="en-US" sz="2000" smtClean="0"/>
              <a:t>thẳng</a:t>
            </a:r>
          </a:p>
          <a:p>
            <a:pPr algn="ctr"/>
            <a:r>
              <a:rPr lang="vi-VN" sz="2000" smtClean="0"/>
              <a:t>phải </a:t>
            </a:r>
            <a:r>
              <a:rPr lang="vi-VN" sz="2000"/>
              <a:t>theo</a:t>
            </a:r>
            <a:endParaRPr lang="en-US" sz="2000"/>
          </a:p>
        </p:txBody>
      </p:sp>
      <p:sp>
        <p:nvSpPr>
          <p:cNvPr id="97" name="TextBox 96"/>
          <p:cNvSpPr txBox="1"/>
          <p:nvPr/>
        </p:nvSpPr>
        <p:spPr>
          <a:xfrm>
            <a:off x="5899429" y="7645400"/>
            <a:ext cx="17892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</a:t>
            </a:r>
            <a:r>
              <a:rPr lang="en-US" sz="2000" smtClean="0"/>
              <a:t>phải</a:t>
            </a:r>
          </a:p>
          <a:p>
            <a:pPr algn="ctr"/>
            <a:r>
              <a:rPr lang="vi-VN" sz="2000" smtClean="0"/>
              <a:t>phải </a:t>
            </a:r>
            <a:r>
              <a:rPr lang="vi-VN" sz="2000"/>
              <a:t>theo</a:t>
            </a:r>
            <a:endParaRPr lang="en-US" sz="2000"/>
          </a:p>
        </p:txBody>
      </p:sp>
      <p:sp>
        <p:nvSpPr>
          <p:cNvPr id="98" name="TextBox 97"/>
          <p:cNvSpPr txBox="1"/>
          <p:nvPr/>
        </p:nvSpPr>
        <p:spPr>
          <a:xfrm>
            <a:off x="8514649" y="7715953"/>
            <a:ext cx="18671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smtClean="0"/>
              <a:t>Chỉ được rẽ trái </a:t>
            </a:r>
          </a:p>
          <a:p>
            <a:pPr algn="ctr"/>
            <a:r>
              <a:rPr lang="en-US" sz="2000" smtClean="0"/>
              <a:t>hoặc phải</a:t>
            </a:r>
            <a:endParaRPr lang="en-US" sz="2000"/>
          </a:p>
        </p:txBody>
      </p:sp>
      <p:sp>
        <p:nvSpPr>
          <p:cNvPr id="99" name="TextBox 98"/>
          <p:cNvSpPr txBox="1"/>
          <p:nvPr/>
        </p:nvSpPr>
        <p:spPr>
          <a:xfrm>
            <a:off x="11317951" y="7690552"/>
            <a:ext cx="1183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smtClean="0"/>
              <a:t>Chỉ được </a:t>
            </a:r>
          </a:p>
          <a:p>
            <a:pPr algn="ctr"/>
            <a:r>
              <a:rPr lang="en-US" sz="2000" smtClean="0"/>
              <a:t>rẽ trái 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13606528" y="7696200"/>
            <a:ext cx="1183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smtClean="0"/>
              <a:t>Chỉ được </a:t>
            </a:r>
          </a:p>
          <a:p>
            <a:pPr algn="ctr"/>
            <a:r>
              <a:rPr lang="en-US" sz="2000" smtClean="0"/>
              <a:t>rẽ phải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63344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000"/>
                            </p:stCondLst>
                            <p:childTnLst>
                              <p:par>
                                <p:cTn id="10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"/>
                            </p:stCondLst>
                            <p:childTnLst>
                              <p:par>
                                <p:cTn id="11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500"/>
                            </p:stCondLst>
                            <p:childTnLst>
                              <p:par>
                                <p:cTn id="12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8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6000"/>
                            </p:stCondLst>
                            <p:childTnLst>
                              <p:par>
                                <p:cTn id="13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6500"/>
                            </p:stCondLst>
                            <p:childTnLst>
                              <p:par>
                                <p:cTn id="13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7000"/>
                            </p:stCondLst>
                            <p:childTnLst>
                              <p:par>
                                <p:cTn id="13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7500"/>
                            </p:stCondLst>
                            <p:childTnLst>
                              <p:par>
                                <p:cTn id="14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4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8000"/>
                            </p:stCondLst>
                            <p:childTnLst>
                              <p:par>
                                <p:cTn id="14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8500"/>
                            </p:stCondLst>
                            <p:childTnLst>
                              <p:par>
                                <p:cTn id="15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2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9000"/>
                            </p:stCondLst>
                            <p:childTnLst>
                              <p:par>
                                <p:cTn id="1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5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000"/>
                            </p:stCondLst>
                            <p:childTnLst>
                              <p:par>
                                <p:cTn id="16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500"/>
                            </p:stCondLst>
                            <p:childTnLst>
                              <p:par>
                                <p:cTn id="17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3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000"/>
                            </p:stCondLst>
                            <p:childTnLst>
                              <p:par>
                                <p:cTn id="17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500"/>
                            </p:stCondLst>
                            <p:childTnLst>
                              <p:par>
                                <p:cTn id="17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1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3000"/>
                            </p:stCondLst>
                            <p:childTnLst>
                              <p:par>
                                <p:cTn id="18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5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4000"/>
                            </p:stCondLst>
                            <p:childTnLst>
                              <p:par>
                                <p:cTn id="18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4500"/>
                            </p:stCondLst>
                            <p:childTnLst>
                              <p:par>
                                <p:cTn id="19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3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000"/>
                            </p:stCondLst>
                            <p:childTnLst>
                              <p:par>
                                <p:cTn id="19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7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500"/>
                            </p:stCondLst>
                            <p:childTnLst>
                              <p:par>
                                <p:cTn id="19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1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000"/>
                            </p:stCondLst>
                            <p:childTnLst>
                              <p:par>
                                <p:cTn id="20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500"/>
                            </p:stCondLst>
                            <p:childTnLst>
                              <p:par>
                                <p:cTn id="20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9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3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7500"/>
                            </p:stCondLst>
                            <p:childTnLst>
                              <p:par>
                                <p:cTn id="2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7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8000"/>
                            </p:stCondLst>
                            <p:childTnLst>
                              <p:par>
                                <p:cTn id="2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1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8500"/>
                            </p:stCondLst>
                            <p:childTnLst>
                              <p:par>
                                <p:cTn id="22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5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2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9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9500"/>
                            </p:stCondLst>
                            <p:childTnLst>
                              <p:par>
                                <p:cTn id="2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500"/>
                            </p:stCondLst>
                            <p:childTnLst>
                              <p:par>
                                <p:cTn id="24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2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6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500"/>
                            </p:stCondLst>
                            <p:childTnLst>
                              <p:par>
                                <p:cTn id="24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2000"/>
                            </p:stCondLst>
                            <p:childTnLst>
                              <p:par>
                                <p:cTn id="25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4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2500"/>
                            </p:stCondLst>
                            <p:childTnLst>
                              <p:par>
                                <p:cTn id="25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8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3000"/>
                            </p:stCondLst>
                            <p:childTnLst>
                              <p:par>
                                <p:cTn id="26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2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3500"/>
                            </p:stCondLst>
                            <p:childTnLst>
                              <p:par>
                                <p:cTn id="26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6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4000"/>
                            </p:stCondLst>
                            <p:childTnLst>
                              <p:par>
                                <p:cTn id="26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0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4500"/>
                            </p:stCondLst>
                            <p:childTnLst>
                              <p:par>
                                <p:cTn id="27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5000"/>
                            </p:stCondLst>
                            <p:childTnLst>
                              <p:par>
                                <p:cTn id="27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8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500"/>
                            </p:stCondLst>
                            <p:childTnLst>
                              <p:par>
                                <p:cTn id="28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2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6000"/>
                            </p:stCondLst>
                            <p:childTnLst>
                              <p:par>
                                <p:cTn id="28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6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6500"/>
                            </p:stCondLst>
                            <p:childTnLst>
                              <p:par>
                                <p:cTn id="28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7000"/>
                            </p:stCondLst>
                            <p:childTnLst>
                              <p:par>
                                <p:cTn id="29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4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7500"/>
                            </p:stCondLst>
                            <p:childTnLst>
                              <p:par>
                                <p:cTn id="29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8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2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8500"/>
                            </p:stCondLst>
                            <p:childTnLst>
                              <p:par>
                                <p:cTn id="30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6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000"/>
                            </p:stCondLst>
                            <p:childTnLst>
                              <p:par>
                                <p:cTn id="3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103" grpId="0" animBg="1"/>
      <p:bldP spid="101" grpId="0" animBg="1"/>
      <p:bldP spid="10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866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1178</TotalTime>
  <Words>518</Words>
  <Application>Microsoft Office PowerPoint</Application>
  <PresentationFormat>Custom</PresentationFormat>
  <Paragraphs>92</Paragraphs>
  <Slides>8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177</cp:revision>
  <dcterms:created xsi:type="dcterms:W3CDTF">2022-07-10T01:37:20Z</dcterms:created>
  <dcterms:modified xsi:type="dcterms:W3CDTF">2022-07-28T03:57:40Z</dcterms:modified>
</cp:coreProperties>
</file>