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8" r:id="rId4"/>
    <p:sldId id="262" r:id="rId5"/>
    <p:sldId id="263" r:id="rId6"/>
    <p:sldId id="264" r:id="rId7"/>
    <p:sldId id="266" r:id="rId8"/>
    <p:sldId id="277" r:id="rId9"/>
    <p:sldId id="267" r:id="rId10"/>
    <p:sldId id="275" r:id="rId11"/>
    <p:sldId id="268" r:id="rId12"/>
    <p:sldId id="274" r:id="rId13"/>
    <p:sldId id="269" r:id="rId14"/>
    <p:sldId id="279" r:id="rId15"/>
    <p:sldId id="270" r:id="rId16"/>
    <p:sldId id="276" r:id="rId17"/>
    <p:sldId id="271" r:id="rId18"/>
    <p:sldId id="272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E236-67FD-481B-A84A-61697132CDE8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47BB-A289-4DBD-B38A-2FEF00BC01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F8B571-2E51-43D7-82C9-3825E3DA2E4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04D0-D7E2-4563-AEFA-F50DF77A8FC4}" type="datetimeFigureOut">
              <a:rPr lang="en-US" smtClean="0"/>
              <a:pPr/>
              <a:t>05/03/2025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287E-CF77-4CF8-9D00-D8C56064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1.xml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44800" y="4343400"/>
            <a:ext cx="6096000" cy="685800"/>
            <a:chOff x="144" y="1824"/>
            <a:chExt cx="2880" cy="432"/>
          </a:xfrm>
        </p:grpSpPr>
        <p:sp>
          <p:nvSpPr>
            <p:cNvPr id="8214" name="Rectangle 3"/>
            <p:cNvSpPr>
              <a:spLocks noChangeArrowheads="1"/>
            </p:cNvSpPr>
            <p:nvPr/>
          </p:nvSpPr>
          <p:spPr bwMode="auto">
            <a:xfrm>
              <a:off x="144" y="1824"/>
              <a:ext cx="2832" cy="43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15" name="Line 4"/>
            <p:cNvSpPr>
              <a:spLocks noChangeShapeType="1"/>
            </p:cNvSpPr>
            <p:nvPr/>
          </p:nvSpPr>
          <p:spPr bwMode="auto">
            <a:xfrm>
              <a:off x="539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5"/>
            <p:cNvSpPr>
              <a:spLocks noChangeShapeType="1"/>
            </p:cNvSpPr>
            <p:nvPr/>
          </p:nvSpPr>
          <p:spPr bwMode="auto">
            <a:xfrm>
              <a:off x="797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6"/>
            <p:cNvSpPr>
              <a:spLocks noChangeShapeType="1"/>
            </p:cNvSpPr>
            <p:nvPr/>
          </p:nvSpPr>
          <p:spPr bwMode="auto">
            <a:xfrm>
              <a:off x="282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7"/>
            <p:cNvSpPr>
              <a:spLocks noChangeShapeType="1"/>
            </p:cNvSpPr>
            <p:nvPr/>
          </p:nvSpPr>
          <p:spPr bwMode="auto">
            <a:xfrm>
              <a:off x="1310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8"/>
            <p:cNvSpPr>
              <a:spLocks noChangeShapeType="1"/>
            </p:cNvSpPr>
            <p:nvPr/>
          </p:nvSpPr>
          <p:spPr bwMode="auto">
            <a:xfrm>
              <a:off x="1566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9"/>
            <p:cNvSpPr>
              <a:spLocks noChangeShapeType="1"/>
            </p:cNvSpPr>
            <p:nvPr/>
          </p:nvSpPr>
          <p:spPr bwMode="auto">
            <a:xfrm>
              <a:off x="1053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10"/>
            <p:cNvSpPr>
              <a:spLocks noChangeShapeType="1"/>
            </p:cNvSpPr>
            <p:nvPr/>
          </p:nvSpPr>
          <p:spPr bwMode="auto">
            <a:xfrm>
              <a:off x="2080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11"/>
            <p:cNvSpPr>
              <a:spLocks noChangeShapeType="1"/>
            </p:cNvSpPr>
            <p:nvPr/>
          </p:nvSpPr>
          <p:spPr bwMode="auto">
            <a:xfrm>
              <a:off x="2337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12"/>
            <p:cNvSpPr>
              <a:spLocks noChangeShapeType="1"/>
            </p:cNvSpPr>
            <p:nvPr/>
          </p:nvSpPr>
          <p:spPr bwMode="auto">
            <a:xfrm>
              <a:off x="1824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13"/>
            <p:cNvSpPr>
              <a:spLocks noChangeShapeType="1"/>
            </p:cNvSpPr>
            <p:nvPr/>
          </p:nvSpPr>
          <p:spPr bwMode="auto">
            <a:xfrm>
              <a:off x="2594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14"/>
            <p:cNvSpPr>
              <a:spLocks noChangeShapeType="1"/>
            </p:cNvSpPr>
            <p:nvPr/>
          </p:nvSpPr>
          <p:spPr bwMode="auto">
            <a:xfrm>
              <a:off x="2843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Text Box 15"/>
            <p:cNvSpPr txBox="1">
              <a:spLocks noChangeArrowheads="1"/>
            </p:cNvSpPr>
            <p:nvPr/>
          </p:nvSpPr>
          <p:spPr bwMode="auto">
            <a:xfrm>
              <a:off x="452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8227" name="Text Box 16"/>
            <p:cNvSpPr txBox="1">
              <a:spLocks noChangeArrowheads="1"/>
            </p:cNvSpPr>
            <p:nvPr/>
          </p:nvSpPr>
          <p:spPr bwMode="auto">
            <a:xfrm>
              <a:off x="701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8228" name="Text Box 17"/>
            <p:cNvSpPr txBox="1">
              <a:spLocks noChangeArrowheads="1"/>
            </p:cNvSpPr>
            <p:nvPr/>
          </p:nvSpPr>
          <p:spPr bwMode="auto">
            <a:xfrm>
              <a:off x="960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3</a:t>
              </a:r>
            </a:p>
          </p:txBody>
        </p:sp>
        <p:sp>
          <p:nvSpPr>
            <p:cNvPr id="8229" name="Text Box 18"/>
            <p:cNvSpPr txBox="1">
              <a:spLocks noChangeArrowheads="1"/>
            </p:cNvSpPr>
            <p:nvPr/>
          </p:nvSpPr>
          <p:spPr bwMode="auto">
            <a:xfrm>
              <a:off x="1219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4</a:t>
              </a:r>
            </a:p>
          </p:txBody>
        </p:sp>
        <p:sp>
          <p:nvSpPr>
            <p:cNvPr id="8230" name="Text Box 19"/>
            <p:cNvSpPr txBox="1">
              <a:spLocks noChangeArrowheads="1"/>
            </p:cNvSpPr>
            <p:nvPr/>
          </p:nvSpPr>
          <p:spPr bwMode="auto">
            <a:xfrm>
              <a:off x="1478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5</a:t>
              </a:r>
            </a:p>
          </p:txBody>
        </p:sp>
        <p:sp>
          <p:nvSpPr>
            <p:cNvPr id="8231" name="Text Box 20"/>
            <p:cNvSpPr txBox="1">
              <a:spLocks noChangeArrowheads="1"/>
            </p:cNvSpPr>
            <p:nvPr/>
          </p:nvSpPr>
          <p:spPr bwMode="auto">
            <a:xfrm>
              <a:off x="1735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6</a:t>
              </a:r>
            </a:p>
          </p:txBody>
        </p:sp>
        <p:sp>
          <p:nvSpPr>
            <p:cNvPr id="8232" name="Text Box 21"/>
            <p:cNvSpPr txBox="1">
              <a:spLocks noChangeArrowheads="1"/>
            </p:cNvSpPr>
            <p:nvPr/>
          </p:nvSpPr>
          <p:spPr bwMode="auto">
            <a:xfrm>
              <a:off x="1994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7</a:t>
              </a:r>
            </a:p>
          </p:txBody>
        </p:sp>
        <p:sp>
          <p:nvSpPr>
            <p:cNvPr id="8233" name="Text Box 22"/>
            <p:cNvSpPr txBox="1">
              <a:spLocks noChangeArrowheads="1"/>
            </p:cNvSpPr>
            <p:nvPr/>
          </p:nvSpPr>
          <p:spPr bwMode="auto">
            <a:xfrm>
              <a:off x="2262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8</a:t>
              </a:r>
            </a:p>
          </p:txBody>
        </p:sp>
        <p:sp>
          <p:nvSpPr>
            <p:cNvPr id="8234" name="Text Box 23"/>
            <p:cNvSpPr txBox="1">
              <a:spLocks noChangeArrowheads="1"/>
            </p:cNvSpPr>
            <p:nvPr/>
          </p:nvSpPr>
          <p:spPr bwMode="auto">
            <a:xfrm>
              <a:off x="2512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9</a:t>
              </a:r>
            </a:p>
          </p:txBody>
        </p:sp>
        <p:sp>
          <p:nvSpPr>
            <p:cNvPr id="8235" name="Text Box 24"/>
            <p:cNvSpPr txBox="1">
              <a:spLocks noChangeArrowheads="1"/>
            </p:cNvSpPr>
            <p:nvPr/>
          </p:nvSpPr>
          <p:spPr bwMode="auto">
            <a:xfrm>
              <a:off x="2712" y="1968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10</a:t>
              </a:r>
            </a:p>
          </p:txBody>
        </p:sp>
        <p:sp>
          <p:nvSpPr>
            <p:cNvPr id="8236" name="Text Box 25"/>
            <p:cNvSpPr txBox="1">
              <a:spLocks noChangeArrowheads="1"/>
            </p:cNvSpPr>
            <p:nvPr/>
          </p:nvSpPr>
          <p:spPr bwMode="auto">
            <a:xfrm>
              <a:off x="193" y="1968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5478" name="Line 118"/>
          <p:cNvSpPr>
            <a:spLocks noChangeShapeType="1"/>
          </p:cNvSpPr>
          <p:nvPr/>
        </p:nvSpPr>
        <p:spPr bwMode="auto">
          <a:xfrm>
            <a:off x="3149600" y="4343400"/>
            <a:ext cx="111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3060700" y="1208089"/>
            <a:ext cx="905933" cy="3138487"/>
            <a:chOff x="1454" y="769"/>
            <a:chExt cx="428" cy="1977"/>
          </a:xfrm>
        </p:grpSpPr>
        <p:sp>
          <p:nvSpPr>
            <p:cNvPr id="8208" name="AutoShape 94"/>
            <p:cNvSpPr>
              <a:spLocks noChangeArrowheads="1"/>
            </p:cNvSpPr>
            <p:nvPr/>
          </p:nvSpPr>
          <p:spPr bwMode="auto">
            <a:xfrm rot="776104">
              <a:off x="1684" y="770"/>
              <a:ext cx="198" cy="1534"/>
            </a:xfrm>
            <a:prstGeom prst="flowChartProcess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9" name="AutoShape 95"/>
            <p:cNvSpPr>
              <a:spLocks noChangeArrowheads="1"/>
            </p:cNvSpPr>
            <p:nvPr/>
          </p:nvSpPr>
          <p:spPr bwMode="auto">
            <a:xfrm rot="899176">
              <a:off x="1454" y="2268"/>
              <a:ext cx="198" cy="474"/>
            </a:xfrm>
            <a:prstGeom prst="flowChartMerge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10" name="AutoShape 96"/>
            <p:cNvSpPr>
              <a:spLocks noChangeArrowheads="1"/>
            </p:cNvSpPr>
            <p:nvPr/>
          </p:nvSpPr>
          <p:spPr bwMode="auto">
            <a:xfrm rot="899176">
              <a:off x="1474" y="2567"/>
              <a:ext cx="79" cy="170"/>
            </a:xfrm>
            <a:prstGeom prst="flowChartMerge">
              <a:avLst/>
            </a:prstGeom>
            <a:solidFill>
              <a:srgbClr val="0033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11" name="Oval 85"/>
            <p:cNvSpPr>
              <a:spLocks noChangeArrowheads="1"/>
            </p:cNvSpPr>
            <p:nvPr/>
          </p:nvSpPr>
          <p:spPr bwMode="auto">
            <a:xfrm>
              <a:off x="1464" y="2688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12" name="AutoShape 136"/>
            <p:cNvSpPr>
              <a:spLocks noChangeArrowheads="1"/>
            </p:cNvSpPr>
            <p:nvPr/>
          </p:nvSpPr>
          <p:spPr bwMode="auto">
            <a:xfrm rot="776104">
              <a:off x="1697" y="769"/>
              <a:ext cx="47" cy="1497"/>
            </a:xfrm>
            <a:prstGeom prst="flowChartProcess">
              <a:avLst/>
            </a:prstGeom>
            <a:solidFill>
              <a:srgbClr val="FF9966"/>
            </a:solidFill>
            <a:ln w="1905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13" name="AutoShape 137"/>
            <p:cNvSpPr>
              <a:spLocks noChangeArrowheads="1"/>
            </p:cNvSpPr>
            <p:nvPr/>
          </p:nvSpPr>
          <p:spPr bwMode="auto">
            <a:xfrm rot="776104">
              <a:off x="1825" y="801"/>
              <a:ext cx="47" cy="1497"/>
            </a:xfrm>
            <a:prstGeom prst="flowChartProcess">
              <a:avLst/>
            </a:prstGeom>
            <a:solidFill>
              <a:srgbClr val="FF9966"/>
            </a:solidFill>
            <a:ln w="1905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3048000" y="1219200"/>
            <a:ext cx="905933" cy="3138488"/>
            <a:chOff x="1454" y="769"/>
            <a:chExt cx="428" cy="1977"/>
          </a:xfrm>
        </p:grpSpPr>
        <p:sp>
          <p:nvSpPr>
            <p:cNvPr id="8202" name="AutoShape 140"/>
            <p:cNvSpPr>
              <a:spLocks noChangeArrowheads="1"/>
            </p:cNvSpPr>
            <p:nvPr/>
          </p:nvSpPr>
          <p:spPr bwMode="auto">
            <a:xfrm rot="776104">
              <a:off x="1684" y="770"/>
              <a:ext cx="198" cy="1534"/>
            </a:xfrm>
            <a:prstGeom prst="flowChartProcess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3" name="AutoShape 141"/>
            <p:cNvSpPr>
              <a:spLocks noChangeArrowheads="1"/>
            </p:cNvSpPr>
            <p:nvPr/>
          </p:nvSpPr>
          <p:spPr bwMode="auto">
            <a:xfrm rot="899176">
              <a:off x="1454" y="2268"/>
              <a:ext cx="198" cy="474"/>
            </a:xfrm>
            <a:prstGeom prst="flowChartMerge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4" name="AutoShape 142"/>
            <p:cNvSpPr>
              <a:spLocks noChangeArrowheads="1"/>
            </p:cNvSpPr>
            <p:nvPr/>
          </p:nvSpPr>
          <p:spPr bwMode="auto">
            <a:xfrm rot="899176">
              <a:off x="1474" y="2567"/>
              <a:ext cx="79" cy="170"/>
            </a:xfrm>
            <a:prstGeom prst="flowChartMerge">
              <a:avLst/>
            </a:prstGeom>
            <a:solidFill>
              <a:srgbClr val="0033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5" name="Oval 143"/>
            <p:cNvSpPr>
              <a:spLocks noChangeArrowheads="1"/>
            </p:cNvSpPr>
            <p:nvPr/>
          </p:nvSpPr>
          <p:spPr bwMode="auto">
            <a:xfrm>
              <a:off x="1464" y="2688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6" name="AutoShape 144"/>
            <p:cNvSpPr>
              <a:spLocks noChangeArrowheads="1"/>
            </p:cNvSpPr>
            <p:nvPr/>
          </p:nvSpPr>
          <p:spPr bwMode="auto">
            <a:xfrm rot="776104">
              <a:off x="1697" y="769"/>
              <a:ext cx="47" cy="1497"/>
            </a:xfrm>
            <a:prstGeom prst="flowChartProcess">
              <a:avLst/>
            </a:prstGeom>
            <a:solidFill>
              <a:srgbClr val="FF9966"/>
            </a:solidFill>
            <a:ln w="1905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AutoShape 145"/>
            <p:cNvSpPr>
              <a:spLocks noChangeArrowheads="1"/>
            </p:cNvSpPr>
            <p:nvPr/>
          </p:nvSpPr>
          <p:spPr bwMode="auto">
            <a:xfrm rot="776104">
              <a:off x="1825" y="801"/>
              <a:ext cx="47" cy="1497"/>
            </a:xfrm>
            <a:prstGeom prst="flowChartProcess">
              <a:avLst/>
            </a:prstGeom>
            <a:solidFill>
              <a:srgbClr val="FF9966"/>
            </a:solidFill>
            <a:ln w="1905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9" name="Line 118"/>
          <p:cNvSpPr>
            <a:spLocks noChangeShapeType="1"/>
          </p:cNvSpPr>
          <p:nvPr/>
        </p:nvSpPr>
        <p:spPr bwMode="auto">
          <a:xfrm>
            <a:off x="3149600" y="4343400"/>
            <a:ext cx="508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Cloud Callout 49"/>
          <p:cNvSpPr/>
          <p:nvPr/>
        </p:nvSpPr>
        <p:spPr>
          <a:xfrm>
            <a:off x="5892800" y="1600200"/>
            <a:ext cx="5994400" cy="1371600"/>
          </a:xfrm>
          <a:prstGeom prst="cloudCallout">
            <a:avLst>
              <a:gd name="adj1" fmla="val -86158"/>
              <a:gd name="adj2" fmla="val 1321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Một xăng-ti-mét</a:t>
            </a:r>
          </a:p>
        </p:txBody>
      </p:sp>
      <p:sp>
        <p:nvSpPr>
          <p:cNvPr id="51" name="Cloud Callout 50"/>
          <p:cNvSpPr/>
          <p:nvPr/>
        </p:nvSpPr>
        <p:spPr>
          <a:xfrm>
            <a:off x="5111752" y="1676401"/>
            <a:ext cx="5657849" cy="1444625"/>
          </a:xfrm>
          <a:prstGeom prst="cloudCallout">
            <a:avLst>
              <a:gd name="adj1" fmla="val -56185"/>
              <a:gd name="adj2" fmla="val 10445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Hai xăng-ti-mét</a:t>
            </a:r>
          </a:p>
        </p:txBody>
      </p:sp>
      <p:sp>
        <p:nvSpPr>
          <p:cNvPr id="44" name="Text Box 255"/>
          <p:cNvSpPr txBox="1">
            <a:spLocks noChangeArrowheads="1"/>
          </p:cNvSpPr>
          <p:nvPr/>
        </p:nvSpPr>
        <p:spPr bwMode="auto">
          <a:xfrm>
            <a:off x="1320800" y="5267326"/>
            <a:ext cx="985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cs typeface="Times New Roman" pitchFamily="18" charset="0"/>
              </a:rPr>
              <a:t>Thước có vạch chia thành từng xăng-ti-mét.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7 L 0.04514 0.00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2 -0.00092 L 0.14955 0.001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8" grpId="0" animBg="1"/>
      <p:bldP spid="49" grpId="0" animBg="1"/>
      <p:bldP spid="49" grpId="1" animBg="1"/>
      <p:bldP spid="50" grpId="0" build="allAtOnce" animBg="1"/>
      <p:bldP spid="50" grpId="1" build="allAtOnce" animBg="1"/>
      <p:bldP spid="51" grpId="0" build="allAtOnce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7651377" y="215042"/>
            <a:ext cx="4459942" cy="135826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337114" y="4221445"/>
            <a:ext cx="1164794" cy="1021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0186895" y="4228360"/>
            <a:ext cx="1422081" cy="116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0513" y="5034598"/>
            <a:ext cx="630238" cy="6127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69254" y="5098248"/>
            <a:ext cx="630238" cy="6127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271CA-6DF3-45AA-87EC-C52BAE55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0"/>
            <a:ext cx="12192000" cy="6857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B0CF589-4CC0-4F26-8F5C-5A6864DCE7CE}"/>
              </a:ext>
            </a:extLst>
          </p:cNvPr>
          <p:cNvSpPr/>
          <p:nvPr/>
        </p:nvSpPr>
        <p:spPr>
          <a:xfrm>
            <a:off x="1281247" y="2185645"/>
            <a:ext cx="630238" cy="612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D9F1EA-9D8A-4514-A0B3-C2F9B36FF32F}"/>
              </a:ext>
            </a:extLst>
          </p:cNvPr>
          <p:cNvSpPr/>
          <p:nvPr/>
        </p:nvSpPr>
        <p:spPr>
          <a:xfrm>
            <a:off x="1199517" y="5492971"/>
            <a:ext cx="630238" cy="612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DC0B5F-06BC-47F4-9DA1-6F9EEA674E03}"/>
              </a:ext>
            </a:extLst>
          </p:cNvPr>
          <p:cNvSpPr/>
          <p:nvPr/>
        </p:nvSpPr>
        <p:spPr>
          <a:xfrm>
            <a:off x="9587047" y="2185645"/>
            <a:ext cx="630238" cy="612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BEF63502-8AF7-4AE3-99EE-E2C65C7BE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641" y="2892707"/>
            <a:ext cx="7935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10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61F00FB4-7346-44F3-B900-771AD564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853" y="6209106"/>
            <a:ext cx="7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7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4650A6-94A2-47E3-831B-9621F511C11F}"/>
              </a:ext>
            </a:extLst>
          </p:cNvPr>
          <p:cNvSpPr/>
          <p:nvPr/>
        </p:nvSpPr>
        <p:spPr>
          <a:xfrm>
            <a:off x="7025129" y="5492971"/>
            <a:ext cx="630238" cy="612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11" descr="1-21-2011 8-53-13 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65094"/>
            <a:ext cx="1062566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151965" y="2608730"/>
            <a:ext cx="9242612" cy="4975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46412" y="313765"/>
            <a:ext cx="8175812" cy="4975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2706" y="4742330"/>
            <a:ext cx="11223813" cy="4975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1-21-2011 8-53-13 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564" y="3142130"/>
            <a:ext cx="1062566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1-21-2011 8-53-13 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53" y="5288055"/>
            <a:ext cx="1062566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303207" y="1269421"/>
            <a:ext cx="630238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28007" y="1300797"/>
            <a:ext cx="630238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942232" y="698312"/>
            <a:ext cx="1164794" cy="1021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9017001" y="705229"/>
            <a:ext cx="1422081" cy="116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17725" y="3573350"/>
            <a:ext cx="630238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556750" y="3002241"/>
            <a:ext cx="1164794" cy="1021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877948" y="3618174"/>
            <a:ext cx="630238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9666942" y="3022606"/>
            <a:ext cx="1422081" cy="116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70878" y="5675574"/>
            <a:ext cx="630238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9903" y="5104465"/>
            <a:ext cx="1164794" cy="1021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1267479" y="5827975"/>
            <a:ext cx="630238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11096816" y="5272750"/>
            <a:ext cx="1422081" cy="116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141259" y="4455459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11 </a:t>
            </a:r>
            <a:r>
              <a:rPr lang="en-US" altLang="en-US" sz="4800" b="1" dirty="0"/>
              <a:t>cm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1201400" y="5786717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11 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235387" y="112058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8 </a:t>
            </a:r>
            <a:r>
              <a:rPr lang="en-US" altLang="en-US" sz="4800" b="1" dirty="0"/>
              <a:t>cm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984375" y="2308413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9 </a:t>
            </a:r>
            <a:r>
              <a:rPr lang="en-US" altLang="en-US" sz="4800" b="1" dirty="0"/>
              <a:t>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6" grpId="0" animBg="1"/>
      <p:bldP spid="19" grpId="0" animBg="1"/>
      <p:bldP spid="21" grpId="0" animBg="1"/>
      <p:bldP spid="24" grpId="0" animBg="1"/>
      <p:bldP spid="26" grpId="0" animBg="1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D82DE3-E41E-4D74-9564-BDEBADAF7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30">
            <a:extLst>
              <a:ext uri="{FF2B5EF4-FFF2-40B4-BE49-F238E27FC236}">
                <a16:creationId xmlns:a16="http://schemas.microsoft.com/office/drawing/2014/main" id="{2D44A9B2-69CC-479D-9C91-3019333D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542" y="1006757"/>
            <a:ext cx="7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s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461178-F3C8-4649-86FE-7D61467B54A2}"/>
              </a:ext>
            </a:extLst>
          </p:cNvPr>
          <p:cNvSpPr/>
          <p:nvPr/>
        </p:nvSpPr>
        <p:spPr>
          <a:xfrm>
            <a:off x="2595697" y="6033745"/>
            <a:ext cx="630238" cy="612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647878-8D1F-4B27-AABA-99DC231F68B4}"/>
              </a:ext>
            </a:extLst>
          </p:cNvPr>
          <p:cNvSpPr/>
          <p:nvPr/>
        </p:nvSpPr>
        <p:spPr>
          <a:xfrm>
            <a:off x="10127713" y="6033744"/>
            <a:ext cx="630238" cy="612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4FE0AC16-42A1-424C-90A5-ACF1EE39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109" y="1714643"/>
            <a:ext cx="7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đ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AAAE4E-49F8-4C41-A788-C4B37391D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11" descr="1-21-2011 8-53-13 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65094"/>
            <a:ext cx="1062566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46412" y="313765"/>
            <a:ext cx="8175812" cy="4975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03207" y="1269421"/>
            <a:ext cx="630238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28007" y="1300797"/>
            <a:ext cx="630238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942232" y="698312"/>
            <a:ext cx="1164794" cy="1021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9017001" y="705229"/>
            <a:ext cx="1422081" cy="116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235387" y="112058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8 </a:t>
            </a:r>
            <a:r>
              <a:rPr lang="en-US" altLang="en-US" sz="4800" b="1" dirty="0"/>
              <a:t>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8224" y="194982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latin typeface=".VnAvant" pitchFamily="34" charset="0"/>
              </a:rPr>
              <a:t>ư</a:t>
            </a:r>
            <a:r>
              <a:rPr lang="en-US" sz="4400" b="1" dirty="0" err="1">
                <a:latin typeface=".VnAvant" pitchFamily="34" charset="0"/>
              </a:rPr>
              <a:t>­íc</a:t>
            </a:r>
            <a:r>
              <a:rPr lang="en-US" sz="4400" b="1" dirty="0">
                <a:latin typeface=".VnAvant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08895" y="196775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itchFamily="34" charset="0"/>
              </a:rPr>
              <a:t>B­</a:t>
            </a:r>
            <a:r>
              <a:rPr lang="en-US" sz="5400" b="1" dirty="0" err="1">
                <a:latin typeface=".VnAvant" pitchFamily="34" charset="0"/>
              </a:rPr>
              <a:t>ư</a:t>
            </a:r>
            <a:r>
              <a:rPr lang="en-US" sz="4400" b="1" dirty="0" err="1">
                <a:latin typeface=".VnAvant" pitchFamily="34" charset="0"/>
              </a:rPr>
              <a:t>íc</a:t>
            </a:r>
            <a:r>
              <a:rPr lang="en-US" sz="4400" b="1" dirty="0">
                <a:latin typeface=".VnAvant" pitchFamily="34" charset="0"/>
              </a:rPr>
              <a:t>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9550" y="65524"/>
            <a:ext cx="2584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itchFamily="34" charset="0"/>
              </a:rPr>
              <a:t>B­</a:t>
            </a:r>
            <a:r>
              <a:rPr lang="en-US" sz="5400" b="1" dirty="0" err="1">
                <a:latin typeface=".VnAvant" pitchFamily="34" charset="0"/>
              </a:rPr>
              <a:t>ư</a:t>
            </a:r>
            <a:r>
              <a:rPr lang="en-US" sz="4400" b="1" dirty="0" err="1">
                <a:latin typeface=".VnAvant" pitchFamily="34" charset="0"/>
              </a:rPr>
              <a:t>íc</a:t>
            </a:r>
            <a:r>
              <a:rPr lang="en-US" sz="4400" b="1" dirty="0">
                <a:latin typeface=".VnAvant" pitchFamily="34" charset="0"/>
              </a:rPr>
              <a:t> 3: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30" grpId="0"/>
      <p:bldP spid="32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/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A</a:t>
            </a:r>
          </a:p>
        </p:txBody>
      </p:sp>
      <p:sp>
        <p:nvSpPr>
          <p:cNvPr id="44" name="Đáp án C"/>
          <p:cNvSpPr/>
          <p:nvPr/>
        </p:nvSpPr>
        <p:spPr>
          <a:xfrm>
            <a:off x="7619367" y="464827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B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37650" y="2290066"/>
            <a:ext cx="65489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Tòa nhà nào cao hơn</a:t>
            </a:r>
          </a:p>
        </p:txBody>
      </p:sp>
      <p:pic>
        <p:nvPicPr>
          <p:cNvPr id="48" name="Picture 4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49" name="Content Placeholder 48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8535035" y="1744980"/>
            <a:ext cx="3566160" cy="261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 bldLvl="0" animBg="1"/>
      <p:bldP spid="44" grpId="0" bldLvl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/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D</a:t>
            </a:r>
          </a:p>
        </p:txBody>
      </p:sp>
      <p:sp>
        <p:nvSpPr>
          <p:cNvPr id="44" name="Đáp án C"/>
          <p:cNvSpPr/>
          <p:nvPr/>
        </p:nvSpPr>
        <p:spPr>
          <a:xfrm>
            <a:off x="7340602" y="464827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C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37650" y="2290066"/>
            <a:ext cx="65489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 nhà nào thấp hơn?</a:t>
            </a:r>
            <a:endParaRPr lang="en-US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8383270" y="1511935"/>
            <a:ext cx="3736975" cy="284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 bldLvl="0" animBg="1"/>
      <p:bldP spid="44" grpId="0" bldLvl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Đáp án C"/>
          <p:cNvSpPr/>
          <p:nvPr/>
        </p:nvSpPr>
        <p:spPr>
          <a:xfrm>
            <a:off x="2425702" y="4947355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B</a:t>
            </a:r>
          </a:p>
        </p:txBody>
      </p:sp>
      <p:sp>
        <p:nvSpPr>
          <p:cNvPr id="45" name="Đáp án D"/>
          <p:cNvSpPr/>
          <p:nvPr/>
        </p:nvSpPr>
        <p:spPr>
          <a:xfrm>
            <a:off x="6521473" y="4947355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C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64125" y="2290066"/>
            <a:ext cx="60960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 nhà nào cao hơn?</a:t>
            </a:r>
            <a:endParaRPr lang="en-US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9014460" y="1691005"/>
            <a:ext cx="3193415" cy="268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bldLvl="0" animBg="1"/>
      <p:bldP spid="44" grpId="0" bldLvl="0" animBg="1"/>
      <p:bldP spid="45" grpId="0" bldLvl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Xăng ti mét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219200" y="0"/>
            <a:ext cx="985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C00000"/>
                </a:solidFill>
                <a:cs typeface="Times New Roman" pitchFamily="18" charset="0"/>
              </a:rPr>
              <a:t>Các loại thước :</a:t>
            </a:r>
          </a:p>
        </p:txBody>
      </p:sp>
      <p:pic>
        <p:nvPicPr>
          <p:cNvPr id="2" name="Picture 4" descr="C:\Users\Hieu\Desktop\thuoc 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609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Hieu\Desktop\thuoclob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609600"/>
            <a:ext cx="609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Hieu\Desktop\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5814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12800" y="3124201"/>
            <a:ext cx="45720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b="1" dirty="0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800" b="1" dirty="0">
              <a:solidFill>
                <a:srgbClr val="3F27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518400" y="3124201"/>
            <a:ext cx="35560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en-US" sz="2800" b="1" dirty="0">
              <a:solidFill>
                <a:srgbClr val="3F27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930400" y="6324601"/>
            <a:ext cx="29464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altLang="en-US" sz="2800" b="1" dirty="0">
              <a:solidFill>
                <a:srgbClr val="3F27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7823200" y="6491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128000" y="6324601"/>
            <a:ext cx="33528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F2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en-US" sz="2800" b="1" dirty="0">
              <a:solidFill>
                <a:srgbClr val="3F27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3251200" y="228600"/>
            <a:ext cx="8940800" cy="1371600"/>
          </a:xfrm>
          <a:prstGeom prst="cloudCallout">
            <a:avLst>
              <a:gd name="adj1" fmla="val -46875"/>
              <a:gd name="adj2" fmla="val 6501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4B0BEB"/>
                </a:solidFill>
              </a:rPr>
              <a:t>Các</a:t>
            </a:r>
            <a:r>
              <a:rPr lang="en-US" sz="3400" b="1" dirty="0">
                <a:solidFill>
                  <a:srgbClr val="4B0BEB"/>
                </a:solidFill>
              </a:rPr>
              <a:t> con </a:t>
            </a:r>
            <a:r>
              <a:rPr lang="en-US" sz="3400" b="1" dirty="0" err="1">
                <a:solidFill>
                  <a:srgbClr val="4B0BEB"/>
                </a:solidFill>
              </a:rPr>
              <a:t>cho</a:t>
            </a:r>
            <a:r>
              <a:rPr lang="en-US" sz="3400" b="1" dirty="0">
                <a:solidFill>
                  <a:srgbClr val="4B0BEB"/>
                </a:solidFill>
              </a:rPr>
              <a:t> </a:t>
            </a:r>
            <a:r>
              <a:rPr lang="en-US" sz="3400" b="1" dirty="0" err="1">
                <a:solidFill>
                  <a:srgbClr val="4B0BEB"/>
                </a:solidFill>
              </a:rPr>
              <a:t>biết</a:t>
            </a:r>
            <a:r>
              <a:rPr lang="en-US" sz="3400" b="1" dirty="0">
                <a:solidFill>
                  <a:srgbClr val="4B0BEB"/>
                </a:solidFill>
              </a:rPr>
              <a:t> </a:t>
            </a:r>
            <a:r>
              <a:rPr lang="en-US" sz="3400" b="1" dirty="0" err="1">
                <a:solidFill>
                  <a:srgbClr val="4B0BEB"/>
                </a:solidFill>
              </a:rPr>
              <a:t>trên</a:t>
            </a:r>
            <a:r>
              <a:rPr lang="en-US" sz="3400" b="1" dirty="0">
                <a:solidFill>
                  <a:srgbClr val="4B0BEB"/>
                </a:solidFill>
              </a:rPr>
              <a:t> </a:t>
            </a:r>
            <a:r>
              <a:rPr lang="en-US" sz="3400" b="1" dirty="0" err="1">
                <a:solidFill>
                  <a:srgbClr val="4B0BEB"/>
                </a:solidFill>
              </a:rPr>
              <a:t>thước</a:t>
            </a:r>
            <a:r>
              <a:rPr lang="en-US" sz="3400" b="1" dirty="0">
                <a:solidFill>
                  <a:srgbClr val="4B0BEB"/>
                </a:solidFill>
              </a:rPr>
              <a:t> </a:t>
            </a:r>
            <a:r>
              <a:rPr lang="en-US" sz="3400" b="1" dirty="0" err="1">
                <a:solidFill>
                  <a:srgbClr val="4B0BEB"/>
                </a:solidFill>
              </a:rPr>
              <a:t>có</a:t>
            </a:r>
            <a:r>
              <a:rPr lang="en-US" sz="3400" b="1" dirty="0">
                <a:solidFill>
                  <a:srgbClr val="4B0BEB"/>
                </a:solidFill>
              </a:rPr>
              <a:t> </a:t>
            </a:r>
            <a:r>
              <a:rPr lang="en-US" sz="3400" b="1" dirty="0" err="1">
                <a:solidFill>
                  <a:srgbClr val="4B0BEB"/>
                </a:solidFill>
              </a:rPr>
              <a:t>những</a:t>
            </a:r>
            <a:r>
              <a:rPr lang="en-US" sz="3400" b="1" dirty="0">
                <a:solidFill>
                  <a:srgbClr val="4B0BEB"/>
                </a:solidFill>
              </a:rPr>
              <a:t> </a:t>
            </a:r>
            <a:r>
              <a:rPr lang="en-US" sz="3400" b="1" dirty="0" err="1">
                <a:solidFill>
                  <a:srgbClr val="4B0BEB"/>
                </a:solidFill>
              </a:rPr>
              <a:t>gì</a:t>
            </a:r>
            <a:r>
              <a:rPr lang="en-US" sz="3400" b="1" dirty="0">
                <a:solidFill>
                  <a:srgbClr val="4B0BEB"/>
                </a:solidFill>
              </a:rPr>
              <a:t>?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422400" y="2209801"/>
            <a:ext cx="9956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C00000"/>
                </a:solidFill>
              </a:rPr>
              <a:t>Quan sát thước thấy: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/>
              <a:t> Có các số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/>
              <a:t> </a:t>
            </a:r>
            <a:r>
              <a:rPr lang="en-US" altLang="en-US" sz="3200" b="1"/>
              <a:t>Có các vạch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/>
              <a:t> </a:t>
            </a:r>
            <a:r>
              <a:rPr lang="en-US" altLang="en-US" sz="3200" b="1"/>
              <a:t>Bên cạnh số 0 có chữ</a:t>
            </a:r>
            <a:r>
              <a:rPr lang="en-US" altLang="en-US" sz="3200"/>
              <a:t> </a:t>
            </a:r>
            <a:r>
              <a:rPr lang="en-US" altLang="en-US" sz="3200" b="1" i="1"/>
              <a:t>cm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/>
              <a:t> </a:t>
            </a:r>
            <a:r>
              <a:rPr lang="en-US" altLang="en-US" sz="3200" b="1"/>
              <a:t>Khoảng cách giữa các vạch bằng nhau</a:t>
            </a:r>
          </a:p>
        </p:txBody>
      </p:sp>
      <p:pic>
        <p:nvPicPr>
          <p:cNvPr id="13326" name="Picture 14" descr="1-21-2011 8-42-28 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1158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6 L 0 -0.183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5017" y="1149536"/>
            <a:ext cx="33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3806" y="1210496"/>
            <a:ext cx="33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2595" y="1219206"/>
            <a:ext cx="33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8876215" y="1077688"/>
            <a:ext cx="222067" cy="4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886306" y="1086397"/>
            <a:ext cx="222067" cy="4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1873" y="1175663"/>
            <a:ext cx="33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1257" y="1145182"/>
            <a:ext cx="33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8113" y="1171309"/>
            <a:ext cx="33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511734" y="1082044"/>
            <a:ext cx="222067" cy="4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164877" y="1082043"/>
            <a:ext cx="222067" cy="4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36770" y="1606730"/>
            <a:ext cx="891540" cy="4448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73342" y="1589313"/>
            <a:ext cx="891540" cy="4448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87388" y="2063932"/>
            <a:ext cx="2972886" cy="6139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7834" y="2098766"/>
            <a:ext cx="2972886" cy="6139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50176" y="4276164"/>
            <a:ext cx="10418459" cy="25818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2017996" y="4907245"/>
            <a:ext cx="1164794" cy="1021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7174752" y="5021736"/>
            <a:ext cx="1422081" cy="116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271395" y="5720398"/>
            <a:ext cx="630238" cy="6127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70560" y="5689918"/>
            <a:ext cx="630238" cy="6127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341327" y="6267681"/>
            <a:ext cx="129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7cm</a:t>
            </a:r>
          </a:p>
        </p:txBody>
      </p:sp>
      <p:sp>
        <p:nvSpPr>
          <p:cNvPr id="35" name="Oval 34"/>
          <p:cNvSpPr/>
          <p:nvPr/>
        </p:nvSpPr>
        <p:spPr>
          <a:xfrm>
            <a:off x="4010548" y="1210235"/>
            <a:ext cx="480770" cy="3630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721501" y="1268505"/>
            <a:ext cx="480770" cy="3630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975682" y="2810435"/>
            <a:ext cx="10239165" cy="14836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11670" y="268941"/>
            <a:ext cx="1160930" cy="510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269942" y="121023"/>
            <a:ext cx="103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3" grpId="2" animBg="1"/>
      <p:bldP spid="24" grpId="1" animBg="1"/>
      <p:bldP spid="24" grpId="2" animBg="1"/>
      <p:bldP spid="25" grpId="1" animBg="1"/>
      <p:bldP spid="25" grpId="3" animBg="1"/>
      <p:bldP spid="26" grpId="1" animBg="1"/>
      <p:bldP spid="26" grpId="2" animBg="1"/>
      <p:bldP spid="27" grpId="1" animBg="1"/>
      <p:bldP spid="27" grpId="2" animBg="1"/>
      <p:bldP spid="31" grpId="0" animBg="1"/>
      <p:bldP spid="32" grpId="0" animBg="1"/>
      <p:bldP spid="34" grpId="0"/>
      <p:bldP spid="35" grpId="0" animBg="1"/>
      <p:bldP spid="36" grpId="0" animBg="1"/>
      <p:bldP spid="39" grpId="0" animBg="1"/>
      <p:bldP spid="3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1|1.1|1.2|1.3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168</Words>
  <Application>Microsoft Office PowerPoint</Application>
  <PresentationFormat>Widescreen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Calibri</vt:lpstr>
      <vt:lpstr>Calibri Light</vt:lpstr>
      <vt:lpstr>Times New Roman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17</cp:revision>
  <dcterms:created xsi:type="dcterms:W3CDTF">2020-10-03T03:18:38Z</dcterms:created>
  <dcterms:modified xsi:type="dcterms:W3CDTF">2025-03-05T03:36:32Z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