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31"/>
  </p:notesMasterIdLst>
  <p:sldIdLst>
    <p:sldId id="317" r:id="rId2"/>
    <p:sldId id="422" r:id="rId3"/>
    <p:sldId id="277" r:id="rId4"/>
    <p:sldId id="278" r:id="rId5"/>
    <p:sldId id="297" r:id="rId6"/>
    <p:sldId id="280" r:id="rId7"/>
    <p:sldId id="365" r:id="rId8"/>
    <p:sldId id="366" r:id="rId9"/>
    <p:sldId id="324" r:id="rId10"/>
    <p:sldId id="403" r:id="rId11"/>
    <p:sldId id="424" r:id="rId12"/>
    <p:sldId id="357" r:id="rId13"/>
    <p:sldId id="427" r:id="rId14"/>
    <p:sldId id="411" r:id="rId15"/>
    <p:sldId id="407" r:id="rId16"/>
    <p:sldId id="428" r:id="rId17"/>
    <p:sldId id="416" r:id="rId18"/>
    <p:sldId id="315" r:id="rId19"/>
    <p:sldId id="328" r:id="rId20"/>
    <p:sldId id="309" r:id="rId21"/>
    <p:sldId id="418" r:id="rId22"/>
    <p:sldId id="310" r:id="rId23"/>
    <p:sldId id="311" r:id="rId24"/>
    <p:sldId id="419" r:id="rId25"/>
    <p:sldId id="420" r:id="rId26"/>
    <p:sldId id="314" r:id="rId27"/>
    <p:sldId id="425" r:id="rId28"/>
    <p:sldId id="426" r:id="rId29"/>
    <p:sldId id="397" r:id="rId30"/>
  </p:sldIdLst>
  <p:sldSz cx="12190413"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98" autoAdjust="0"/>
    <p:restoredTop sz="88950" autoAdjust="0"/>
  </p:normalViewPr>
  <p:slideViewPr>
    <p:cSldViewPr snapToGrid="0">
      <p:cViewPr varScale="1">
        <p:scale>
          <a:sx n="68" d="100"/>
          <a:sy n="68" d="100"/>
        </p:scale>
        <p:origin x="600"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2026/2/10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8</a:t>
            </a:fld>
            <a:endParaRPr lang="zh-CN" altLang="en-US"/>
          </a:p>
        </p:txBody>
      </p:sp>
    </p:spTree>
    <p:extLst>
      <p:ext uri="{BB962C8B-B14F-4D97-AF65-F5344CB8AC3E}">
        <p14:creationId xmlns:p14="http://schemas.microsoft.com/office/powerpoint/2010/main" val="461064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2/10/2026</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8404" y="1"/>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747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2" y="1709759"/>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2" y="458948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93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2/10/2026</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1706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121129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2/10/2026</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6141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8" y="-68826"/>
            <a:ext cx="12511835" cy="7000539"/>
          </a:xfrm>
          <a:prstGeom prst="rect">
            <a:avLst/>
          </a:prstGeom>
          <a:noFill/>
          <a:ln>
            <a:noFill/>
          </a:ln>
        </p:spPr>
      </p:pic>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2/10/2026</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6455" y="186275"/>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780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a:extLst>
              <a:ext uri="{FF2B5EF4-FFF2-40B4-BE49-F238E27FC236}">
                <a16:creationId xmlns:a16="http://schemas.microsoft.com/office/drawing/2014/main" id="{3466C2E5-4562-4E15-971C-1ECFE1A744BE}"/>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2/10/2026</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709" r:id="rId6"/>
    <p:sldLayoutId id="2147483710" r:id="rId7"/>
    <p:sldLayoutId id="2147483711" r:id="rId8"/>
    <p:sldLayoutId id="2147483876" r:id="rId9"/>
    <p:sldLayoutId id="21474838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slideLayout" Target="../slideLayouts/slideLayout9.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slideLayout" Target="../slideLayouts/slideLayout3.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6.xml"/><Relationship Id="rId3" Type="http://schemas.openxmlformats.org/officeDocument/2006/relationships/image" Target="../media/image17.png"/><Relationship Id="rId7" Type="http://schemas.openxmlformats.org/officeDocument/2006/relationships/slide" Target="slide3.xml"/><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5" Type="http://schemas.openxmlformats.org/officeDocument/2006/relationships/image" Target="../media/image19.png"/><Relationship Id="rId15" Type="http://schemas.openxmlformats.org/officeDocument/2006/relationships/slide" Target="slide7.xml"/><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slide" Target="slide4.xml"/><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slide" Target="slide22.xml"/><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GIF"/><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2.jpeg"/><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41.GIF"/><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GIF"/><Relationship Id="rId7" Type="http://schemas.openxmlformats.org/officeDocument/2006/relationships/slide" Target="slide21.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42.jpeg"/><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GI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GIF"/><Relationship Id="rId7"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GIF"/><Relationship Id="rId7" Type="http://schemas.openxmlformats.org/officeDocument/2006/relationships/slide" Target="slide26.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42.jpe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spTree>
    <p:extLst>
      <p:ext uri="{BB962C8B-B14F-4D97-AF65-F5344CB8AC3E}">
        <p14:creationId xmlns:p14="http://schemas.microsoft.com/office/powerpoint/2010/main"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65694" y="3336103"/>
            <a:ext cx="4051118" cy="830997"/>
          </a:xfrm>
          <a:prstGeom prst="rect">
            <a:avLst/>
          </a:prstGeom>
          <a:noFill/>
        </p:spPr>
        <p:txBody>
          <a:bodyPr wrap="square" lIns="91440" tIns="45720" rIns="91440" bIns="45720">
            <a:spAutoFit/>
          </a:bodyPr>
          <a:lstStyle/>
          <a:p>
            <a:pPr algn="ct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 hiểu</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6" name="Rectangle 15">
            <a:extLst>
              <a:ext uri="{FF2B5EF4-FFF2-40B4-BE49-F238E27FC236}">
                <a16:creationId xmlns:a16="http://schemas.microsoft.com/office/drawing/2014/main" id="{352E1BE5-FB8C-4EC0-9762-2E2045F4D17F}"/>
              </a:ext>
            </a:extLst>
          </p:cNvPr>
          <p:cNvSpPr/>
          <p:nvPr/>
        </p:nvSpPr>
        <p:spPr>
          <a:xfrm>
            <a:off x="220092" y="835855"/>
            <a:ext cx="11828429" cy="4001095"/>
          </a:xfrm>
          <a:prstGeom prst="rect">
            <a:avLst/>
          </a:prstGeom>
        </p:spPr>
        <p:txBody>
          <a:bodyPr wrap="square">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a:ea typeface="+mn-ea"/>
              </a:rPr>
              <a:t> </a:t>
            </a:r>
            <a:r>
              <a:rPr kumimoji="0" lang="vi-VN" sz="4000" b="1" i="0" u="none" strike="noStrike" kern="1200" cap="none" spc="0" normalizeH="0" baseline="0" noProof="0" dirty="0">
                <a:ln>
                  <a:noFill/>
                </a:ln>
                <a:solidFill>
                  <a:prstClr val="black"/>
                </a:solidFill>
                <a:effectLst/>
                <a:uLnTx/>
                <a:uFillTx/>
                <a:ea typeface="+mn-ea"/>
              </a:rPr>
              <a:t>Những cơn gió nhẹ làm mặt nước hồ </a:t>
            </a:r>
            <a:r>
              <a:rPr kumimoji="0" lang="en-US" sz="4000" b="1" i="0" u="none" strike="noStrike" kern="1200" cap="none" spc="0" normalizeH="0" baseline="0" noProof="0" dirty="0">
                <a:ln>
                  <a:noFill/>
                </a:ln>
                <a:solidFill>
                  <a:prstClr val="black"/>
                </a:solidFill>
                <a:effectLst/>
                <a:uLnTx/>
                <a:uFillTx/>
                <a:latin typeface="UTM Avo"/>
                <a:ea typeface="+mn-ea"/>
              </a:rPr>
              <a:t>Y</a:t>
            </a:r>
            <a:r>
              <a:rPr kumimoji="0" lang="vi-VN" sz="4000" b="1" i="0" u="none" strike="noStrike" kern="1200" cap="none" spc="0" normalizeH="0" baseline="0" noProof="0" dirty="0">
                <a:ln>
                  <a:noFill/>
                </a:ln>
                <a:solidFill>
                  <a:prstClr val="black"/>
                </a:solidFill>
                <a:effectLst/>
                <a:uLnTx/>
                <a:uFillTx/>
                <a:ea typeface="+mn-ea"/>
              </a:rPr>
              <a:t>-rơ-pao chao mình rung động. Bầu trời trong xanh soi bóng xuống đáy hồ, mặt nước hồ càng xanh thêm và như rộng ra mênh mông.</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mn-ea"/>
                <a:cs typeface="Times New Roman" pitchFamily="18" charset="0"/>
              </a:rPr>
              <a:t>	</a:t>
            </a:r>
            <a:endParaRPr kumimoji="0" lang="en-US" sz="3600" b="1"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id="{DDD1D99D-F6F2-49E3-A3D2-4B152BD206FD}"/>
              </a:ext>
            </a:extLst>
          </p:cNvPr>
          <p:cNvSpPr/>
          <p:nvPr/>
        </p:nvSpPr>
        <p:spPr>
          <a:xfrm>
            <a:off x="-1" y="-16176"/>
            <a:ext cx="12190413" cy="820674"/>
          </a:xfrm>
          <a:prstGeom prst="rect">
            <a:avLst/>
          </a:prstGeom>
          <a:solidFill>
            <a:schemeClr val="bg1"/>
          </a:solid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1.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Tìm</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những</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từ</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ngữ</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tả</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vẻ</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đẹp</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của</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mặt</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hồ</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 Y-</a:t>
            </a:r>
            <a:r>
              <a:rPr kumimoji="0" lang="en-US" sz="3600" b="1" i="0" u="none" strike="noStrike" kern="1200" cap="none" spc="0" normalizeH="0" baseline="0" noProof="0" dirty="0" err="1">
                <a:ln>
                  <a:noFill/>
                </a:ln>
                <a:solidFill>
                  <a:srgbClr val="0000FF"/>
                </a:solidFill>
                <a:effectLst/>
                <a:uLnTx/>
                <a:uFillTx/>
                <a:latin typeface="UTM Avo"/>
                <a:ea typeface="+mn-ea"/>
                <a:cs typeface="Times New Roman" pitchFamily="18" charset="0"/>
              </a:rPr>
              <a:t>rơ</a:t>
            </a:r>
            <a:r>
              <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rPr>
              <a:t>-pao.</a:t>
            </a:r>
            <a:r>
              <a:rPr kumimoji="0" lang="vi-VN" sz="3600" b="1" i="0" u="none" strike="noStrike" kern="1200" cap="none" spc="0" normalizeH="0" baseline="0" noProof="0" dirty="0">
                <a:ln>
                  <a:noFill/>
                </a:ln>
                <a:solidFill>
                  <a:srgbClr val="0000FF"/>
                </a:solidFill>
                <a:effectLst/>
                <a:uLnTx/>
                <a:uFillTx/>
                <a:latin typeface="+mj-lt"/>
                <a:ea typeface="+mn-ea"/>
                <a:cs typeface="Times New Roman" pitchFamily="18" charset="0"/>
              </a:rPr>
              <a:t>	</a:t>
            </a:r>
            <a:endParaRPr kumimoji="0" lang="en-US" sz="3600" b="1" i="0" u="none" strike="noStrike" kern="1200" cap="none" spc="0" normalizeH="0" baseline="0" noProof="0" dirty="0">
              <a:ln>
                <a:noFill/>
              </a:ln>
              <a:solidFill>
                <a:srgbClr val="0000FF"/>
              </a:solidFill>
              <a:effectLst/>
              <a:uLnTx/>
              <a:uFillTx/>
              <a:latin typeface="UTM Avo"/>
              <a:ea typeface="+mn-ea"/>
              <a:cs typeface="Times New Roman" pitchFamily="18" charset="0"/>
            </a:endParaRPr>
          </a:p>
        </p:txBody>
      </p:sp>
      <p:cxnSp>
        <p:nvCxnSpPr>
          <p:cNvPr id="3" name="Straight Connector 2">
            <a:extLst>
              <a:ext uri="{FF2B5EF4-FFF2-40B4-BE49-F238E27FC236}">
                <a16:creationId xmlns:a16="http://schemas.microsoft.com/office/drawing/2014/main" id="{A07606F9-2BBB-453E-A575-8E3B57871C61}"/>
              </a:ext>
            </a:extLst>
          </p:cNvPr>
          <p:cNvCxnSpPr/>
          <p:nvPr/>
        </p:nvCxnSpPr>
        <p:spPr>
          <a:xfrm flipV="1">
            <a:off x="5459361" y="1555423"/>
            <a:ext cx="5758536" cy="9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13D7CA-8ABF-478A-BABF-18FE0052923A}"/>
              </a:ext>
            </a:extLst>
          </p:cNvPr>
          <p:cNvCxnSpPr>
            <a:cxnSpLocks/>
          </p:cNvCxnSpPr>
          <p:nvPr/>
        </p:nvCxnSpPr>
        <p:spPr>
          <a:xfrm>
            <a:off x="2009561" y="3123742"/>
            <a:ext cx="5974942" cy="20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9B365E-1208-4095-B0DC-50A76ACF61FB}"/>
              </a:ext>
            </a:extLst>
          </p:cNvPr>
          <p:cNvCxnSpPr>
            <a:cxnSpLocks/>
          </p:cNvCxnSpPr>
          <p:nvPr/>
        </p:nvCxnSpPr>
        <p:spPr>
          <a:xfrm>
            <a:off x="8749729" y="3117278"/>
            <a:ext cx="2468168" cy="64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774A14-34D4-4572-A65D-C41A95B187A7}"/>
              </a:ext>
            </a:extLst>
          </p:cNvPr>
          <p:cNvCxnSpPr>
            <a:cxnSpLocks/>
          </p:cNvCxnSpPr>
          <p:nvPr/>
        </p:nvCxnSpPr>
        <p:spPr>
          <a:xfrm>
            <a:off x="298942" y="3860015"/>
            <a:ext cx="2629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6F97EE-F330-42BB-8ADE-A6BD1900C605}"/>
              </a:ext>
            </a:extLst>
          </p:cNvPr>
          <p:cNvPicPr>
            <a:picLocks noChangeAspect="1"/>
          </p:cNvPicPr>
          <p:nvPr/>
        </p:nvPicPr>
        <p:blipFill rotWithShape="1">
          <a:blip r:embed="rId5"/>
          <a:srcRect t="4906"/>
          <a:stretch/>
        </p:blipFill>
        <p:spPr>
          <a:xfrm>
            <a:off x="0" y="3935540"/>
            <a:ext cx="12048521" cy="2917679"/>
          </a:xfrm>
          <a:prstGeom prst="rect">
            <a:avLst/>
          </a:prstGeom>
        </p:spPr>
      </p:pic>
      <p:cxnSp>
        <p:nvCxnSpPr>
          <p:cNvPr id="15" name="Straight Connector 14">
            <a:extLst>
              <a:ext uri="{FF2B5EF4-FFF2-40B4-BE49-F238E27FC236}">
                <a16:creationId xmlns:a16="http://schemas.microsoft.com/office/drawing/2014/main" id="{A07606F9-2BBB-453E-A575-8E3B57871C61}"/>
              </a:ext>
            </a:extLst>
          </p:cNvPr>
          <p:cNvCxnSpPr/>
          <p:nvPr/>
        </p:nvCxnSpPr>
        <p:spPr>
          <a:xfrm>
            <a:off x="298942" y="2325808"/>
            <a:ext cx="3382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2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8" name="Rectangle 17">
            <a:extLst>
              <a:ext uri="{FF2B5EF4-FFF2-40B4-BE49-F238E27FC236}">
                <a16:creationId xmlns:a16="http://schemas.microsoft.com/office/drawing/2014/main" id="{272821A2-CBEB-4BE0-851C-E7B2DF518E50}"/>
              </a:ext>
            </a:extLst>
          </p:cNvPr>
          <p:cNvSpPr/>
          <p:nvPr/>
        </p:nvSpPr>
        <p:spPr>
          <a:xfrm>
            <a:off x="101191" y="887514"/>
            <a:ext cx="11988030" cy="1323439"/>
          </a:xfrm>
          <a:prstGeom prst="rect">
            <a:avLst/>
          </a:prstGeom>
        </p:spPr>
        <p:txBody>
          <a:bodyPr wrap="square">
            <a:spAutoFit/>
          </a:bodyPr>
          <a:lstStyle/>
          <a:p>
            <a:pPr lvl="0" indent="457200">
              <a:spcBef>
                <a:spcPts val="600"/>
              </a:spcBef>
              <a:spcAft>
                <a:spcPts val="600"/>
              </a:spcAft>
              <a:defRPr/>
            </a:pPr>
            <a:r>
              <a:rPr lang="vi-VN" sz="4000" b="1" dirty="0">
                <a:solidFill>
                  <a:prstClr val="black"/>
                </a:solidFill>
              </a:rPr>
              <a:t>c</a:t>
            </a:r>
            <a:r>
              <a:rPr lang="vi-VN" sz="4000" b="1" dirty="0" smtClean="0">
                <a:solidFill>
                  <a:prstClr val="black"/>
                </a:solidFill>
              </a:rPr>
              <a:t>him </a:t>
            </a:r>
            <a:r>
              <a:rPr lang="vi-VN" sz="4000" b="1" dirty="0">
                <a:solidFill>
                  <a:prstClr val="black"/>
                </a:solidFill>
              </a:rPr>
              <a:t>đại </a:t>
            </a:r>
            <a:r>
              <a:rPr lang="vi-VN" sz="4000" b="1" dirty="0" smtClean="0">
                <a:solidFill>
                  <a:prstClr val="black"/>
                </a:solidFill>
              </a:rPr>
              <a:t>bàng; thiên nga; chim </a:t>
            </a:r>
            <a:r>
              <a:rPr lang="vi-VN" sz="4000" b="1" dirty="0">
                <a:solidFill>
                  <a:prstClr val="black"/>
                </a:solidFill>
              </a:rPr>
              <a:t>kơ-pú</a:t>
            </a:r>
            <a:r>
              <a:rPr lang="en-US" sz="4000" b="1" dirty="0" smtClean="0">
                <a:solidFill>
                  <a:prstClr val="black"/>
                </a:solidFill>
              </a:rPr>
              <a:t>c; h</a:t>
            </a:r>
            <a:r>
              <a:rPr lang="vi-VN" sz="4000" b="1" dirty="0" smtClean="0">
                <a:solidFill>
                  <a:prstClr val="black"/>
                </a:solidFill>
              </a:rPr>
              <a:t>ọ </a:t>
            </a:r>
            <a:r>
              <a:rPr lang="vi-VN" sz="4000" b="1" dirty="0">
                <a:solidFill>
                  <a:prstClr val="black"/>
                </a:solidFill>
              </a:rPr>
              <a:t>nh</a:t>
            </a:r>
            <a:r>
              <a:rPr lang="en-US" sz="4000" b="1" dirty="0">
                <a:solidFill>
                  <a:prstClr val="black"/>
                </a:solidFill>
              </a:rPr>
              <a:t>à</a:t>
            </a:r>
            <a:r>
              <a:rPr lang="vi-VN" sz="4000" b="1" dirty="0">
                <a:solidFill>
                  <a:prstClr val="black"/>
                </a:solidFill>
              </a:rPr>
              <a:t> chim đủ các </a:t>
            </a:r>
            <a:r>
              <a:rPr lang="vi-VN" sz="4000" b="1" dirty="0" smtClean="0">
                <a:solidFill>
                  <a:prstClr val="black"/>
                </a:solidFill>
              </a:rPr>
              <a:t>loại.</a:t>
            </a:r>
            <a:r>
              <a:rPr kumimoji="0" lang="vi-VN" sz="4000" b="1" i="0" u="none" strike="noStrike" kern="1200" cap="none" spc="0" normalizeH="0" baseline="0" noProof="0" dirty="0">
                <a:ln>
                  <a:noFill/>
                </a:ln>
                <a:solidFill>
                  <a:prstClr val="black"/>
                </a:solidFill>
                <a:effectLst/>
                <a:uLnTx/>
                <a:uFillTx/>
                <a:latin typeface="+mj-lt"/>
                <a:cs typeface="Times New Roman" pitchFamily="18" charset="0"/>
              </a:rPr>
              <a:t>	</a:t>
            </a:r>
            <a:endParaRPr kumimoji="0" lang="en-US" sz="4000" b="1" i="0" u="none" strike="noStrike" kern="1200" cap="none" spc="0" normalizeH="0" baseline="0" noProof="0" dirty="0">
              <a:ln>
                <a:noFill/>
              </a:ln>
              <a:solidFill>
                <a:prstClr val="black"/>
              </a:solidFill>
              <a:effectLst/>
              <a:uLnTx/>
              <a:uFillTx/>
              <a:latin typeface="UTM Avo"/>
              <a:cs typeface="Times New Roman" pitchFamily="18" charset="0"/>
            </a:endParaRPr>
          </a:p>
        </p:txBody>
      </p:sp>
      <p:pic>
        <p:nvPicPr>
          <p:cNvPr id="11" name="Picture 10">
            <a:extLst>
              <a:ext uri="{FF2B5EF4-FFF2-40B4-BE49-F238E27FC236}">
                <a16:creationId xmlns:a16="http://schemas.microsoft.com/office/drawing/2014/main" id="{C965603F-C6EC-4EBF-B9C8-69A432CAD3BF}"/>
              </a:ext>
            </a:extLst>
          </p:cNvPr>
          <p:cNvPicPr>
            <a:picLocks noChangeAspect="1"/>
          </p:cNvPicPr>
          <p:nvPr/>
        </p:nvPicPr>
        <p:blipFill rotWithShape="1">
          <a:blip r:embed="rId5"/>
          <a:srcRect l="5500" r="8535" b="24067"/>
          <a:stretch/>
        </p:blipFill>
        <p:spPr>
          <a:xfrm rot="269460">
            <a:off x="4629806" y="2949073"/>
            <a:ext cx="5003595" cy="2928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Top 50 Hình ảnh chim đẹp nhất thế giới nhìn là mê">
            <a:extLst>
              <a:ext uri="{FF2B5EF4-FFF2-40B4-BE49-F238E27FC236}">
                <a16:creationId xmlns:a16="http://schemas.microsoft.com/office/drawing/2014/main" id="{FBDBF18A-9A95-4FB1-B24F-782B3C4EBB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701" y="2757671"/>
            <a:ext cx="4986252" cy="35422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421F287A-38EA-4DB2-8A49-8B80515B4C7D}"/>
              </a:ext>
            </a:extLst>
          </p:cNvPr>
          <p:cNvPicPr>
            <a:picLocks noChangeAspect="1"/>
          </p:cNvPicPr>
          <p:nvPr/>
        </p:nvPicPr>
        <p:blipFill>
          <a:blip r:embed="rId7"/>
          <a:stretch>
            <a:fillRect/>
          </a:stretch>
        </p:blipFill>
        <p:spPr>
          <a:xfrm>
            <a:off x="914955" y="2189591"/>
            <a:ext cx="10875894" cy="4668409"/>
          </a:xfrm>
          <a:prstGeom prst="rect">
            <a:avLst/>
          </a:prstGeom>
        </p:spPr>
      </p:pic>
      <p:pic>
        <p:nvPicPr>
          <p:cNvPr id="26" name="Picture 25">
            <a:extLst>
              <a:ext uri="{FF2B5EF4-FFF2-40B4-BE49-F238E27FC236}">
                <a16:creationId xmlns:a16="http://schemas.microsoft.com/office/drawing/2014/main" id="{EE4799A6-48C0-4C09-A2FE-CB51D19A1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4831" y="3672401"/>
            <a:ext cx="4958543" cy="2164197"/>
          </a:xfrm>
          <a:prstGeom prst="rect">
            <a:avLst/>
          </a:prstGeom>
        </p:spPr>
      </p:pic>
      <p:sp>
        <p:nvSpPr>
          <p:cNvPr id="10" name="Rectangle 9">
            <a:extLst>
              <a:ext uri="{FF2B5EF4-FFF2-40B4-BE49-F238E27FC236}">
                <a16:creationId xmlns:a16="http://schemas.microsoft.com/office/drawing/2014/main" id="{DDD1D99D-F6F2-49E3-A3D2-4B152BD206FD}"/>
              </a:ext>
            </a:extLst>
          </p:cNvPr>
          <p:cNvSpPr/>
          <p:nvPr/>
        </p:nvSpPr>
        <p:spPr>
          <a:xfrm>
            <a:off x="0" y="51342"/>
            <a:ext cx="11788034" cy="784830"/>
          </a:xfrm>
          <a:prstGeom prst="rect">
            <a:avLst/>
          </a:prstGeom>
          <a:solidFill>
            <a:schemeClr val="bg1"/>
          </a:solidFill>
        </p:spPr>
        <p:txBody>
          <a:bodyPr wrap="square">
            <a:spAutoFit/>
          </a:bodyPr>
          <a:lstStyle/>
          <a:p>
            <a:pPr marL="0" marR="0" lvl="0" indent="457200" algn="l" defTabSz="914400" rtl="0" eaLnBrk="1" fontAlgn="auto" latinLnBrk="0" hangingPunct="1">
              <a:lnSpc>
                <a:spcPct val="125000"/>
              </a:lnSpc>
              <a:spcBef>
                <a:spcPts val="0"/>
              </a:spcBef>
              <a:spcAft>
                <a:spcPts val="0"/>
              </a:spcAft>
              <a:buClrTx/>
              <a:buSzTx/>
              <a:buFontTx/>
              <a:buNone/>
              <a:tabLst/>
              <a:defRPr/>
            </a:pPr>
            <a:r>
              <a:rPr lang="en-US" sz="3600" b="1">
                <a:solidFill>
                  <a:srgbClr val="0000FF"/>
                </a:solidFill>
                <a:latin typeface="UTM Avo"/>
                <a:cs typeface="Times New Roman" pitchFamily="18" charset="0"/>
              </a:rPr>
              <a:t>3. Dựa theo bài đọc, hãy tả lại hình dáng của một </a:t>
            </a:r>
            <a:endParaRPr kumimoji="0" lang="en-US" sz="3600" b="1" i="0" u="none" strike="noStrike" kern="1200" cap="none" spc="0" normalizeH="0" baseline="0" noProof="0" dirty="0">
              <a:ln>
                <a:noFill/>
              </a:ln>
              <a:solidFill>
                <a:srgbClr val="0000FF"/>
              </a:solidFill>
              <a:effectLst/>
              <a:uLnTx/>
              <a:uFillTx/>
              <a:latin typeface="UTM Avo"/>
              <a:cs typeface="Times New Roman" pitchFamily="18" charset="0"/>
            </a:endParaRPr>
          </a:p>
        </p:txBody>
      </p:sp>
      <p:sp>
        <p:nvSpPr>
          <p:cNvPr id="12" name="Rectangle 11">
            <a:extLst>
              <a:ext uri="{FF2B5EF4-FFF2-40B4-BE49-F238E27FC236}">
                <a16:creationId xmlns:a16="http://schemas.microsoft.com/office/drawing/2014/main" id="{BA3EDAC2-EEDA-477A-97C3-D878748DBED5}"/>
              </a:ext>
            </a:extLst>
          </p:cNvPr>
          <p:cNvSpPr/>
          <p:nvPr/>
        </p:nvSpPr>
        <p:spPr>
          <a:xfrm>
            <a:off x="0" y="0"/>
            <a:ext cx="12190413" cy="901465"/>
          </a:xfrm>
          <a:prstGeom prst="rect">
            <a:avLst/>
          </a:prstGeom>
          <a:solidFill>
            <a:schemeClr val="bg1"/>
          </a:solidFill>
        </p:spPr>
        <p:txBody>
          <a:bodyPr wrap="square">
            <a:spAutoFit/>
          </a:bodyPr>
          <a:lstStyle/>
          <a:p>
            <a:pPr marR="0" lvl="0" indent="457200" algn="l" defTabSz="914400" rtl="0" eaLnBrk="1" fontAlgn="auto" latinLnBrk="0" hangingPunct="1">
              <a:lnSpc>
                <a:spcPct val="150000"/>
              </a:lnSpc>
              <a:spcBef>
                <a:spcPts val="0"/>
              </a:spcBef>
              <a:spcAft>
                <a:spcPts val="0"/>
              </a:spcAft>
              <a:buClrTx/>
              <a:buSzTx/>
              <a:buFontTx/>
              <a:buNone/>
              <a:tabLst/>
              <a:defRPr/>
            </a:pPr>
            <a:r>
              <a:rPr lang="en-US" sz="4000" b="1" dirty="0">
                <a:solidFill>
                  <a:srgbClr val="0000FF"/>
                </a:solidFill>
                <a:latin typeface="UTM Avo"/>
                <a:cs typeface="Times New Roman" pitchFamily="18" charset="0"/>
              </a:rPr>
              <a:t>2. </a:t>
            </a:r>
            <a:r>
              <a:rPr lang="en-US" sz="4000" b="1" dirty="0" err="1">
                <a:solidFill>
                  <a:srgbClr val="0000FF"/>
                </a:solidFill>
                <a:latin typeface="UTM Avo"/>
                <a:cs typeface="Times New Roman" pitchFamily="18" charset="0"/>
              </a:rPr>
              <a:t>Quanh</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hồ</a:t>
            </a:r>
            <a:r>
              <a:rPr lang="en-US" sz="4000" b="1" dirty="0">
                <a:solidFill>
                  <a:srgbClr val="0000FF"/>
                </a:solidFill>
                <a:latin typeface="UTM Avo"/>
                <a:cs typeface="Times New Roman" pitchFamily="18" charset="0"/>
              </a:rPr>
              <a:t> Y-</a:t>
            </a:r>
            <a:r>
              <a:rPr lang="en-US" sz="4000" b="1" dirty="0" err="1">
                <a:solidFill>
                  <a:srgbClr val="0000FF"/>
                </a:solidFill>
                <a:latin typeface="UTM Avo"/>
                <a:cs typeface="Times New Roman" pitchFamily="18" charset="0"/>
              </a:rPr>
              <a:t>rơ</a:t>
            </a:r>
            <a:r>
              <a:rPr lang="en-US" sz="4000" b="1" dirty="0">
                <a:solidFill>
                  <a:srgbClr val="0000FF"/>
                </a:solidFill>
                <a:latin typeface="UTM Avo"/>
                <a:cs typeface="Times New Roman" pitchFamily="18" charset="0"/>
              </a:rPr>
              <a:t>-</a:t>
            </a:r>
            <a:r>
              <a:rPr lang="en-US" sz="4000" b="1" dirty="0" err="1">
                <a:solidFill>
                  <a:srgbClr val="0000FF"/>
                </a:solidFill>
                <a:latin typeface="UTM Avo"/>
                <a:cs typeface="Times New Roman" pitchFamily="18" charset="0"/>
              </a:rPr>
              <a:t>pao</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có</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những</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loại</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chim</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nào</a:t>
            </a:r>
            <a:r>
              <a:rPr lang="en-US" sz="4000" b="1" dirty="0">
                <a:solidFill>
                  <a:srgbClr val="0000FF"/>
                </a:solidFill>
                <a:latin typeface="UTM Avo"/>
                <a:cs typeface="Times New Roman" pitchFamily="18" charset="0"/>
              </a:rPr>
              <a:t>?</a:t>
            </a:r>
            <a:r>
              <a:rPr kumimoji="0" lang="vi-VN" sz="4000" b="1" i="0" u="none" strike="noStrike" kern="1200" cap="none" spc="0" normalizeH="0" baseline="0" noProof="0" dirty="0">
                <a:ln>
                  <a:noFill/>
                </a:ln>
                <a:solidFill>
                  <a:srgbClr val="0000FF"/>
                </a:solidFill>
                <a:effectLst/>
                <a:uLnTx/>
                <a:uFillTx/>
                <a:latin typeface="+mj-lt"/>
                <a:cs typeface="Times New Roman" pitchFamily="18" charset="0"/>
              </a:rPr>
              <a:t>	</a:t>
            </a:r>
            <a:endParaRPr kumimoji="0" lang="en-US" sz="4000" b="1" i="0" u="none" strike="noStrike" kern="1200" cap="none" spc="0" normalizeH="0" baseline="0" noProof="0" dirty="0">
              <a:ln>
                <a:noFill/>
              </a:ln>
              <a:solidFill>
                <a:srgbClr val="0000FF"/>
              </a:solidFill>
              <a:effectLst/>
              <a:uLnTx/>
              <a:uFillTx/>
              <a:latin typeface="UTM Avo"/>
              <a:cs typeface="Times New Roman" pitchFamily="18" charset="0"/>
            </a:endParaRPr>
          </a:p>
        </p:txBody>
      </p:sp>
    </p:spTree>
    <p:extLst>
      <p:ext uri="{BB962C8B-B14F-4D97-AF65-F5344CB8AC3E}">
        <p14:creationId xmlns:p14="http://schemas.microsoft.com/office/powerpoint/2010/main" val="224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1000"/>
                                        <p:tgtEl>
                                          <p:spTgt spid="18">
                                            <p:txEl>
                                              <p:pRg st="0" end="0"/>
                                            </p:txEl>
                                          </p:spTgt>
                                        </p:tgtEl>
                                      </p:cBhvr>
                                    </p:animEffect>
                                    <p:anim calcmode="lin" valueType="num">
                                      <p:cBhvr>
                                        <p:cTn id="14"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0" presetClass="path" presetSubtype="0" accel="50000" decel="50000" fill="hold" nodeType="withEffect">
                                  <p:stCondLst>
                                    <p:cond delay="0"/>
                                  </p:stCondLst>
                                  <p:childTnLst>
                                    <p:animMotion origin="layout" path="M 4.9134E-6 3.33333E-6 L 4.9134E-6 0.00023 L 0.01745 -0.02084 C 0.02031 -0.02431 0.02331 -0.02709 0.02578 -0.03148 C 0.02917 -0.0375 0.03268 -0.04398 0.0362 -0.05 C 0.03893 -0.0544 0.04193 -0.05811 0.04453 -0.0625 C 0.05612 -0.08334 0.05404 -0.08449 0.06667 -0.1044 C 0.07162 -0.11181 0.07722 -0.1176 0.08204 -0.125 C 0.08503 -0.1301 0.08712 -0.13681 0.09011 -0.14167 C 0.09545 -0.1507 0.10144 -0.15764 0.10652 -0.16667 C 0.13999 -0.22616 0.09884 -0.1551 0.13361 -0.20834 C 0.13777 -0.21482 0.14064 -0.22385 0.14533 -0.22917 C 0.14806 -0.23264 0.162 -0.24051 0.16746 -0.24398 L 0.22724 -0.24167 C 0.23518 -0.24121 0.22893 -0.23889 0.23544 -0.2375 C 0.24091 -0.23658 0.24638 -0.23611 0.25185 -0.23565 C 0.25472 -0.23473 0.25745 -0.23449 0.26019 -0.23334 C 0.26123 -0.23311 0.26227 -0.23172 0.26357 -0.23148 C 0.26865 -0.22986 0.28415 -0.22778 0.28831 -0.22732 C 0.29639 -0.22917 0.30472 -0.23033 0.3128 -0.23334 C 0.3236 -0.23773 0.32842 -0.23912 0.33988 -0.24584 C 0.34731 -0.25047 0.35525 -0.25324 0.36202 -0.26065 C 0.3938 -0.29445 0.34457 -0.24144 0.4007 -0.30417 C 0.40539 -0.30949 0.41007 -0.31412 0.41476 -0.31898 C 0.42101 -0.32523 0.42713 -0.33218 0.43365 -0.3375 C 0.4382 -0.34167 0.45656 -0.35996 0.46633 -0.3625 C 0.47141 -0.36389 0.47662 -0.36389 0.48157 -0.36482 C 0.48391 -0.3625 0.48652 -0.36111 0.4886 -0.35834 C 0.4912 -0.35556 0.49303 -0.35093 0.49563 -0.34815 C 0.50384 -0.33936 0.50527 -0.34005 0.51308 -0.3375 L 0.55319 -0.34167 C 0.5821 -0.34468 0.56817 -0.34121 0.58939 -0.34815 C 0.59408 -0.35232 0.59877 -0.35672 0.60346 -0.36065 C 0.60815 -0.36436 0.6131 -0.36667 0.61752 -0.37084 C 0.62534 -0.37824 0.6424 -0.4007 0.648 -0.40834 C 0.6519 -0.41366 0.68133 -0.45857 0.69019 -0.46667 C 0.69123 -0.4676 0.71793 -0.48565 0.72431 -0.4875 C 0.7316 -0.48982 0.73915 -0.49005 0.74645 -0.49167 C 0.75322 -0.49352 0.75973 -0.4963 0.76637 -0.49815 C 0.77106 -0.49908 0.77588 -0.49931 0.78057 -0.5 C 0.78643 -0.50139 0.79229 -0.50278 0.79802 -0.50417 C 0.8337 -0.52686 0.79593 -0.5051 0.82966 -0.51898 C 0.84385 -0.52477 0.85076 -0.53218 0.86482 -0.54167 C 0.88735 -0.55718 0.91157 -0.56945 0.93163 -0.59398 L 0.95741 -0.625 C 0.96861 -0.63843 0.97603 -0.64468 0.98684 -0.66065 C 0.99062 -0.66621 0.99361 -0.67361 0.99726 -0.67917 C 0.99908 -0.68195 1.0013 -0.68311 1.00325 -0.68565 C 1.03034 -0.72014 1.00507 -0.68982 1.01718 -0.70417 " pathEditMode="relative" rAng="0" ptsTypes="AAAAAAAAAAAAAAAAAAAAAAAAAAAAAAAAAAAAAAAAAAAAAAAAA">
                                      <p:cBhvr>
                                        <p:cTn id="20" dur="5000" fill="hold"/>
                                        <p:tgtEl>
                                          <p:spTgt spid="26"/>
                                        </p:tgtEl>
                                        <p:attrNameLst>
                                          <p:attrName>ppt_x</p:attrName>
                                          <p:attrName>ppt_y</p:attrName>
                                        </p:attrNameLst>
                                      </p:cBhvr>
                                      <p:rCtr x="50853" y="-35208"/>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22" presetClass="entr" presetSubtype="4" fill="hold" nodeType="with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wipe(down)">
                                      <p:cBhvr>
                                        <p:cTn id="36" dur="5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repeatCount="indefinite" fill="hold" display="0">
                  <p:stCondLst>
                    <p:cond delay="indefinite"/>
                  </p:stCondLst>
                  <p:endCondLst>
                    <p:cond evt="onStopAudio" delay="0">
                      <p:tgtEl>
                        <p:sldTgt/>
                      </p:tgtEl>
                    </p:cond>
                  </p:endCondLst>
                </p:cTn>
                <p:tgtEl>
                  <p:spTgt spid="9"/>
                </p:tgtEl>
              </p:cMediaNode>
            </p:audio>
          </p:childTnLst>
        </p:cTn>
      </p:par>
    </p:tnLst>
    <p:bldLst>
      <p:bldP spid="18"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8" name="Rectangle 17">
            <a:extLst>
              <a:ext uri="{FF2B5EF4-FFF2-40B4-BE49-F238E27FC236}">
                <a16:creationId xmlns:a16="http://schemas.microsoft.com/office/drawing/2014/main" id="{272821A2-CBEB-4BE0-851C-E7B2DF518E50}"/>
              </a:ext>
            </a:extLst>
          </p:cNvPr>
          <p:cNvSpPr/>
          <p:nvPr/>
        </p:nvSpPr>
        <p:spPr>
          <a:xfrm>
            <a:off x="-3" y="1606883"/>
            <a:ext cx="12190413" cy="2262158"/>
          </a:xfrm>
          <a:prstGeom prst="rect">
            <a:avLst/>
          </a:prstGeom>
        </p:spPr>
        <p:txBody>
          <a:bodyPr wrap="square">
            <a:spAutoFit/>
          </a:bodyPr>
          <a:lstStyle/>
          <a:p>
            <a:pPr lvl="0" indent="457200">
              <a:lnSpc>
                <a:spcPct val="125000"/>
              </a:lnSpc>
              <a:defRPr/>
            </a:pPr>
            <a:r>
              <a:rPr lang="en-US" sz="4000" b="1" dirty="0">
                <a:solidFill>
                  <a:prstClr val="black"/>
                </a:solidFill>
              </a:rPr>
              <a:t>- </a:t>
            </a:r>
            <a:r>
              <a:rPr lang="vi-VN" sz="4000" b="1" dirty="0" smtClean="0">
                <a:solidFill>
                  <a:prstClr val="black"/>
                </a:solidFill>
              </a:rPr>
              <a:t>.................. chân vàng</a:t>
            </a:r>
            <a:r>
              <a:rPr lang="en-US" sz="4000" b="1" dirty="0" smtClean="0">
                <a:solidFill>
                  <a:prstClr val="black"/>
                </a:solidFill>
              </a:rPr>
              <a:t>,</a:t>
            </a:r>
            <a:r>
              <a:rPr lang="vi-VN" sz="4000" b="1" dirty="0" smtClean="0">
                <a:solidFill>
                  <a:prstClr val="black"/>
                </a:solidFill>
              </a:rPr>
              <a:t> mỏ đỏ đang chao </a:t>
            </a:r>
            <a:r>
              <a:rPr lang="vi-VN" sz="4000" b="1" dirty="0">
                <a:solidFill>
                  <a:prstClr val="black"/>
                </a:solidFill>
              </a:rPr>
              <a:t>lượn, bóng che rợp mặt đất. </a:t>
            </a:r>
            <a:endParaRPr lang="en-US" sz="4000" b="1" dirty="0">
              <a:solidFill>
                <a:prstClr val="black"/>
              </a:solidFill>
            </a:endParaRPr>
          </a:p>
          <a:p>
            <a:pPr lvl="0" indent="457200">
              <a:spcBef>
                <a:spcPts val="600"/>
              </a:spcBef>
              <a:spcAft>
                <a:spcPts val="600"/>
              </a:spcAft>
              <a:defRPr/>
            </a:pPr>
            <a:r>
              <a:rPr kumimoji="0" lang="vi-VN" sz="3600" b="1" i="0" u="none" strike="noStrike" kern="1200" cap="none" spc="0" normalizeH="0" baseline="0" noProof="0" dirty="0">
                <a:ln>
                  <a:noFill/>
                </a:ln>
                <a:solidFill>
                  <a:prstClr val="black"/>
                </a:solidFill>
                <a:effectLst/>
                <a:uLnTx/>
                <a:uFillTx/>
                <a:latin typeface="+mj-lt"/>
                <a:cs typeface="Times New Roman" pitchFamily="18" charset="0"/>
              </a:rPr>
              <a:t>	</a:t>
            </a:r>
            <a:endParaRPr kumimoji="0" lang="en-US" sz="3600" b="1"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0" name="Rectangle 9">
            <a:extLst>
              <a:ext uri="{FF2B5EF4-FFF2-40B4-BE49-F238E27FC236}">
                <a16:creationId xmlns:a16="http://schemas.microsoft.com/office/drawing/2014/main" id="{DDD1D99D-F6F2-49E3-A3D2-4B152BD206FD}"/>
              </a:ext>
            </a:extLst>
          </p:cNvPr>
          <p:cNvSpPr/>
          <p:nvPr/>
        </p:nvSpPr>
        <p:spPr>
          <a:xfrm>
            <a:off x="0" y="3068"/>
            <a:ext cx="11788034" cy="1555490"/>
          </a:xfrm>
          <a:prstGeom prst="rect">
            <a:avLst/>
          </a:prstGeom>
          <a:solidFill>
            <a:schemeClr val="bg1"/>
          </a:solidFill>
        </p:spPr>
        <p:txBody>
          <a:bodyPr wrap="square">
            <a:spAutoFit/>
          </a:bodyPr>
          <a:lstStyle/>
          <a:p>
            <a:pPr marL="0" marR="0" lvl="0" indent="457200" algn="l" defTabSz="914400" rtl="0" eaLnBrk="1" fontAlgn="auto" latinLnBrk="0" hangingPunct="1">
              <a:lnSpc>
                <a:spcPct val="125000"/>
              </a:lnSpc>
              <a:spcBef>
                <a:spcPts val="0"/>
              </a:spcBef>
              <a:spcAft>
                <a:spcPts val="0"/>
              </a:spcAft>
              <a:buClrTx/>
              <a:buSzTx/>
              <a:buFontTx/>
              <a:buNone/>
              <a:tabLst/>
              <a:defRPr/>
            </a:pPr>
            <a:r>
              <a:rPr lang="en-US" sz="4000" b="1" dirty="0">
                <a:solidFill>
                  <a:srgbClr val="0000FF"/>
                </a:solidFill>
                <a:latin typeface="UTM Avo"/>
                <a:cs typeface="Times New Roman" pitchFamily="18" charset="0"/>
              </a:rPr>
              <a:t>3. </a:t>
            </a:r>
            <a:r>
              <a:rPr lang="en-US" sz="4000" b="1" dirty="0" err="1">
                <a:solidFill>
                  <a:srgbClr val="0000FF"/>
                </a:solidFill>
                <a:latin typeface="UTM Avo"/>
                <a:cs typeface="Times New Roman" pitchFamily="18" charset="0"/>
              </a:rPr>
              <a:t>Dựa</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theo</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bài</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đọc</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hãy</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tả</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lại</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hình</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dáng</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của</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một</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loài</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chim</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mà</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em</a:t>
            </a:r>
            <a:r>
              <a:rPr lang="en-US" sz="4000" b="1" dirty="0">
                <a:solidFill>
                  <a:srgbClr val="0000FF"/>
                </a:solidFill>
                <a:latin typeface="UTM Avo"/>
                <a:cs typeface="Times New Roman" pitchFamily="18" charset="0"/>
              </a:rPr>
              <a:t> </a:t>
            </a:r>
            <a:r>
              <a:rPr lang="en-US" sz="4000" b="1" dirty="0" err="1">
                <a:solidFill>
                  <a:srgbClr val="0000FF"/>
                </a:solidFill>
                <a:latin typeface="UTM Avo"/>
                <a:cs typeface="Times New Roman" pitchFamily="18" charset="0"/>
              </a:rPr>
              <a:t>thích</a:t>
            </a:r>
            <a:r>
              <a:rPr lang="en-US" sz="4000" b="1" dirty="0">
                <a:solidFill>
                  <a:srgbClr val="0000FF"/>
                </a:solidFill>
                <a:latin typeface="UTM Avo"/>
                <a:cs typeface="Times New Roman" pitchFamily="18" charset="0"/>
              </a:rPr>
              <a:t>?</a:t>
            </a:r>
            <a:r>
              <a:rPr kumimoji="0" lang="vi-VN" sz="4000" b="1" i="0" u="none" strike="noStrike" kern="1200" cap="none" spc="0" normalizeH="0" baseline="0" noProof="0" dirty="0">
                <a:ln>
                  <a:noFill/>
                </a:ln>
                <a:solidFill>
                  <a:srgbClr val="0000FF"/>
                </a:solidFill>
                <a:effectLst/>
                <a:uLnTx/>
                <a:uFillTx/>
                <a:latin typeface="+mj-lt"/>
                <a:cs typeface="Times New Roman" pitchFamily="18" charset="0"/>
              </a:rPr>
              <a:t>	</a:t>
            </a:r>
            <a:endParaRPr kumimoji="0" lang="en-US" sz="4000" b="1" i="0" u="none" strike="noStrike" kern="1200" cap="none" spc="0" normalizeH="0" baseline="0" noProof="0" dirty="0">
              <a:ln>
                <a:noFill/>
              </a:ln>
              <a:solidFill>
                <a:srgbClr val="0000FF"/>
              </a:solidFill>
              <a:effectLst/>
              <a:uLnTx/>
              <a:uFillTx/>
              <a:latin typeface="UTM Avo"/>
              <a:cs typeface="Times New Roman" pitchFamily="18" charset="0"/>
            </a:endParaRPr>
          </a:p>
        </p:txBody>
      </p:sp>
      <p:sp>
        <p:nvSpPr>
          <p:cNvPr id="12" name="Rectangle 11">
            <a:extLst>
              <a:ext uri="{FF2B5EF4-FFF2-40B4-BE49-F238E27FC236}">
                <a16:creationId xmlns:a16="http://schemas.microsoft.com/office/drawing/2014/main" id="{272821A2-CBEB-4BE0-851C-E7B2DF518E50}"/>
              </a:ext>
            </a:extLst>
          </p:cNvPr>
          <p:cNvSpPr/>
          <p:nvPr/>
        </p:nvSpPr>
        <p:spPr>
          <a:xfrm>
            <a:off x="-83468" y="4636006"/>
            <a:ext cx="11954967" cy="1415772"/>
          </a:xfrm>
          <a:prstGeom prst="rect">
            <a:avLst/>
          </a:prstGeom>
        </p:spPr>
        <p:txBody>
          <a:bodyPr wrap="square">
            <a:spAutoFit/>
          </a:bodyPr>
          <a:lstStyle/>
          <a:p>
            <a:pPr lvl="0" indent="457200">
              <a:spcBef>
                <a:spcPts val="600"/>
              </a:spcBef>
              <a:spcAft>
                <a:spcPts val="600"/>
              </a:spcAft>
              <a:defRPr/>
            </a:pPr>
            <a:r>
              <a:rPr lang="en-US" sz="4000" b="1" dirty="0" smtClean="0">
                <a:solidFill>
                  <a:prstClr val="black"/>
                </a:solidFill>
              </a:rPr>
              <a:t>- </a:t>
            </a:r>
            <a:r>
              <a:rPr lang="vi-VN" sz="4000" b="1" dirty="0" smtClean="0">
                <a:solidFill>
                  <a:prstClr val="black"/>
                </a:solidFill>
              </a:rPr>
              <a:t>....................trắng </a:t>
            </a:r>
            <a:r>
              <a:rPr lang="vi-VN" sz="4000" b="1" dirty="0">
                <a:solidFill>
                  <a:prstClr val="black"/>
                </a:solidFill>
              </a:rPr>
              <a:t>muốt chen nhau bơi lội</a:t>
            </a:r>
            <a:r>
              <a:rPr lang="en-US" sz="4000" b="1" dirty="0">
                <a:solidFill>
                  <a:prstClr val="black"/>
                </a:solidFill>
              </a:rPr>
              <a:t>.</a:t>
            </a:r>
          </a:p>
          <a:p>
            <a:pPr lvl="0" indent="457200">
              <a:spcBef>
                <a:spcPts val="600"/>
              </a:spcBef>
              <a:spcAft>
                <a:spcPts val="600"/>
              </a:spcAft>
              <a:defRPr/>
            </a:pPr>
            <a:r>
              <a:rPr kumimoji="0" lang="vi-VN" sz="3600" b="1" i="0" u="none" strike="noStrike" kern="1200" cap="none" spc="0" normalizeH="0" baseline="0" noProof="0" dirty="0">
                <a:ln>
                  <a:noFill/>
                </a:ln>
                <a:solidFill>
                  <a:prstClr val="black"/>
                </a:solidFill>
                <a:effectLst/>
                <a:uLnTx/>
                <a:uFillTx/>
                <a:latin typeface="+mj-lt"/>
                <a:cs typeface="Times New Roman" pitchFamily="18" charset="0"/>
              </a:rPr>
              <a:t>	</a:t>
            </a:r>
            <a:endParaRPr kumimoji="0" lang="en-US" sz="3600" b="1"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3" name="Rectangle 12">
            <a:extLst>
              <a:ext uri="{FF2B5EF4-FFF2-40B4-BE49-F238E27FC236}">
                <a16:creationId xmlns:a16="http://schemas.microsoft.com/office/drawing/2014/main" id="{272821A2-CBEB-4BE0-851C-E7B2DF518E50}"/>
              </a:ext>
            </a:extLst>
          </p:cNvPr>
          <p:cNvSpPr/>
          <p:nvPr/>
        </p:nvSpPr>
        <p:spPr>
          <a:xfrm>
            <a:off x="-83467" y="3472517"/>
            <a:ext cx="11954967" cy="707886"/>
          </a:xfrm>
          <a:prstGeom prst="rect">
            <a:avLst/>
          </a:prstGeom>
        </p:spPr>
        <p:txBody>
          <a:bodyPr wrap="square">
            <a:spAutoFit/>
          </a:bodyPr>
          <a:lstStyle/>
          <a:p>
            <a:pPr lvl="0" indent="457200">
              <a:spcBef>
                <a:spcPts val="600"/>
              </a:spcBef>
              <a:spcAft>
                <a:spcPts val="600"/>
              </a:spcAft>
              <a:defRPr/>
            </a:pPr>
            <a:r>
              <a:rPr lang="en-US" sz="4000" b="1" dirty="0" smtClean="0">
                <a:solidFill>
                  <a:prstClr val="black"/>
                </a:solidFill>
              </a:rPr>
              <a:t>-</a:t>
            </a:r>
            <a:r>
              <a:rPr lang="vi-VN" sz="4000" b="1" dirty="0" smtClean="0">
                <a:solidFill>
                  <a:prstClr val="black"/>
                </a:solidFill>
              </a:rPr>
              <a:t> .............................mình </a:t>
            </a:r>
            <a:r>
              <a:rPr lang="vi-VN" sz="4000" b="1" dirty="0">
                <a:solidFill>
                  <a:prstClr val="black"/>
                </a:solidFill>
              </a:rPr>
              <a:t>đỏ chót và nhỏ như quả ớt</a:t>
            </a:r>
            <a:r>
              <a:rPr lang="en-US" sz="4000" b="1" dirty="0" smtClean="0">
                <a:solidFill>
                  <a:prstClr val="black"/>
                </a:solidFill>
              </a:rPr>
              <a:t>.</a:t>
            </a:r>
            <a:endParaRPr lang="en-US" sz="4000" b="1" dirty="0">
              <a:solidFill>
                <a:prstClr val="black"/>
              </a:solidFill>
            </a:endParaRPr>
          </a:p>
        </p:txBody>
      </p:sp>
      <p:sp>
        <p:nvSpPr>
          <p:cNvPr id="16" name="Rectangle 15">
            <a:extLst>
              <a:ext uri="{FF2B5EF4-FFF2-40B4-BE49-F238E27FC236}">
                <a16:creationId xmlns:a16="http://schemas.microsoft.com/office/drawing/2014/main" id="{272821A2-CBEB-4BE0-851C-E7B2DF518E50}"/>
              </a:ext>
            </a:extLst>
          </p:cNvPr>
          <p:cNvSpPr/>
          <p:nvPr/>
        </p:nvSpPr>
        <p:spPr>
          <a:xfrm>
            <a:off x="10092" y="1569941"/>
            <a:ext cx="12190413" cy="2262158"/>
          </a:xfrm>
          <a:prstGeom prst="rect">
            <a:avLst/>
          </a:prstGeom>
        </p:spPr>
        <p:txBody>
          <a:bodyPr wrap="square">
            <a:spAutoFit/>
          </a:bodyPr>
          <a:lstStyle/>
          <a:p>
            <a:pPr lvl="0" indent="457200">
              <a:lnSpc>
                <a:spcPct val="125000"/>
              </a:lnSpc>
              <a:defRPr/>
            </a:pPr>
            <a:r>
              <a:rPr lang="en-US" sz="4000" b="1" dirty="0">
                <a:solidFill>
                  <a:prstClr val="black"/>
                </a:solidFill>
              </a:rPr>
              <a:t>- </a:t>
            </a:r>
            <a:r>
              <a:rPr lang="vi-VN" sz="4000" b="1" dirty="0" smtClean="0">
                <a:solidFill>
                  <a:srgbClr val="FF0000"/>
                </a:solidFill>
              </a:rPr>
              <a:t>Chim đại bàng </a:t>
            </a:r>
            <a:r>
              <a:rPr lang="vi-VN" sz="4000" b="1" dirty="0" smtClean="0">
                <a:solidFill>
                  <a:prstClr val="black"/>
                </a:solidFill>
              </a:rPr>
              <a:t>chân vàng</a:t>
            </a:r>
            <a:r>
              <a:rPr lang="en-US" sz="4000" b="1" dirty="0" smtClean="0">
                <a:solidFill>
                  <a:prstClr val="black"/>
                </a:solidFill>
              </a:rPr>
              <a:t>,</a:t>
            </a:r>
            <a:r>
              <a:rPr lang="vi-VN" sz="4000" b="1" dirty="0" smtClean="0">
                <a:solidFill>
                  <a:prstClr val="black"/>
                </a:solidFill>
              </a:rPr>
              <a:t> mỏ đỏ đang chao </a:t>
            </a:r>
            <a:r>
              <a:rPr lang="vi-VN" sz="4000" b="1" dirty="0">
                <a:solidFill>
                  <a:prstClr val="black"/>
                </a:solidFill>
              </a:rPr>
              <a:t>lượn, bóng che rợp mặt đất. </a:t>
            </a:r>
            <a:endParaRPr lang="en-US" sz="4000" b="1" dirty="0">
              <a:solidFill>
                <a:prstClr val="black"/>
              </a:solidFill>
            </a:endParaRPr>
          </a:p>
          <a:p>
            <a:pPr lvl="0" indent="457200">
              <a:spcBef>
                <a:spcPts val="600"/>
              </a:spcBef>
              <a:spcAft>
                <a:spcPts val="600"/>
              </a:spcAft>
              <a:defRPr/>
            </a:pPr>
            <a:r>
              <a:rPr kumimoji="0" lang="vi-VN" sz="3600" b="1" i="0" u="none" strike="noStrike" kern="1200" cap="none" spc="0" normalizeH="0" baseline="0" noProof="0" dirty="0">
                <a:ln>
                  <a:noFill/>
                </a:ln>
                <a:solidFill>
                  <a:prstClr val="black"/>
                </a:solidFill>
                <a:effectLst/>
                <a:uLnTx/>
                <a:uFillTx/>
                <a:latin typeface="+mj-lt"/>
                <a:cs typeface="Times New Roman" pitchFamily="18" charset="0"/>
              </a:rPr>
              <a:t>	</a:t>
            </a:r>
            <a:endParaRPr kumimoji="0" lang="en-US" sz="3600" b="1"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7" name="Rectangle 16">
            <a:extLst>
              <a:ext uri="{FF2B5EF4-FFF2-40B4-BE49-F238E27FC236}">
                <a16:creationId xmlns:a16="http://schemas.microsoft.com/office/drawing/2014/main" id="{272821A2-CBEB-4BE0-851C-E7B2DF518E50}"/>
              </a:ext>
            </a:extLst>
          </p:cNvPr>
          <p:cNvSpPr/>
          <p:nvPr/>
        </p:nvSpPr>
        <p:spPr>
          <a:xfrm>
            <a:off x="-83469" y="4639949"/>
            <a:ext cx="11954967" cy="1415772"/>
          </a:xfrm>
          <a:prstGeom prst="rect">
            <a:avLst/>
          </a:prstGeom>
        </p:spPr>
        <p:txBody>
          <a:bodyPr wrap="square">
            <a:spAutoFit/>
          </a:bodyPr>
          <a:lstStyle/>
          <a:p>
            <a:pPr lvl="0" indent="457200">
              <a:spcBef>
                <a:spcPts val="600"/>
              </a:spcBef>
              <a:spcAft>
                <a:spcPts val="600"/>
              </a:spcAft>
              <a:defRPr/>
            </a:pPr>
            <a:r>
              <a:rPr lang="en-US" sz="4000" b="1" dirty="0" smtClean="0">
                <a:solidFill>
                  <a:prstClr val="black"/>
                </a:solidFill>
              </a:rPr>
              <a:t>- </a:t>
            </a:r>
            <a:r>
              <a:rPr lang="vi-VN" sz="4000" b="1" dirty="0" smtClean="0">
                <a:solidFill>
                  <a:srgbClr val="FF0000"/>
                </a:solidFill>
              </a:rPr>
              <a:t>Bầy thiên nga </a:t>
            </a:r>
            <a:r>
              <a:rPr lang="vi-VN" sz="4000" b="1" dirty="0" smtClean="0">
                <a:solidFill>
                  <a:prstClr val="black"/>
                </a:solidFill>
              </a:rPr>
              <a:t>trắng </a:t>
            </a:r>
            <a:r>
              <a:rPr lang="vi-VN" sz="4000" b="1" dirty="0">
                <a:solidFill>
                  <a:prstClr val="black"/>
                </a:solidFill>
              </a:rPr>
              <a:t>muốt chen nhau bơi lội</a:t>
            </a:r>
            <a:r>
              <a:rPr lang="en-US" sz="4000" b="1" dirty="0">
                <a:solidFill>
                  <a:prstClr val="black"/>
                </a:solidFill>
              </a:rPr>
              <a:t>.</a:t>
            </a:r>
          </a:p>
          <a:p>
            <a:pPr lvl="0" indent="457200">
              <a:spcBef>
                <a:spcPts val="600"/>
              </a:spcBef>
              <a:spcAft>
                <a:spcPts val="600"/>
              </a:spcAft>
              <a:defRPr/>
            </a:pPr>
            <a:r>
              <a:rPr kumimoji="0" lang="vi-VN" sz="3600" b="1" i="0" u="none" strike="noStrike" kern="1200" cap="none" spc="0" normalizeH="0" baseline="0" noProof="0" dirty="0">
                <a:ln>
                  <a:noFill/>
                </a:ln>
                <a:solidFill>
                  <a:prstClr val="black"/>
                </a:solidFill>
                <a:effectLst/>
                <a:uLnTx/>
                <a:uFillTx/>
                <a:latin typeface="+mj-lt"/>
                <a:cs typeface="Times New Roman" pitchFamily="18" charset="0"/>
              </a:rPr>
              <a:t>	</a:t>
            </a:r>
            <a:endParaRPr kumimoji="0" lang="en-US" sz="3600" b="1"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9" name="Rectangle 18">
            <a:extLst>
              <a:ext uri="{FF2B5EF4-FFF2-40B4-BE49-F238E27FC236}">
                <a16:creationId xmlns:a16="http://schemas.microsoft.com/office/drawing/2014/main" id="{272821A2-CBEB-4BE0-851C-E7B2DF518E50}"/>
              </a:ext>
            </a:extLst>
          </p:cNvPr>
          <p:cNvSpPr/>
          <p:nvPr/>
        </p:nvSpPr>
        <p:spPr>
          <a:xfrm>
            <a:off x="-73372" y="3499710"/>
            <a:ext cx="11954967" cy="707886"/>
          </a:xfrm>
          <a:prstGeom prst="rect">
            <a:avLst/>
          </a:prstGeom>
        </p:spPr>
        <p:txBody>
          <a:bodyPr wrap="square">
            <a:spAutoFit/>
          </a:bodyPr>
          <a:lstStyle/>
          <a:p>
            <a:pPr lvl="0" indent="457200">
              <a:spcBef>
                <a:spcPts val="600"/>
              </a:spcBef>
              <a:spcAft>
                <a:spcPts val="600"/>
              </a:spcAft>
              <a:defRPr/>
            </a:pPr>
            <a:r>
              <a:rPr lang="en-US" sz="4000" b="1" dirty="0" smtClean="0">
                <a:solidFill>
                  <a:prstClr val="black"/>
                </a:solidFill>
              </a:rPr>
              <a:t>-</a:t>
            </a:r>
            <a:r>
              <a:rPr lang="vi-VN" sz="4000" b="1" dirty="0" smtClean="0">
                <a:solidFill>
                  <a:prstClr val="black"/>
                </a:solidFill>
              </a:rPr>
              <a:t> </a:t>
            </a:r>
            <a:r>
              <a:rPr lang="vi-VN" sz="4000" b="1" dirty="0" smtClean="0">
                <a:solidFill>
                  <a:srgbClr val="FF0000"/>
                </a:solidFill>
              </a:rPr>
              <a:t>Chim kơ-púc </a:t>
            </a:r>
            <a:r>
              <a:rPr lang="vi-VN" sz="4000" b="1" dirty="0" smtClean="0">
                <a:solidFill>
                  <a:prstClr val="black"/>
                </a:solidFill>
              </a:rPr>
              <a:t>mình </a:t>
            </a:r>
            <a:r>
              <a:rPr lang="vi-VN" sz="4000" b="1" dirty="0">
                <a:solidFill>
                  <a:prstClr val="black"/>
                </a:solidFill>
              </a:rPr>
              <a:t>đỏ chót và nhỏ như quả ớt</a:t>
            </a:r>
            <a:r>
              <a:rPr lang="en-US" sz="4000" b="1" dirty="0" smtClean="0">
                <a:solidFill>
                  <a:prstClr val="black"/>
                </a:solidFill>
              </a:rPr>
              <a:t>.</a:t>
            </a:r>
            <a:endParaRPr lang="en-US" sz="4000" b="1" dirty="0">
              <a:solidFill>
                <a:prstClr val="black"/>
              </a:solidFill>
            </a:endParaRPr>
          </a:p>
        </p:txBody>
      </p:sp>
    </p:spTree>
    <p:extLst>
      <p:ext uri="{BB962C8B-B14F-4D97-AF65-F5344CB8AC3E}">
        <p14:creationId xmlns:p14="http://schemas.microsoft.com/office/powerpoint/2010/main" val="210388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repeatCount="indefinite" fill="hold" display="0">
                  <p:stCondLst>
                    <p:cond delay="indefinite"/>
                  </p:stCondLst>
                  <p:endCondLst>
                    <p:cond evt="onStopAudio" delay="0">
                      <p:tgtEl>
                        <p:sldTgt/>
                      </p:tgtEl>
                    </p:cond>
                  </p:endCondLst>
                </p:cTn>
                <p:tgtEl>
                  <p:spTgt spid="9"/>
                </p:tgtEl>
              </p:cMediaNode>
            </p:audio>
          </p:childTnLst>
        </p:cTn>
      </p:par>
    </p:tnLst>
    <p:bldLst>
      <p:bldP spid="18" grpId="0"/>
      <p:bldP spid="18" grpId="1"/>
      <p:bldP spid="12" grpId="0"/>
      <p:bldP spid="12" grpId="1"/>
      <p:bldP spid="13" grpId="0"/>
      <p:bldP spid="13" grpId="1"/>
      <p:bldP spid="16"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EC9F5-083D-4FB3-A238-28A205028F39}"/>
              </a:ext>
            </a:extLst>
          </p:cNvPr>
          <p:cNvSpPr txBox="1"/>
          <p:nvPr/>
        </p:nvSpPr>
        <p:spPr>
          <a:xfrm>
            <a:off x="0" y="3152"/>
            <a:ext cx="12190413" cy="707886"/>
          </a:xfrm>
          <a:prstGeom prst="rect">
            <a:avLst/>
          </a:prstGeom>
          <a:solidFill>
            <a:schemeClr val="bg1"/>
          </a:solidFill>
        </p:spPr>
        <p:txBody>
          <a:bodyPr wrap="square" rtlCol="0">
            <a:spAutoFit/>
          </a:bodyPr>
          <a:lstStyle/>
          <a:p>
            <a:r>
              <a:rPr lang="en-US" sz="4000" b="1" smtClean="0">
                <a:solidFill>
                  <a:srgbClr val="0000FF"/>
                </a:solidFill>
                <a:cs typeface="Times New Roman" pitchFamily="18" charset="0"/>
              </a:rPr>
              <a:t>       Bài </a:t>
            </a:r>
            <a:r>
              <a:rPr lang="en-US" sz="4000" b="1">
                <a:solidFill>
                  <a:srgbClr val="0000FF"/>
                </a:solidFill>
                <a:cs typeface="Times New Roman" pitchFamily="18" charset="0"/>
              </a:rPr>
              <a:t>đọc giúp em có thêm hiểu biết gì?</a:t>
            </a:r>
          </a:p>
        </p:txBody>
      </p:sp>
      <p:sp>
        <p:nvSpPr>
          <p:cNvPr id="7" name="TextBox 6">
            <a:extLst>
              <a:ext uri="{FF2B5EF4-FFF2-40B4-BE49-F238E27FC236}">
                <a16:creationId xmlns:a16="http://schemas.microsoft.com/office/drawing/2014/main" id="{4EABFC10-9A70-4D0C-9040-AF1D7CA58995}"/>
              </a:ext>
            </a:extLst>
          </p:cNvPr>
          <p:cNvSpPr txBox="1"/>
          <p:nvPr/>
        </p:nvSpPr>
        <p:spPr>
          <a:xfrm>
            <a:off x="5459644" y="1366821"/>
            <a:ext cx="6503755" cy="3785652"/>
          </a:xfrm>
          <a:prstGeom prst="rect">
            <a:avLst/>
          </a:prstGeom>
          <a:noFill/>
        </p:spPr>
        <p:txBody>
          <a:bodyPr wrap="square" rtlCol="0">
            <a:spAutoFit/>
          </a:bodyPr>
          <a:lstStyle/>
          <a:p>
            <a:pPr algn="just"/>
            <a:r>
              <a:rPr lang="en-US" sz="3600" b="1" dirty="0" smtClean="0">
                <a:cs typeface="Times New Roman" pitchFamily="18" charset="0"/>
              </a:rPr>
              <a:t>      </a:t>
            </a:r>
            <a:r>
              <a:rPr lang="en-US" sz="4000" b="1" dirty="0" err="1" smtClean="0">
                <a:cs typeface="Times New Roman" pitchFamily="18" charset="0"/>
              </a:rPr>
              <a:t>Bài</a:t>
            </a:r>
            <a:r>
              <a:rPr lang="en-US" sz="4000" b="1" dirty="0" smtClean="0">
                <a:cs typeface="Times New Roman" pitchFamily="18" charset="0"/>
              </a:rPr>
              <a:t> </a:t>
            </a:r>
            <a:r>
              <a:rPr lang="en-US" sz="4000" b="1" dirty="0" err="1">
                <a:cs typeface="Times New Roman" pitchFamily="18" charset="0"/>
              </a:rPr>
              <a:t>đọc</a:t>
            </a:r>
            <a:r>
              <a:rPr lang="en-US" sz="4000" b="1" dirty="0">
                <a:cs typeface="Times New Roman" pitchFamily="18" charset="0"/>
              </a:rPr>
              <a:t> </a:t>
            </a:r>
            <a:r>
              <a:rPr lang="en-US" sz="4000" b="1" dirty="0" err="1">
                <a:cs typeface="Times New Roman" pitchFamily="18" charset="0"/>
              </a:rPr>
              <a:t>giúp</a:t>
            </a:r>
            <a:r>
              <a:rPr lang="en-US" sz="4000" b="1" dirty="0">
                <a:cs typeface="Times New Roman" pitchFamily="18" charset="0"/>
              </a:rPr>
              <a:t> </a:t>
            </a:r>
            <a:r>
              <a:rPr lang="en-US" sz="4000" b="1" dirty="0" err="1">
                <a:cs typeface="Times New Roman" pitchFamily="18" charset="0"/>
              </a:rPr>
              <a:t>em</a:t>
            </a:r>
            <a:r>
              <a:rPr lang="en-US" sz="4000" b="1" dirty="0">
                <a:cs typeface="Times New Roman" pitchFamily="18" charset="0"/>
              </a:rPr>
              <a:t> </a:t>
            </a:r>
            <a:r>
              <a:rPr lang="en-US" sz="4000" b="1" dirty="0" err="1">
                <a:cs typeface="Times New Roman" pitchFamily="18" charset="0"/>
              </a:rPr>
              <a:t>có</a:t>
            </a:r>
            <a:r>
              <a:rPr lang="en-US" sz="4000" b="1" dirty="0">
                <a:cs typeface="Times New Roman" pitchFamily="18" charset="0"/>
              </a:rPr>
              <a:t> </a:t>
            </a:r>
            <a:r>
              <a:rPr lang="en-US" sz="4000" b="1" dirty="0" err="1">
                <a:cs typeface="Times New Roman" pitchFamily="18" charset="0"/>
              </a:rPr>
              <a:t>hiểu</a:t>
            </a:r>
            <a:r>
              <a:rPr lang="en-US" sz="4000" b="1" dirty="0">
                <a:cs typeface="Times New Roman" pitchFamily="18" charset="0"/>
              </a:rPr>
              <a:t> </a:t>
            </a:r>
            <a:r>
              <a:rPr lang="en-US" sz="4000" b="1" dirty="0" err="1">
                <a:cs typeface="Times New Roman" pitchFamily="18" charset="0"/>
              </a:rPr>
              <a:t>biết</a:t>
            </a:r>
            <a:r>
              <a:rPr lang="en-US" sz="4000" b="1" dirty="0">
                <a:cs typeface="Times New Roman" pitchFamily="18" charset="0"/>
              </a:rPr>
              <a:t> </a:t>
            </a:r>
            <a:r>
              <a:rPr lang="en-US" sz="4000" b="1" dirty="0" err="1">
                <a:cs typeface="Times New Roman" pitchFamily="18" charset="0"/>
              </a:rPr>
              <a:t>về</a:t>
            </a:r>
            <a:r>
              <a:rPr lang="en-US" sz="4000" b="1" dirty="0">
                <a:cs typeface="Times New Roman" pitchFamily="18" charset="0"/>
              </a:rPr>
              <a:t> </a:t>
            </a:r>
            <a:r>
              <a:rPr lang="en-US" sz="4000" b="1" dirty="0" err="1">
                <a:cs typeface="Times New Roman" pitchFamily="18" charset="0"/>
              </a:rPr>
              <a:t>các</a:t>
            </a:r>
            <a:r>
              <a:rPr lang="en-US" sz="4000" b="1" dirty="0">
                <a:cs typeface="Times New Roman" pitchFamily="18" charset="0"/>
              </a:rPr>
              <a:t> </a:t>
            </a:r>
            <a:r>
              <a:rPr lang="en-US" sz="4000" b="1" dirty="0" err="1">
                <a:cs typeface="Times New Roman" pitchFamily="18" charset="0"/>
              </a:rPr>
              <a:t>loài</a:t>
            </a:r>
            <a:r>
              <a:rPr lang="en-US" sz="4000" b="1" dirty="0">
                <a:cs typeface="Times New Roman" pitchFamily="18" charset="0"/>
              </a:rPr>
              <a:t> </a:t>
            </a:r>
            <a:r>
              <a:rPr lang="en-US" sz="4000" b="1" dirty="0" err="1">
                <a:cs typeface="Times New Roman" pitchFamily="18" charset="0"/>
              </a:rPr>
              <a:t>chim</a:t>
            </a:r>
            <a:r>
              <a:rPr lang="en-US" sz="4000" b="1" dirty="0">
                <a:cs typeface="Times New Roman" pitchFamily="18" charset="0"/>
              </a:rPr>
              <a:t> </a:t>
            </a:r>
            <a:r>
              <a:rPr lang="en-US" sz="4000" b="1" dirty="0" err="1">
                <a:cs typeface="Times New Roman" pitchFamily="18" charset="0"/>
              </a:rPr>
              <a:t>rừng</a:t>
            </a:r>
            <a:r>
              <a:rPr lang="en-US" sz="4000" b="1" dirty="0">
                <a:cs typeface="Times New Roman" pitchFamily="18" charset="0"/>
              </a:rPr>
              <a:t> ở </a:t>
            </a:r>
            <a:r>
              <a:rPr lang="en-US" sz="4000" b="1" dirty="0" err="1">
                <a:cs typeface="Times New Roman" pitchFamily="18" charset="0"/>
              </a:rPr>
              <a:t>vùng</a:t>
            </a:r>
            <a:r>
              <a:rPr lang="en-US" sz="4000" b="1" dirty="0">
                <a:cs typeface="Times New Roman" pitchFamily="18" charset="0"/>
              </a:rPr>
              <a:t> </a:t>
            </a:r>
            <a:r>
              <a:rPr lang="en-US" sz="4000" b="1" dirty="0" err="1">
                <a:cs typeface="Times New Roman" pitchFamily="18" charset="0"/>
              </a:rPr>
              <a:t>Tây</a:t>
            </a:r>
            <a:r>
              <a:rPr lang="en-US" sz="4000" b="1" dirty="0">
                <a:cs typeface="Times New Roman" pitchFamily="18" charset="0"/>
              </a:rPr>
              <a:t> </a:t>
            </a:r>
            <a:r>
              <a:rPr lang="en-US" sz="4000" b="1" dirty="0" err="1">
                <a:cs typeface="Times New Roman" pitchFamily="18" charset="0"/>
              </a:rPr>
              <a:t>Nguyên</a:t>
            </a:r>
            <a:r>
              <a:rPr lang="en-US" sz="4000" b="1" dirty="0">
                <a:cs typeface="Times New Roman" pitchFamily="18" charset="0"/>
              </a:rPr>
              <a:t>. </a:t>
            </a:r>
            <a:r>
              <a:rPr lang="en-US" sz="4000" b="1" dirty="0" err="1">
                <a:cs typeface="Times New Roman" pitchFamily="18" charset="0"/>
              </a:rPr>
              <a:t>Từ</a:t>
            </a:r>
            <a:r>
              <a:rPr lang="en-US" sz="4000" b="1" dirty="0">
                <a:cs typeface="Times New Roman" pitchFamily="18" charset="0"/>
              </a:rPr>
              <a:t> </a:t>
            </a:r>
            <a:r>
              <a:rPr lang="en-US" sz="4000" b="1" dirty="0" err="1">
                <a:cs typeface="Times New Roman" pitchFamily="18" charset="0"/>
              </a:rPr>
              <a:t>đó</a:t>
            </a:r>
            <a:r>
              <a:rPr lang="en-US" sz="4000" b="1" dirty="0">
                <a:cs typeface="Times New Roman" pitchFamily="18" charset="0"/>
              </a:rPr>
              <a:t>, </a:t>
            </a:r>
            <a:r>
              <a:rPr lang="en-US" sz="4000" b="1" dirty="0" err="1">
                <a:cs typeface="Times New Roman" pitchFamily="18" charset="0"/>
              </a:rPr>
              <a:t>giúp</a:t>
            </a:r>
            <a:r>
              <a:rPr lang="en-US" sz="4000" b="1" dirty="0">
                <a:cs typeface="Times New Roman" pitchFamily="18" charset="0"/>
              </a:rPr>
              <a:t> </a:t>
            </a:r>
            <a:r>
              <a:rPr lang="en-US" sz="4000" b="1" dirty="0" err="1">
                <a:cs typeface="Times New Roman" pitchFamily="18" charset="0"/>
              </a:rPr>
              <a:t>em</a:t>
            </a:r>
            <a:r>
              <a:rPr lang="en-US" sz="4000" b="1" dirty="0">
                <a:cs typeface="Times New Roman" pitchFamily="18" charset="0"/>
              </a:rPr>
              <a:t> </a:t>
            </a:r>
            <a:r>
              <a:rPr lang="en-US" sz="4000" b="1" dirty="0" err="1">
                <a:cs typeface="Times New Roman" pitchFamily="18" charset="0"/>
              </a:rPr>
              <a:t>thêm</a:t>
            </a:r>
            <a:r>
              <a:rPr lang="en-US" sz="4000" b="1" dirty="0">
                <a:cs typeface="Times New Roman" pitchFamily="18" charset="0"/>
              </a:rPr>
              <a:t> </a:t>
            </a:r>
            <a:r>
              <a:rPr lang="en-US" sz="4000" b="1" dirty="0" err="1">
                <a:cs typeface="Times New Roman" pitchFamily="18" charset="0"/>
              </a:rPr>
              <a:t>yêu</a:t>
            </a:r>
            <a:r>
              <a:rPr lang="en-US" sz="4000" b="1" dirty="0">
                <a:cs typeface="Times New Roman" pitchFamily="18" charset="0"/>
              </a:rPr>
              <a:t> </a:t>
            </a:r>
            <a:r>
              <a:rPr lang="en-US" sz="4000" b="1" dirty="0" err="1">
                <a:cs typeface="Times New Roman" pitchFamily="18" charset="0"/>
              </a:rPr>
              <a:t>quý</a:t>
            </a:r>
            <a:r>
              <a:rPr lang="en-US" sz="4000" b="1" dirty="0">
                <a:cs typeface="Times New Roman" pitchFamily="18" charset="0"/>
              </a:rPr>
              <a:t> </a:t>
            </a:r>
            <a:r>
              <a:rPr lang="en-US" sz="4000" b="1" dirty="0" err="1">
                <a:cs typeface="Times New Roman" pitchFamily="18" charset="0"/>
              </a:rPr>
              <a:t>và</a:t>
            </a:r>
            <a:r>
              <a:rPr lang="en-US" sz="4000" b="1" dirty="0">
                <a:cs typeface="Times New Roman" pitchFamily="18" charset="0"/>
              </a:rPr>
              <a:t> </a:t>
            </a:r>
            <a:r>
              <a:rPr lang="en-US" sz="4000" b="1" dirty="0" err="1">
                <a:cs typeface="Times New Roman" pitchFamily="18" charset="0"/>
              </a:rPr>
              <a:t>có</a:t>
            </a:r>
            <a:r>
              <a:rPr lang="en-US" sz="4000" b="1" dirty="0">
                <a:cs typeface="Times New Roman" pitchFamily="18" charset="0"/>
              </a:rPr>
              <a:t> ý </a:t>
            </a:r>
            <a:r>
              <a:rPr lang="en-US" sz="4000" b="1" dirty="0" err="1">
                <a:cs typeface="Times New Roman" pitchFamily="18" charset="0"/>
              </a:rPr>
              <a:t>thức</a:t>
            </a:r>
            <a:r>
              <a:rPr lang="en-US" sz="4000" b="1" dirty="0">
                <a:cs typeface="Times New Roman" pitchFamily="18" charset="0"/>
              </a:rPr>
              <a:t> </a:t>
            </a:r>
            <a:r>
              <a:rPr lang="en-US" sz="4000" b="1" dirty="0" err="1">
                <a:cs typeface="Times New Roman" pitchFamily="18" charset="0"/>
              </a:rPr>
              <a:t>bảo</a:t>
            </a:r>
            <a:r>
              <a:rPr lang="en-US" sz="4000" b="1" dirty="0">
                <a:cs typeface="Times New Roman" pitchFamily="18" charset="0"/>
              </a:rPr>
              <a:t> </a:t>
            </a:r>
            <a:r>
              <a:rPr lang="en-US" sz="4000" b="1" dirty="0" err="1">
                <a:cs typeface="Times New Roman" pitchFamily="18" charset="0"/>
              </a:rPr>
              <a:t>vệ</a:t>
            </a:r>
            <a:r>
              <a:rPr lang="en-US" sz="4000" b="1" dirty="0">
                <a:cs typeface="Times New Roman" pitchFamily="18" charset="0"/>
              </a:rPr>
              <a:t> </a:t>
            </a:r>
            <a:r>
              <a:rPr lang="en-US" sz="4000" b="1" dirty="0" err="1">
                <a:cs typeface="Times New Roman" pitchFamily="18" charset="0"/>
              </a:rPr>
              <a:t>chim</a:t>
            </a:r>
            <a:r>
              <a:rPr lang="en-US" sz="4000" b="1" dirty="0">
                <a:cs typeface="Times New Roman" pitchFamily="18" charset="0"/>
              </a:rPr>
              <a:t> </a:t>
            </a:r>
            <a:r>
              <a:rPr lang="en-US" sz="4000" b="1" dirty="0" err="1">
                <a:cs typeface="Times New Roman" pitchFamily="18" charset="0"/>
              </a:rPr>
              <a:t>chóc</a:t>
            </a:r>
            <a:r>
              <a:rPr lang="en-US" sz="4000" b="1" dirty="0">
                <a:cs typeface="Times New Roman" pitchFamily="18" charset="0"/>
              </a:rPr>
              <a:t> </a:t>
            </a:r>
            <a:r>
              <a:rPr lang="en-US" sz="4000" b="1" dirty="0" err="1">
                <a:cs typeface="Times New Roman" pitchFamily="18" charset="0"/>
              </a:rPr>
              <a:t>trong</a:t>
            </a:r>
            <a:r>
              <a:rPr lang="en-US" sz="4000" b="1" dirty="0">
                <a:cs typeface="Times New Roman" pitchFamily="18" charset="0"/>
              </a:rPr>
              <a:t> </a:t>
            </a:r>
            <a:r>
              <a:rPr lang="en-US" sz="4000" b="1" dirty="0" err="1">
                <a:cs typeface="Times New Roman" pitchFamily="18" charset="0"/>
              </a:rPr>
              <a:t>thiên</a:t>
            </a:r>
            <a:r>
              <a:rPr lang="en-US" sz="4000" b="1" dirty="0">
                <a:cs typeface="Times New Roman" pitchFamily="18" charset="0"/>
              </a:rPr>
              <a:t> </a:t>
            </a:r>
            <a:r>
              <a:rPr lang="en-US" sz="4000" b="1" dirty="0" err="1">
                <a:cs typeface="Times New Roman" pitchFamily="18" charset="0"/>
              </a:rPr>
              <a:t>nhiên</a:t>
            </a:r>
            <a:r>
              <a:rPr lang="en-US" sz="4000" b="1" dirty="0">
                <a:cs typeface="Times New Roman" pitchFamily="18" charset="0"/>
              </a:rPr>
              <a:t>.</a:t>
            </a:r>
            <a:endParaRPr lang="en-US" sz="4000" b="1" dirty="0">
              <a:solidFill>
                <a:schemeClr val="accent1"/>
              </a:solidFill>
              <a:cs typeface="Times New Roman" pitchFamily="18" charset="0"/>
            </a:endParaRPr>
          </a:p>
        </p:txBody>
      </p:sp>
      <p:pic>
        <p:nvPicPr>
          <p:cNvPr id="11" name="Picture 10">
            <a:extLst>
              <a:ext uri="{FF2B5EF4-FFF2-40B4-BE49-F238E27FC236}">
                <a16:creationId xmlns:a16="http://schemas.microsoft.com/office/drawing/2014/main" id="{C8E7FE99-AABA-4E99-9832-D8DEB672C1F6}"/>
              </a:ext>
            </a:extLst>
          </p:cNvPr>
          <p:cNvPicPr>
            <a:picLocks noChangeAspect="1"/>
          </p:cNvPicPr>
          <p:nvPr/>
        </p:nvPicPr>
        <p:blipFill>
          <a:blip r:embed="rId2"/>
          <a:stretch>
            <a:fillRect/>
          </a:stretch>
        </p:blipFill>
        <p:spPr>
          <a:xfrm>
            <a:off x="131168" y="833421"/>
            <a:ext cx="5076713" cy="5308299"/>
          </a:xfrm>
          <a:prstGeom prst="rect">
            <a:avLst/>
          </a:prstGeom>
        </p:spPr>
      </p:pic>
    </p:spTree>
    <p:extLst>
      <p:ext uri="{BB962C8B-B14F-4D97-AF65-F5344CB8AC3E}">
        <p14:creationId xmlns:p14="http://schemas.microsoft.com/office/powerpoint/2010/main"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069647" y="3369186"/>
            <a:ext cx="4051118" cy="83099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8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8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8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2196921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18EB13-8859-4EE6-8485-CD3DB4E73819}"/>
              </a:ext>
            </a:extLst>
          </p:cNvPr>
          <p:cNvSpPr txBox="1"/>
          <p:nvPr/>
        </p:nvSpPr>
        <p:spPr>
          <a:xfrm>
            <a:off x="0" y="30480"/>
            <a:ext cx="12190413" cy="6186309"/>
          </a:xfrm>
          <a:prstGeom prst="rect">
            <a:avLst/>
          </a:prstGeom>
          <a:solidFill>
            <a:schemeClr val="bg1"/>
          </a:solidFill>
          <a:ln>
            <a:noFill/>
          </a:ln>
        </p:spPr>
        <p:txBody>
          <a:bodyPr wrap="square" rtlCol="0">
            <a:spAutoFit/>
          </a:bodyPr>
          <a:lstStyle/>
          <a:p>
            <a:pPr marL="742950" indent="-742950">
              <a:lnSpc>
                <a:spcPct val="125000"/>
              </a:lnSpc>
              <a:buAutoNum type="arabicPeriod"/>
            </a:pPr>
            <a:r>
              <a:rPr lang="en-US" sz="3600" b="1" dirty="0" err="1" smtClean="0"/>
              <a:t>Bộ</a:t>
            </a:r>
            <a:r>
              <a:rPr lang="en-US" sz="3600" b="1" dirty="0" smtClean="0"/>
              <a:t> </a:t>
            </a:r>
            <a:r>
              <a:rPr lang="en-US" sz="3600" b="1" dirty="0" err="1"/>
              <a:t>phận</a:t>
            </a:r>
            <a:r>
              <a:rPr lang="en-US" sz="3600" b="1" dirty="0"/>
              <a:t> in </a:t>
            </a:r>
            <a:r>
              <a:rPr lang="en-US" sz="3600" b="1" dirty="0" err="1" smtClean="0"/>
              <a:t>đỏ</a:t>
            </a:r>
            <a:r>
              <a:rPr lang="en-US" sz="3600" b="1" dirty="0" smtClean="0"/>
              <a:t> </a:t>
            </a:r>
            <a:r>
              <a:rPr lang="en-US" sz="3600" b="1" dirty="0" err="1" smtClean="0"/>
              <a:t>trong</a:t>
            </a:r>
            <a:r>
              <a:rPr lang="en-US" sz="3600" b="1" dirty="0" smtClean="0"/>
              <a:t> </a:t>
            </a:r>
            <a:r>
              <a:rPr lang="en-US" sz="3600" b="1" dirty="0" err="1" smtClean="0"/>
              <a:t>những</a:t>
            </a:r>
            <a:r>
              <a:rPr lang="en-US" sz="3600" b="1" dirty="0" smtClean="0"/>
              <a:t> </a:t>
            </a:r>
            <a:r>
              <a:rPr lang="en-US" sz="3600" b="1" dirty="0" err="1" smtClean="0"/>
              <a:t>câu</a:t>
            </a:r>
            <a:r>
              <a:rPr lang="en-US" sz="3600" b="1" dirty="0" smtClean="0"/>
              <a:t> </a:t>
            </a:r>
            <a:r>
              <a:rPr lang="en-US" sz="3600" b="1" dirty="0" err="1" smtClean="0"/>
              <a:t>sau</a:t>
            </a:r>
            <a:r>
              <a:rPr lang="en-US" sz="3600" b="1" dirty="0" smtClean="0"/>
              <a:t> </a:t>
            </a:r>
            <a:r>
              <a:rPr lang="en-US" sz="3600" b="1" dirty="0" err="1" smtClean="0"/>
              <a:t>trả</a:t>
            </a:r>
            <a:r>
              <a:rPr lang="en-US" sz="3600" b="1" dirty="0" smtClean="0"/>
              <a:t> </a:t>
            </a:r>
            <a:r>
              <a:rPr lang="en-US" sz="3600" b="1" dirty="0" err="1" smtClean="0"/>
              <a:t>lời</a:t>
            </a:r>
            <a:r>
              <a:rPr lang="en-US" sz="3600" b="1" dirty="0" smtClean="0"/>
              <a:t> </a:t>
            </a:r>
            <a:r>
              <a:rPr lang="en-US" sz="3600" b="1" dirty="0" err="1" smtClean="0"/>
              <a:t>cho</a:t>
            </a:r>
            <a:r>
              <a:rPr lang="en-US" sz="3600" b="1" dirty="0" smtClean="0"/>
              <a:t> </a:t>
            </a:r>
            <a:r>
              <a:rPr lang="en-US" sz="3600" b="1" dirty="0" err="1" smtClean="0"/>
              <a:t>câu</a:t>
            </a:r>
            <a:r>
              <a:rPr lang="en-US" sz="3600" b="1" dirty="0" smtClean="0"/>
              <a:t> </a:t>
            </a:r>
            <a:r>
              <a:rPr lang="en-US" sz="3600" b="1" dirty="0" err="1" smtClean="0"/>
              <a:t>hỏi</a:t>
            </a:r>
            <a:r>
              <a:rPr lang="en-US" sz="3600" b="1" dirty="0" smtClean="0"/>
              <a:t> </a:t>
            </a:r>
            <a:r>
              <a:rPr lang="en-US" sz="3600" b="1" dirty="0" err="1" smtClean="0"/>
              <a:t>nào</a:t>
            </a:r>
            <a:r>
              <a:rPr lang="en-US" sz="3600" b="1" dirty="0" smtClean="0"/>
              <a:t>?</a:t>
            </a:r>
            <a:endParaRPr lang="en-US" sz="3600" b="1" i="1" dirty="0" smtClean="0">
              <a:solidFill>
                <a:srgbClr val="FF0000"/>
              </a:solidFill>
            </a:endParaRPr>
          </a:p>
          <a:p>
            <a:pPr>
              <a:lnSpc>
                <a:spcPct val="125000"/>
              </a:lnSpc>
            </a:pPr>
            <a:r>
              <a:rPr lang="en-US" sz="3600" b="1" dirty="0" smtClean="0">
                <a:solidFill>
                  <a:srgbClr val="0000FF"/>
                </a:solidFill>
              </a:rPr>
              <a:t>a) </a:t>
            </a:r>
            <a:r>
              <a:rPr lang="en-US" sz="3600" b="1" dirty="0" err="1" smtClean="0">
                <a:solidFill>
                  <a:srgbClr val="0000FF"/>
                </a:solidFill>
              </a:rPr>
              <a:t>Hồ</a:t>
            </a:r>
            <a:r>
              <a:rPr lang="en-US" sz="3600" b="1" dirty="0" smtClean="0">
                <a:solidFill>
                  <a:srgbClr val="0000FF"/>
                </a:solidFill>
              </a:rPr>
              <a:t> Y-</a:t>
            </a:r>
            <a:r>
              <a:rPr lang="en-US" sz="3600" b="1" dirty="0" err="1" smtClean="0">
                <a:solidFill>
                  <a:srgbClr val="0000FF"/>
                </a:solidFill>
              </a:rPr>
              <a:t>rơ</a:t>
            </a:r>
            <a:r>
              <a:rPr lang="en-US" sz="3600" b="1" dirty="0" smtClean="0">
                <a:solidFill>
                  <a:srgbClr val="0000FF"/>
                </a:solidFill>
              </a:rPr>
              <a:t>-</a:t>
            </a:r>
            <a:r>
              <a:rPr lang="en-US" sz="3600" b="1" dirty="0" err="1" smtClean="0">
                <a:solidFill>
                  <a:srgbClr val="0000FF"/>
                </a:solidFill>
              </a:rPr>
              <a:t>pao</a:t>
            </a:r>
            <a:r>
              <a:rPr lang="en-US" sz="3600" b="1" dirty="0" smtClean="0">
                <a:solidFill>
                  <a:srgbClr val="0000FF"/>
                </a:solidFill>
              </a:rPr>
              <a:t> </a:t>
            </a:r>
            <a:r>
              <a:rPr lang="en-US" sz="3600" b="1" dirty="0" smtClean="0">
                <a:solidFill>
                  <a:srgbClr val="FF0000"/>
                </a:solidFill>
              </a:rPr>
              <a:t>ở </a:t>
            </a:r>
            <a:r>
              <a:rPr lang="en-US" sz="3600" b="1" dirty="0" err="1" smtClean="0">
                <a:solidFill>
                  <a:srgbClr val="FF0000"/>
                </a:solidFill>
              </a:rPr>
              <a:t>Tây</a:t>
            </a:r>
            <a:r>
              <a:rPr lang="en-US" sz="3600" b="1" dirty="0" smtClean="0">
                <a:solidFill>
                  <a:srgbClr val="FF0000"/>
                </a:solidFill>
              </a:rPr>
              <a:t> </a:t>
            </a:r>
            <a:r>
              <a:rPr lang="en-US" sz="3600" b="1" dirty="0" err="1" smtClean="0">
                <a:solidFill>
                  <a:srgbClr val="FF0000"/>
                </a:solidFill>
              </a:rPr>
              <a:t>Nguyên</a:t>
            </a:r>
            <a:r>
              <a:rPr lang="en-US" sz="3600" b="1" dirty="0" smtClean="0">
                <a:solidFill>
                  <a:srgbClr val="0000FF"/>
                </a:solidFill>
              </a:rPr>
              <a:t>.</a:t>
            </a:r>
          </a:p>
          <a:p>
            <a:pPr>
              <a:lnSpc>
                <a:spcPct val="125000"/>
              </a:lnSpc>
            </a:pPr>
            <a:r>
              <a:rPr lang="en-US" sz="3600" b="1" dirty="0">
                <a:solidFill>
                  <a:srgbClr val="0000FF"/>
                </a:solidFill>
              </a:rPr>
              <a:t> </a:t>
            </a:r>
            <a:r>
              <a:rPr lang="en-US" sz="3600" b="1" dirty="0" smtClean="0">
                <a:solidFill>
                  <a:srgbClr val="0000FF"/>
                </a:solidFill>
              </a:rPr>
              <a:t>  </a:t>
            </a:r>
          </a:p>
          <a:p>
            <a:pPr>
              <a:lnSpc>
                <a:spcPct val="125000"/>
              </a:lnSpc>
            </a:pPr>
            <a:r>
              <a:rPr lang="en-US" sz="3600" b="1" dirty="0" smtClean="0">
                <a:solidFill>
                  <a:srgbClr val="0000FF"/>
                </a:solidFill>
              </a:rPr>
              <a:t>b) </a:t>
            </a:r>
            <a:r>
              <a:rPr lang="en-US" sz="3600" b="1" dirty="0" err="1" smtClean="0">
                <a:solidFill>
                  <a:srgbClr val="0000FF"/>
                </a:solidFill>
              </a:rPr>
              <a:t>Những</a:t>
            </a:r>
            <a:r>
              <a:rPr lang="en-US" sz="3600" b="1" dirty="0" smtClean="0">
                <a:solidFill>
                  <a:srgbClr val="0000FF"/>
                </a:solidFill>
              </a:rPr>
              <a:t> </a:t>
            </a:r>
            <a:r>
              <a:rPr lang="en-US" sz="3600" b="1" dirty="0" err="1" smtClean="0">
                <a:solidFill>
                  <a:srgbClr val="0000FF"/>
                </a:solidFill>
              </a:rPr>
              <a:t>tiếng</a:t>
            </a:r>
            <a:r>
              <a:rPr lang="en-US" sz="3600" b="1" dirty="0" smtClean="0">
                <a:solidFill>
                  <a:srgbClr val="0000FF"/>
                </a:solidFill>
              </a:rPr>
              <a:t> </a:t>
            </a:r>
            <a:r>
              <a:rPr lang="en-US" sz="3600" b="1" dirty="0" err="1" smtClean="0">
                <a:solidFill>
                  <a:srgbClr val="0000FF"/>
                </a:solidFill>
              </a:rPr>
              <a:t>chim</a:t>
            </a:r>
            <a:r>
              <a:rPr lang="en-US" sz="3600" b="1" dirty="0" smtClean="0">
                <a:solidFill>
                  <a:srgbClr val="0000FF"/>
                </a:solidFill>
              </a:rPr>
              <a:t> </a:t>
            </a:r>
            <a:r>
              <a:rPr lang="en-US" sz="3600" b="1" dirty="0" err="1" smtClean="0">
                <a:solidFill>
                  <a:srgbClr val="0000FF"/>
                </a:solidFill>
              </a:rPr>
              <a:t>ríu</a:t>
            </a:r>
            <a:r>
              <a:rPr lang="en-US" sz="3600" b="1" dirty="0" smtClean="0">
                <a:solidFill>
                  <a:srgbClr val="0000FF"/>
                </a:solidFill>
              </a:rPr>
              <a:t> </a:t>
            </a:r>
            <a:r>
              <a:rPr lang="en-US" sz="3600" b="1" dirty="0" err="1" smtClean="0">
                <a:solidFill>
                  <a:srgbClr val="0000FF"/>
                </a:solidFill>
              </a:rPr>
              <a:t>rít</a:t>
            </a:r>
            <a:r>
              <a:rPr lang="en-US" sz="3600" b="1" dirty="0" smtClean="0">
                <a:solidFill>
                  <a:srgbClr val="0000FF"/>
                </a:solidFill>
              </a:rPr>
              <a:t> </a:t>
            </a:r>
            <a:r>
              <a:rPr lang="en-US" sz="3600" b="1" dirty="0" err="1" smtClean="0">
                <a:solidFill>
                  <a:srgbClr val="0000FF"/>
                </a:solidFill>
              </a:rPr>
              <a:t>cất</a:t>
            </a:r>
            <a:r>
              <a:rPr lang="en-US" sz="3600" b="1" dirty="0" smtClean="0">
                <a:solidFill>
                  <a:srgbClr val="0000FF"/>
                </a:solidFill>
              </a:rPr>
              <a:t> </a:t>
            </a:r>
            <a:r>
              <a:rPr lang="en-US" sz="3600" b="1" dirty="0" err="1" smtClean="0">
                <a:solidFill>
                  <a:srgbClr val="0000FF"/>
                </a:solidFill>
              </a:rPr>
              <a:t>lên</a:t>
            </a:r>
            <a:r>
              <a:rPr lang="en-US" sz="3600" b="1" dirty="0" smtClean="0">
                <a:solidFill>
                  <a:srgbClr val="0000FF"/>
                </a:solidFill>
              </a:rPr>
              <a:t> </a:t>
            </a:r>
            <a:r>
              <a:rPr lang="en-US" sz="3600" b="1" dirty="0" err="1" smtClean="0">
                <a:solidFill>
                  <a:srgbClr val="FF0000"/>
                </a:solidFill>
              </a:rPr>
              <a:t>quanh</a:t>
            </a:r>
            <a:r>
              <a:rPr lang="en-US" sz="3600" b="1" dirty="0" smtClean="0">
                <a:solidFill>
                  <a:srgbClr val="FF0000"/>
                </a:solidFill>
              </a:rPr>
              <a:t> </a:t>
            </a:r>
            <a:r>
              <a:rPr lang="en-US" sz="3600" b="1" dirty="0" err="1" smtClean="0">
                <a:solidFill>
                  <a:srgbClr val="FF0000"/>
                </a:solidFill>
              </a:rPr>
              <a:t>hồ</a:t>
            </a:r>
            <a:r>
              <a:rPr lang="en-US" sz="3600" b="1" dirty="0" smtClean="0">
                <a:solidFill>
                  <a:srgbClr val="0000FF"/>
                </a:solidFill>
              </a:rPr>
              <a:t>.</a:t>
            </a:r>
          </a:p>
          <a:p>
            <a:pPr>
              <a:lnSpc>
                <a:spcPct val="125000"/>
              </a:lnSpc>
            </a:pPr>
            <a:endParaRPr lang="en-US" sz="3600" dirty="0" smtClean="0"/>
          </a:p>
          <a:p>
            <a:pPr>
              <a:lnSpc>
                <a:spcPct val="125000"/>
              </a:lnSpc>
            </a:pPr>
            <a:r>
              <a:rPr lang="en-US" sz="3600" b="1" dirty="0" smtClean="0">
                <a:solidFill>
                  <a:srgbClr val="0000FF"/>
                </a:solidFill>
              </a:rPr>
              <a:t>c) </a:t>
            </a:r>
            <a:r>
              <a:rPr lang="en-US" sz="3600" b="1" dirty="0" err="1" smtClean="0">
                <a:solidFill>
                  <a:srgbClr val="0000FF"/>
                </a:solidFill>
              </a:rPr>
              <a:t>Họ</a:t>
            </a:r>
            <a:r>
              <a:rPr lang="en-US" sz="3600" b="1" dirty="0" smtClean="0">
                <a:solidFill>
                  <a:srgbClr val="0000FF"/>
                </a:solidFill>
              </a:rPr>
              <a:t> </a:t>
            </a:r>
            <a:r>
              <a:rPr lang="en-US" sz="3600" b="1" dirty="0" err="1">
                <a:solidFill>
                  <a:srgbClr val="0000FF"/>
                </a:solidFill>
              </a:rPr>
              <a:t>nhà</a:t>
            </a:r>
            <a:r>
              <a:rPr lang="en-US" sz="3600" b="1" dirty="0">
                <a:solidFill>
                  <a:srgbClr val="0000FF"/>
                </a:solidFill>
              </a:rPr>
              <a:t> </a:t>
            </a:r>
            <a:r>
              <a:rPr lang="en-US" sz="3600" b="1" dirty="0" err="1">
                <a:solidFill>
                  <a:srgbClr val="0000FF"/>
                </a:solidFill>
              </a:rPr>
              <a:t>chim</a:t>
            </a:r>
            <a:r>
              <a:rPr lang="en-US" sz="3600" b="1" dirty="0">
                <a:solidFill>
                  <a:srgbClr val="0000FF"/>
                </a:solidFill>
              </a:rPr>
              <a:t> </a:t>
            </a:r>
            <a:r>
              <a:rPr lang="en-US" sz="3600" b="1" dirty="0" err="1">
                <a:solidFill>
                  <a:srgbClr val="0000FF"/>
                </a:solidFill>
              </a:rPr>
              <a:t>ríu</a:t>
            </a:r>
            <a:r>
              <a:rPr lang="en-US" sz="3600" b="1" dirty="0">
                <a:solidFill>
                  <a:srgbClr val="0000FF"/>
                </a:solidFill>
              </a:rPr>
              <a:t> </a:t>
            </a:r>
            <a:r>
              <a:rPr lang="en-US" sz="3600" b="1" dirty="0" err="1">
                <a:solidFill>
                  <a:srgbClr val="0000FF"/>
                </a:solidFill>
              </a:rPr>
              <a:t>rít</a:t>
            </a:r>
            <a:r>
              <a:rPr lang="en-US" sz="3600" b="1" dirty="0">
                <a:solidFill>
                  <a:srgbClr val="0000FF"/>
                </a:solidFill>
              </a:rPr>
              <a:t> bay </a:t>
            </a:r>
            <a:r>
              <a:rPr lang="en-US" sz="3600" b="1" dirty="0" err="1">
                <a:solidFill>
                  <a:srgbClr val="0000FF"/>
                </a:solidFill>
              </a:rPr>
              <a:t>đến</a:t>
            </a:r>
            <a:r>
              <a:rPr lang="en-US" sz="3600" b="1" dirty="0">
                <a:solidFill>
                  <a:srgbClr val="0000FF"/>
                </a:solidFill>
              </a:rPr>
              <a:t> </a:t>
            </a:r>
            <a:r>
              <a:rPr lang="en-US" sz="3600" b="1" dirty="0" err="1" smtClean="0">
                <a:solidFill>
                  <a:srgbClr val="0000FF"/>
                </a:solidFill>
              </a:rPr>
              <a:t>đậu</a:t>
            </a:r>
            <a:r>
              <a:rPr lang="en-US" sz="3600" b="1" dirty="0" smtClean="0">
                <a:solidFill>
                  <a:srgbClr val="0000FF"/>
                </a:solidFill>
              </a:rPr>
              <a:t> </a:t>
            </a:r>
            <a:r>
              <a:rPr lang="en-US" sz="3600" b="1" dirty="0" smtClean="0">
                <a:solidFill>
                  <a:srgbClr val="FF0000"/>
                </a:solidFill>
              </a:rPr>
              <a:t>ở </a:t>
            </a:r>
            <a:r>
              <a:rPr lang="en-US" sz="3600" b="1" dirty="0" err="1" smtClean="0">
                <a:solidFill>
                  <a:srgbClr val="FF0000"/>
                </a:solidFill>
              </a:rPr>
              <a:t>những</a:t>
            </a:r>
            <a:r>
              <a:rPr lang="en-US" sz="3600" b="1" dirty="0" smtClean="0">
                <a:solidFill>
                  <a:srgbClr val="FF0000"/>
                </a:solidFill>
              </a:rPr>
              <a:t> </a:t>
            </a:r>
            <a:r>
              <a:rPr lang="en-US" sz="3600" b="1" dirty="0" err="1" smtClean="0">
                <a:solidFill>
                  <a:srgbClr val="FF0000"/>
                </a:solidFill>
              </a:rPr>
              <a:t>bụi</a:t>
            </a:r>
            <a:r>
              <a:rPr lang="en-US" sz="3600" b="1" dirty="0" smtClean="0">
                <a:solidFill>
                  <a:srgbClr val="FF0000"/>
                </a:solidFill>
              </a:rPr>
              <a:t> </a:t>
            </a:r>
            <a:r>
              <a:rPr lang="en-US" sz="3600" b="1" dirty="0" err="1" smtClean="0">
                <a:solidFill>
                  <a:srgbClr val="FF0000"/>
                </a:solidFill>
              </a:rPr>
              <a:t>cây</a:t>
            </a:r>
            <a:r>
              <a:rPr lang="en-US" sz="3600" b="1" dirty="0" smtClean="0">
                <a:solidFill>
                  <a:srgbClr val="0000FF"/>
                </a:solidFill>
              </a:rPr>
              <a:t> </a:t>
            </a:r>
            <a:r>
              <a:rPr lang="en-US" sz="3600" b="1" dirty="0" err="1" smtClean="0">
                <a:solidFill>
                  <a:srgbClr val="FF0000"/>
                </a:solidFill>
              </a:rPr>
              <a:t>quanh</a:t>
            </a:r>
            <a:r>
              <a:rPr lang="en-US" sz="3600" b="1" dirty="0" smtClean="0">
                <a:solidFill>
                  <a:srgbClr val="FF0000"/>
                </a:solidFill>
              </a:rPr>
              <a:t> </a:t>
            </a:r>
            <a:r>
              <a:rPr lang="en-US" sz="3600" b="1" dirty="0" err="1" smtClean="0">
                <a:solidFill>
                  <a:srgbClr val="FF0000"/>
                </a:solidFill>
              </a:rPr>
              <a:t>hồ</a:t>
            </a:r>
            <a:r>
              <a:rPr lang="en-US" sz="3600" b="1" dirty="0" smtClean="0">
                <a:solidFill>
                  <a:srgbClr val="0000FF"/>
                </a:solidFill>
              </a:rPr>
              <a:t>. </a:t>
            </a:r>
          </a:p>
          <a:p>
            <a:r>
              <a:rPr lang="en-US" sz="3600" b="1" dirty="0" smtClean="0"/>
              <a:t> </a:t>
            </a:r>
            <a:endParaRPr lang="en-US" sz="3600" b="1" dirty="0"/>
          </a:p>
        </p:txBody>
      </p:sp>
      <p:sp>
        <p:nvSpPr>
          <p:cNvPr id="10" name="TextBox 9">
            <a:extLst>
              <a:ext uri="{FF2B5EF4-FFF2-40B4-BE49-F238E27FC236}">
                <a16:creationId xmlns:a16="http://schemas.microsoft.com/office/drawing/2014/main" id="{07D3C378-8A1A-4AF4-B934-8688EEE8F556}"/>
              </a:ext>
            </a:extLst>
          </p:cNvPr>
          <p:cNvSpPr txBox="1"/>
          <p:nvPr/>
        </p:nvSpPr>
        <p:spPr>
          <a:xfrm>
            <a:off x="368558" y="1450004"/>
            <a:ext cx="11003705" cy="646331"/>
          </a:xfrm>
          <a:prstGeom prst="rect">
            <a:avLst/>
          </a:prstGeom>
          <a:noFill/>
          <a:ln>
            <a:noFill/>
          </a:ln>
        </p:spPr>
        <p:txBody>
          <a:bodyPr wrap="square" rtlCol="0">
            <a:spAutoFit/>
          </a:bodyPr>
          <a:lstStyle/>
          <a:p>
            <a:r>
              <a:rPr lang="en-US" sz="3200" dirty="0" smtClean="0"/>
              <a:t> </a:t>
            </a:r>
            <a:r>
              <a:rPr lang="en-US" sz="3600" b="1" dirty="0" err="1"/>
              <a:t>Hồ</a:t>
            </a:r>
            <a:r>
              <a:rPr lang="en-US" sz="3600" b="1" dirty="0"/>
              <a:t> Y-</a:t>
            </a:r>
            <a:r>
              <a:rPr lang="en-US" sz="3600" b="1" dirty="0" err="1"/>
              <a:t>rơ</a:t>
            </a:r>
            <a:r>
              <a:rPr lang="en-US" sz="3600" b="1" dirty="0"/>
              <a:t>-pao </a:t>
            </a:r>
            <a:r>
              <a:rPr lang="en-US" sz="3600" b="1" dirty="0">
                <a:solidFill>
                  <a:srgbClr val="FF0000"/>
                </a:solidFill>
              </a:rPr>
              <a:t>ở </a:t>
            </a:r>
            <a:r>
              <a:rPr lang="en-US" sz="3600" b="1" dirty="0" err="1">
                <a:solidFill>
                  <a:srgbClr val="FF0000"/>
                </a:solidFill>
              </a:rPr>
              <a:t>đâu</a:t>
            </a:r>
            <a:r>
              <a:rPr lang="en-US" sz="3600" b="1" dirty="0"/>
              <a:t>?</a:t>
            </a:r>
          </a:p>
        </p:txBody>
      </p:sp>
      <p:sp>
        <p:nvSpPr>
          <p:cNvPr id="11" name="TextBox 10">
            <a:extLst>
              <a:ext uri="{FF2B5EF4-FFF2-40B4-BE49-F238E27FC236}">
                <a16:creationId xmlns:a16="http://schemas.microsoft.com/office/drawing/2014/main" id="{9EAEBDDF-04CD-4D18-9C30-1E79BE7E0E02}"/>
              </a:ext>
            </a:extLst>
          </p:cNvPr>
          <p:cNvSpPr txBox="1"/>
          <p:nvPr/>
        </p:nvSpPr>
        <p:spPr>
          <a:xfrm>
            <a:off x="368558" y="2800468"/>
            <a:ext cx="11003705" cy="646331"/>
          </a:xfrm>
          <a:prstGeom prst="rect">
            <a:avLst/>
          </a:prstGeom>
          <a:noFill/>
          <a:ln>
            <a:noFill/>
          </a:ln>
        </p:spPr>
        <p:txBody>
          <a:bodyPr wrap="square" rtlCol="0">
            <a:spAutoFit/>
          </a:bodyPr>
          <a:lstStyle/>
          <a:p>
            <a:r>
              <a:rPr lang="en-US" sz="3200" dirty="0" smtClean="0"/>
              <a:t> </a:t>
            </a:r>
            <a:r>
              <a:rPr lang="en-US" sz="3600" b="1" dirty="0" err="1">
                <a:solidFill>
                  <a:prstClr val="black"/>
                </a:solidFill>
              </a:rPr>
              <a:t>Những</a:t>
            </a:r>
            <a:r>
              <a:rPr lang="en-US" sz="3600" b="1" dirty="0">
                <a:solidFill>
                  <a:prstClr val="black"/>
                </a:solidFill>
              </a:rPr>
              <a:t> </a:t>
            </a:r>
            <a:r>
              <a:rPr lang="en-US" sz="3600" b="1" dirty="0" err="1">
                <a:solidFill>
                  <a:prstClr val="black"/>
                </a:solidFill>
              </a:rPr>
              <a:t>tiếng</a:t>
            </a:r>
            <a:r>
              <a:rPr lang="en-US" sz="3600" b="1" dirty="0">
                <a:solidFill>
                  <a:prstClr val="black"/>
                </a:solidFill>
              </a:rPr>
              <a:t> </a:t>
            </a:r>
            <a:r>
              <a:rPr lang="en-US" sz="3600" b="1" dirty="0" err="1">
                <a:solidFill>
                  <a:prstClr val="black"/>
                </a:solidFill>
              </a:rPr>
              <a:t>chim</a:t>
            </a:r>
            <a:r>
              <a:rPr lang="en-US" sz="3600" b="1" dirty="0">
                <a:solidFill>
                  <a:prstClr val="black"/>
                </a:solidFill>
              </a:rPr>
              <a:t> </a:t>
            </a:r>
            <a:r>
              <a:rPr lang="en-US" sz="3600" b="1" dirty="0" err="1">
                <a:solidFill>
                  <a:prstClr val="black"/>
                </a:solidFill>
              </a:rPr>
              <a:t>ríu</a:t>
            </a:r>
            <a:r>
              <a:rPr lang="en-US" sz="3600" b="1" dirty="0">
                <a:solidFill>
                  <a:prstClr val="black"/>
                </a:solidFill>
              </a:rPr>
              <a:t> </a:t>
            </a:r>
            <a:r>
              <a:rPr lang="en-US" sz="3600" b="1" dirty="0" err="1">
                <a:solidFill>
                  <a:prstClr val="black"/>
                </a:solidFill>
              </a:rPr>
              <a:t>rít</a:t>
            </a:r>
            <a:r>
              <a:rPr lang="en-US" sz="3600" b="1" dirty="0">
                <a:solidFill>
                  <a:prstClr val="black"/>
                </a:solidFill>
              </a:rPr>
              <a:t> </a:t>
            </a:r>
            <a:r>
              <a:rPr lang="en-US" sz="3600" b="1" dirty="0">
                <a:solidFill>
                  <a:srgbClr val="FF0000"/>
                </a:solidFill>
              </a:rPr>
              <a:t>ở </a:t>
            </a:r>
            <a:r>
              <a:rPr lang="en-US" sz="3600" b="1" dirty="0" err="1">
                <a:solidFill>
                  <a:srgbClr val="FF0000"/>
                </a:solidFill>
              </a:rPr>
              <a:t>đâu</a:t>
            </a:r>
            <a:r>
              <a:rPr lang="en-US" sz="3600" b="1" dirty="0">
                <a:solidFill>
                  <a:prstClr val="black"/>
                </a:solidFill>
              </a:rPr>
              <a:t>?</a:t>
            </a:r>
            <a:endParaRPr lang="en-US" sz="3600" b="1" dirty="0"/>
          </a:p>
        </p:txBody>
      </p:sp>
      <p:sp>
        <p:nvSpPr>
          <p:cNvPr id="12" name="TextBox 11">
            <a:extLst>
              <a:ext uri="{FF2B5EF4-FFF2-40B4-BE49-F238E27FC236}">
                <a16:creationId xmlns:a16="http://schemas.microsoft.com/office/drawing/2014/main" id="{967B365F-A940-4E30-B7AF-9F16BE8800B0}"/>
              </a:ext>
            </a:extLst>
          </p:cNvPr>
          <p:cNvSpPr txBox="1"/>
          <p:nvPr/>
        </p:nvSpPr>
        <p:spPr>
          <a:xfrm>
            <a:off x="368558" y="4150932"/>
            <a:ext cx="11003705" cy="646331"/>
          </a:xfrm>
          <a:prstGeom prst="rect">
            <a:avLst/>
          </a:prstGeom>
          <a:noFill/>
          <a:ln>
            <a:noFill/>
          </a:ln>
        </p:spPr>
        <p:txBody>
          <a:bodyPr wrap="square" rtlCol="0">
            <a:spAutoFit/>
          </a:bodyPr>
          <a:lstStyle/>
          <a:p>
            <a:r>
              <a:rPr lang="en-US" sz="3600" b="1" dirty="0" err="1" smtClean="0"/>
              <a:t>Họ</a:t>
            </a:r>
            <a:r>
              <a:rPr lang="en-US" sz="3600" b="1" dirty="0" smtClean="0"/>
              <a:t> </a:t>
            </a:r>
            <a:r>
              <a:rPr lang="en-US" sz="3600" b="1" dirty="0" err="1"/>
              <a:t>nhà</a:t>
            </a:r>
            <a:r>
              <a:rPr lang="en-US" sz="3600" b="1" dirty="0"/>
              <a:t> </a:t>
            </a:r>
            <a:r>
              <a:rPr lang="en-US" sz="3600" b="1" dirty="0" err="1"/>
              <a:t>chim</a:t>
            </a:r>
            <a:r>
              <a:rPr lang="en-US" sz="3600" b="1" dirty="0"/>
              <a:t> </a:t>
            </a:r>
            <a:r>
              <a:rPr lang="en-US" sz="3600" b="1" dirty="0" err="1"/>
              <a:t>ríu</a:t>
            </a:r>
            <a:r>
              <a:rPr lang="en-US" sz="3600" b="1" dirty="0"/>
              <a:t> </a:t>
            </a:r>
            <a:r>
              <a:rPr lang="en-US" sz="3600" b="1" dirty="0" err="1"/>
              <a:t>rít</a:t>
            </a:r>
            <a:r>
              <a:rPr lang="en-US" sz="3600" b="1" dirty="0"/>
              <a:t> bay </a:t>
            </a:r>
            <a:r>
              <a:rPr lang="en-US" sz="3600" b="1" dirty="0" err="1"/>
              <a:t>đến</a:t>
            </a:r>
            <a:r>
              <a:rPr lang="en-US" sz="3600" b="1" dirty="0"/>
              <a:t> </a:t>
            </a:r>
            <a:r>
              <a:rPr lang="en-US" sz="3600" b="1" dirty="0" err="1"/>
              <a:t>đậu</a:t>
            </a:r>
            <a:r>
              <a:rPr lang="en-US" sz="3600" b="1" dirty="0"/>
              <a:t> </a:t>
            </a:r>
            <a:r>
              <a:rPr lang="en-US" sz="3600" b="1" dirty="0">
                <a:solidFill>
                  <a:srgbClr val="FF0000"/>
                </a:solidFill>
              </a:rPr>
              <a:t>ở </a:t>
            </a:r>
            <a:r>
              <a:rPr lang="en-US" sz="3600" b="1" dirty="0" err="1">
                <a:solidFill>
                  <a:srgbClr val="FF0000"/>
                </a:solidFill>
              </a:rPr>
              <a:t>đâu</a:t>
            </a:r>
            <a:r>
              <a:rPr lang="en-US" sz="3600" b="1" dirty="0">
                <a:solidFill>
                  <a:prstClr val="black"/>
                </a:solidFill>
              </a:rPr>
              <a:t>?</a:t>
            </a:r>
            <a:endParaRPr lang="en-US" sz="3600" b="1" dirty="0"/>
          </a:p>
        </p:txBody>
      </p:sp>
    </p:spTree>
    <p:extLst>
      <p:ext uri="{BB962C8B-B14F-4D97-AF65-F5344CB8AC3E}">
        <p14:creationId xmlns:p14="http://schemas.microsoft.com/office/powerpoint/2010/main" val="20191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18EB13-8859-4EE6-8485-CD3DB4E73819}"/>
              </a:ext>
            </a:extLst>
          </p:cNvPr>
          <p:cNvSpPr txBox="1"/>
          <p:nvPr/>
        </p:nvSpPr>
        <p:spPr>
          <a:xfrm>
            <a:off x="0" y="30480"/>
            <a:ext cx="12190413" cy="4939814"/>
          </a:xfrm>
          <a:prstGeom prst="rect">
            <a:avLst/>
          </a:prstGeom>
          <a:solidFill>
            <a:schemeClr val="bg1"/>
          </a:solidFill>
          <a:ln>
            <a:noFill/>
          </a:ln>
        </p:spPr>
        <p:txBody>
          <a:bodyPr wrap="square" rtlCol="0">
            <a:spAutoFit/>
          </a:bodyPr>
          <a:lstStyle/>
          <a:p>
            <a:pPr>
              <a:lnSpc>
                <a:spcPct val="125000"/>
              </a:lnSpc>
            </a:pPr>
            <a:r>
              <a:rPr lang="en-US" sz="3600" b="1" smtClean="0"/>
              <a:t>2. Tìm bộ </a:t>
            </a:r>
            <a:r>
              <a:rPr lang="en-US" sz="3600" b="1" err="1"/>
              <a:t>phận</a:t>
            </a:r>
            <a:r>
              <a:rPr lang="en-US" sz="3600" b="1"/>
              <a:t> </a:t>
            </a:r>
            <a:r>
              <a:rPr lang="en-US" sz="3600" b="1" smtClean="0"/>
              <a:t>trả </a:t>
            </a:r>
            <a:r>
              <a:rPr lang="en-US" sz="3600" b="1" dirty="0" err="1"/>
              <a:t>lời</a:t>
            </a:r>
            <a:r>
              <a:rPr lang="en-US" sz="3600" b="1" dirty="0"/>
              <a:t> </a:t>
            </a:r>
            <a:r>
              <a:rPr lang="en-US" sz="3600" b="1" dirty="0" err="1"/>
              <a:t>cho</a:t>
            </a:r>
            <a:r>
              <a:rPr lang="en-US" sz="3600" b="1" dirty="0"/>
              <a:t> </a:t>
            </a:r>
            <a:r>
              <a:rPr lang="en-US" sz="3600" b="1" dirty="0" err="1"/>
              <a:t>câu</a:t>
            </a:r>
            <a:r>
              <a:rPr lang="en-US" sz="3600" b="1" dirty="0"/>
              <a:t> </a:t>
            </a:r>
            <a:r>
              <a:rPr lang="en-US" sz="3600" b="1" dirty="0" err="1"/>
              <a:t>hỏi</a:t>
            </a:r>
            <a:r>
              <a:rPr lang="en-US" sz="3600" b="1" dirty="0"/>
              <a:t> </a:t>
            </a:r>
            <a:r>
              <a:rPr lang="en-US" sz="3600" b="1" i="1" dirty="0">
                <a:solidFill>
                  <a:srgbClr val="FF0000"/>
                </a:solidFill>
              </a:rPr>
              <a:t>Ở </a:t>
            </a:r>
            <a:r>
              <a:rPr lang="en-US" sz="3600" b="1" i="1" err="1">
                <a:solidFill>
                  <a:srgbClr val="FF0000"/>
                </a:solidFill>
              </a:rPr>
              <a:t>đâu</a:t>
            </a:r>
            <a:r>
              <a:rPr lang="en-US" sz="3600" b="1" i="1" smtClean="0">
                <a:solidFill>
                  <a:srgbClr val="FF0000"/>
                </a:solidFill>
              </a:rPr>
              <a:t>?</a:t>
            </a:r>
          </a:p>
          <a:p>
            <a:pPr>
              <a:lnSpc>
                <a:spcPct val="125000"/>
              </a:lnSpc>
            </a:pPr>
            <a:r>
              <a:rPr lang="en-US" sz="3600" b="1" smtClean="0">
                <a:solidFill>
                  <a:srgbClr val="0000FF"/>
                </a:solidFill>
              </a:rPr>
              <a:t>a) Đại bàng chao lượn trên nền trời xanh thắm.</a:t>
            </a:r>
          </a:p>
          <a:p>
            <a:pPr>
              <a:lnSpc>
                <a:spcPct val="125000"/>
              </a:lnSpc>
            </a:pPr>
            <a:r>
              <a:rPr lang="en-US" sz="3600" b="1">
                <a:solidFill>
                  <a:srgbClr val="0000FF"/>
                </a:solidFill>
              </a:rPr>
              <a:t> </a:t>
            </a:r>
            <a:r>
              <a:rPr lang="en-US" sz="3600" b="1" smtClean="0">
                <a:solidFill>
                  <a:srgbClr val="0000FF"/>
                </a:solidFill>
              </a:rPr>
              <a:t>  </a:t>
            </a:r>
          </a:p>
          <a:p>
            <a:pPr>
              <a:lnSpc>
                <a:spcPct val="125000"/>
              </a:lnSpc>
            </a:pPr>
            <a:r>
              <a:rPr lang="en-US" sz="3600" b="1" smtClean="0">
                <a:solidFill>
                  <a:srgbClr val="0000FF"/>
                </a:solidFill>
              </a:rPr>
              <a:t>b) Trên mặt hồ, bầy thiên nga trắng muốt đang bơi lội.</a:t>
            </a:r>
          </a:p>
          <a:p>
            <a:pPr>
              <a:lnSpc>
                <a:spcPct val="125000"/>
              </a:lnSpc>
            </a:pPr>
            <a:endParaRPr lang="en-US" sz="3600" b="1" smtClean="0">
              <a:solidFill>
                <a:srgbClr val="0000FF"/>
              </a:solidFill>
            </a:endParaRPr>
          </a:p>
          <a:p>
            <a:pPr>
              <a:lnSpc>
                <a:spcPct val="125000"/>
              </a:lnSpc>
            </a:pPr>
            <a:r>
              <a:rPr lang="en-US" sz="3600" b="1" smtClean="0">
                <a:solidFill>
                  <a:srgbClr val="0000FF"/>
                </a:solidFill>
              </a:rPr>
              <a:t>c) Ven hồ, những con chim kơ-púc hót lên lanh lảnh.</a:t>
            </a:r>
          </a:p>
          <a:p>
            <a:pPr>
              <a:lnSpc>
                <a:spcPct val="125000"/>
              </a:lnSpc>
            </a:pPr>
            <a:r>
              <a:rPr lang="en-US" sz="3600" b="1" smtClean="0"/>
              <a:t> </a:t>
            </a:r>
            <a:endParaRPr lang="en-US" sz="3600" b="1" dirty="0"/>
          </a:p>
        </p:txBody>
      </p:sp>
      <p:sp>
        <p:nvSpPr>
          <p:cNvPr id="10" name="TextBox 9">
            <a:extLst>
              <a:ext uri="{FF2B5EF4-FFF2-40B4-BE49-F238E27FC236}">
                <a16:creationId xmlns:a16="http://schemas.microsoft.com/office/drawing/2014/main" id="{07D3C378-8A1A-4AF4-B934-8688EEE8F556}"/>
              </a:ext>
            </a:extLst>
          </p:cNvPr>
          <p:cNvSpPr txBox="1"/>
          <p:nvPr/>
        </p:nvSpPr>
        <p:spPr>
          <a:xfrm>
            <a:off x="383799" y="1519819"/>
            <a:ext cx="11003705" cy="646331"/>
          </a:xfrm>
          <a:prstGeom prst="rect">
            <a:avLst/>
          </a:prstGeom>
          <a:noFill/>
          <a:ln>
            <a:noFill/>
          </a:ln>
        </p:spPr>
        <p:txBody>
          <a:bodyPr wrap="square" rtlCol="0">
            <a:spAutoFit/>
          </a:bodyPr>
          <a:lstStyle/>
          <a:p>
            <a:r>
              <a:rPr lang="en-US" sz="3200" dirty="0" smtClean="0"/>
              <a:t> </a:t>
            </a:r>
            <a:r>
              <a:rPr lang="en-US" sz="3600" b="1" dirty="0" err="1" smtClean="0"/>
              <a:t>Đại</a:t>
            </a:r>
            <a:r>
              <a:rPr lang="en-US" sz="3600" b="1" dirty="0" smtClean="0"/>
              <a:t> </a:t>
            </a:r>
            <a:r>
              <a:rPr lang="en-US" sz="3600" b="1" dirty="0" err="1" smtClean="0"/>
              <a:t>bàng</a:t>
            </a:r>
            <a:r>
              <a:rPr lang="en-US" sz="3600" b="1" dirty="0" smtClean="0"/>
              <a:t> </a:t>
            </a:r>
            <a:r>
              <a:rPr lang="en-US" sz="3600" b="1" dirty="0" err="1" smtClean="0"/>
              <a:t>chao</a:t>
            </a:r>
            <a:r>
              <a:rPr lang="en-US" sz="3600" b="1" dirty="0" smtClean="0"/>
              <a:t> </a:t>
            </a:r>
            <a:r>
              <a:rPr lang="en-US" sz="3600" b="1" dirty="0" err="1" smtClean="0"/>
              <a:t>lượn</a:t>
            </a:r>
            <a:r>
              <a:rPr lang="en-US" sz="3600" b="1" dirty="0" smtClean="0"/>
              <a:t> </a:t>
            </a:r>
            <a:r>
              <a:rPr lang="en-US" sz="3600" b="1" dirty="0" smtClean="0">
                <a:solidFill>
                  <a:srgbClr val="FF0000"/>
                </a:solidFill>
              </a:rPr>
              <a:t>ở </a:t>
            </a:r>
            <a:r>
              <a:rPr lang="en-US" sz="3600" b="1" dirty="0" err="1">
                <a:solidFill>
                  <a:srgbClr val="FF0000"/>
                </a:solidFill>
              </a:rPr>
              <a:t>đâu</a:t>
            </a:r>
            <a:r>
              <a:rPr lang="en-US" sz="3600" b="1" dirty="0"/>
              <a:t>?</a:t>
            </a:r>
          </a:p>
        </p:txBody>
      </p:sp>
      <p:sp>
        <p:nvSpPr>
          <p:cNvPr id="11" name="TextBox 10">
            <a:extLst>
              <a:ext uri="{FF2B5EF4-FFF2-40B4-BE49-F238E27FC236}">
                <a16:creationId xmlns:a16="http://schemas.microsoft.com/office/drawing/2014/main" id="{9EAEBDDF-04CD-4D18-9C30-1E79BE7E0E02}"/>
              </a:ext>
            </a:extLst>
          </p:cNvPr>
          <p:cNvSpPr txBox="1"/>
          <p:nvPr/>
        </p:nvSpPr>
        <p:spPr>
          <a:xfrm>
            <a:off x="383799" y="2891019"/>
            <a:ext cx="11003705" cy="646331"/>
          </a:xfrm>
          <a:prstGeom prst="rect">
            <a:avLst/>
          </a:prstGeom>
          <a:noFill/>
          <a:ln>
            <a:noFill/>
          </a:ln>
        </p:spPr>
        <p:txBody>
          <a:bodyPr wrap="square" rtlCol="0">
            <a:spAutoFit/>
          </a:bodyPr>
          <a:lstStyle/>
          <a:p>
            <a:r>
              <a:rPr lang="en-US" sz="3600" b="1" dirty="0" smtClean="0">
                <a:solidFill>
                  <a:srgbClr val="FF0000"/>
                </a:solidFill>
              </a:rPr>
              <a:t>Ở </a:t>
            </a:r>
            <a:r>
              <a:rPr lang="en-US" sz="3600" b="1" dirty="0" err="1" smtClean="0">
                <a:solidFill>
                  <a:srgbClr val="FF0000"/>
                </a:solidFill>
              </a:rPr>
              <a:t>đâu</a:t>
            </a:r>
            <a:r>
              <a:rPr lang="en-US" sz="3600" b="1" dirty="0" smtClean="0">
                <a:solidFill>
                  <a:srgbClr val="FF0000"/>
                </a:solidFill>
              </a:rPr>
              <a:t> </a:t>
            </a:r>
            <a:r>
              <a:rPr lang="en-US" sz="3600" b="1" dirty="0" err="1" smtClean="0"/>
              <a:t>bầy</a:t>
            </a:r>
            <a:r>
              <a:rPr lang="en-US" sz="3600" b="1" dirty="0" smtClean="0"/>
              <a:t> </a:t>
            </a:r>
            <a:r>
              <a:rPr lang="en-US" sz="3600" b="1" dirty="0" err="1" smtClean="0"/>
              <a:t>thiên</a:t>
            </a:r>
            <a:r>
              <a:rPr lang="en-US" sz="3600" b="1" dirty="0" smtClean="0"/>
              <a:t> </a:t>
            </a:r>
            <a:r>
              <a:rPr lang="en-US" sz="3600" b="1" dirty="0" err="1" smtClean="0"/>
              <a:t>nga</a:t>
            </a:r>
            <a:r>
              <a:rPr lang="en-US" sz="3600" b="1" dirty="0" smtClean="0"/>
              <a:t> </a:t>
            </a:r>
            <a:r>
              <a:rPr lang="en-US" sz="3600" b="1" dirty="0" err="1" smtClean="0"/>
              <a:t>trắng</a:t>
            </a:r>
            <a:r>
              <a:rPr lang="en-US" sz="3600" b="1" dirty="0" smtClean="0"/>
              <a:t> </a:t>
            </a:r>
            <a:r>
              <a:rPr lang="en-US" sz="3600" b="1" dirty="0" err="1" smtClean="0"/>
              <a:t>muốt</a:t>
            </a:r>
            <a:r>
              <a:rPr lang="en-US" sz="3600" b="1" dirty="0" smtClean="0"/>
              <a:t> </a:t>
            </a:r>
            <a:r>
              <a:rPr lang="en-US" sz="3600" b="1" dirty="0" err="1" smtClean="0"/>
              <a:t>đang</a:t>
            </a:r>
            <a:r>
              <a:rPr lang="en-US" sz="3600" b="1" dirty="0" smtClean="0"/>
              <a:t> </a:t>
            </a:r>
            <a:r>
              <a:rPr lang="en-US" sz="3600" b="1" dirty="0" err="1" smtClean="0"/>
              <a:t>bơi</a:t>
            </a:r>
            <a:r>
              <a:rPr lang="en-US" sz="3600" b="1" dirty="0" smtClean="0"/>
              <a:t> </a:t>
            </a:r>
            <a:r>
              <a:rPr lang="en-US" sz="3600" b="1" dirty="0" err="1" smtClean="0"/>
              <a:t>lội</a:t>
            </a:r>
            <a:r>
              <a:rPr lang="en-US" sz="3600" b="1" dirty="0" smtClean="0"/>
              <a:t>?</a:t>
            </a:r>
            <a:endParaRPr lang="en-US" sz="3600" b="1" dirty="0"/>
          </a:p>
        </p:txBody>
      </p:sp>
      <p:sp>
        <p:nvSpPr>
          <p:cNvPr id="12" name="TextBox 11">
            <a:extLst>
              <a:ext uri="{FF2B5EF4-FFF2-40B4-BE49-F238E27FC236}">
                <a16:creationId xmlns:a16="http://schemas.microsoft.com/office/drawing/2014/main" id="{967B365F-A940-4E30-B7AF-9F16BE8800B0}"/>
              </a:ext>
            </a:extLst>
          </p:cNvPr>
          <p:cNvSpPr txBox="1"/>
          <p:nvPr/>
        </p:nvSpPr>
        <p:spPr>
          <a:xfrm>
            <a:off x="383799" y="4376055"/>
            <a:ext cx="11003705" cy="646331"/>
          </a:xfrm>
          <a:prstGeom prst="rect">
            <a:avLst/>
          </a:prstGeom>
          <a:noFill/>
          <a:ln>
            <a:noFill/>
          </a:ln>
        </p:spPr>
        <p:txBody>
          <a:bodyPr wrap="square" rtlCol="0">
            <a:spAutoFit/>
          </a:bodyPr>
          <a:lstStyle/>
          <a:p>
            <a:r>
              <a:rPr lang="en-US" sz="3600" b="1" dirty="0" smtClean="0">
                <a:solidFill>
                  <a:srgbClr val="FF0000"/>
                </a:solidFill>
              </a:rPr>
              <a:t>Ở </a:t>
            </a:r>
            <a:r>
              <a:rPr lang="en-US" sz="3600" b="1" dirty="0" err="1" smtClean="0">
                <a:solidFill>
                  <a:srgbClr val="FF0000"/>
                </a:solidFill>
              </a:rPr>
              <a:t>đâu</a:t>
            </a:r>
            <a:r>
              <a:rPr lang="en-US" sz="3600" b="1" dirty="0" smtClean="0">
                <a:solidFill>
                  <a:srgbClr val="FF0000"/>
                </a:solidFill>
              </a:rPr>
              <a:t> </a:t>
            </a:r>
            <a:r>
              <a:rPr lang="en-US" sz="3600" b="1" dirty="0" err="1" smtClean="0"/>
              <a:t>những</a:t>
            </a:r>
            <a:r>
              <a:rPr lang="en-US" sz="3600" b="1" dirty="0" smtClean="0"/>
              <a:t> con </a:t>
            </a:r>
            <a:r>
              <a:rPr lang="en-US" sz="3600" b="1" dirty="0" err="1" smtClean="0"/>
              <a:t>chim</a:t>
            </a:r>
            <a:r>
              <a:rPr lang="en-US" sz="3600" b="1" dirty="0" smtClean="0"/>
              <a:t> </a:t>
            </a:r>
            <a:r>
              <a:rPr lang="en-US" sz="3600" b="1" dirty="0" err="1" smtClean="0"/>
              <a:t>kơ-púc</a:t>
            </a:r>
            <a:r>
              <a:rPr lang="en-US" sz="3600" b="1" dirty="0" smtClean="0"/>
              <a:t> </a:t>
            </a:r>
            <a:r>
              <a:rPr lang="en-US" sz="3600" b="1" dirty="0" err="1" smtClean="0"/>
              <a:t>hót</a:t>
            </a:r>
            <a:r>
              <a:rPr lang="en-US" sz="3600" b="1" dirty="0" smtClean="0"/>
              <a:t> </a:t>
            </a:r>
            <a:r>
              <a:rPr lang="en-US" sz="3600" b="1" dirty="0" err="1" smtClean="0"/>
              <a:t>lên</a:t>
            </a:r>
            <a:r>
              <a:rPr lang="en-US" sz="3600" b="1" dirty="0" smtClean="0"/>
              <a:t> </a:t>
            </a:r>
            <a:r>
              <a:rPr lang="en-US" sz="3600" b="1" dirty="0" err="1" smtClean="0"/>
              <a:t>lanh</a:t>
            </a:r>
            <a:r>
              <a:rPr lang="en-US" sz="3600" b="1" dirty="0" smtClean="0"/>
              <a:t> </a:t>
            </a:r>
            <a:r>
              <a:rPr lang="en-US" sz="3600" b="1" dirty="0" err="1" smtClean="0"/>
              <a:t>lảnh</a:t>
            </a:r>
            <a:r>
              <a:rPr lang="en-US" sz="3600" b="1" dirty="0" smtClean="0">
                <a:solidFill>
                  <a:prstClr val="black"/>
                </a:solidFill>
              </a:rPr>
              <a:t>?</a:t>
            </a:r>
            <a:endParaRPr lang="en-US" sz="3600" b="1" dirty="0"/>
          </a:p>
        </p:txBody>
      </p:sp>
      <p:cxnSp>
        <p:nvCxnSpPr>
          <p:cNvPr id="3" name="Straight Connector 2"/>
          <p:cNvCxnSpPr/>
          <p:nvPr/>
        </p:nvCxnSpPr>
        <p:spPr>
          <a:xfrm>
            <a:off x="4375137" y="1389192"/>
            <a:ext cx="4618034" cy="15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8640" y="2758440"/>
            <a:ext cx="2496218" cy="171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48640" y="4157221"/>
            <a:ext cx="1449842" cy="3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49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2"/>
          <a:srcRect l="1035" t="-9436" r="-1035" b="40754"/>
          <a:stretch/>
        </p:blipFill>
        <p:spPr>
          <a:xfrm>
            <a:off x="0" y="-570978"/>
            <a:ext cx="12408098" cy="7315904"/>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3"/>
          <a:stretch>
            <a:fillRect/>
          </a:stretch>
        </p:blipFill>
        <p:spPr>
          <a:xfrm>
            <a:off x="3684239" y="3795447"/>
            <a:ext cx="4318417" cy="2949478"/>
          </a:xfrm>
          <a:prstGeom prst="rect">
            <a:avLst/>
          </a:prstGeom>
        </p:spPr>
      </p:pic>
      <p:sp>
        <p:nvSpPr>
          <p:cNvPr id="11" name="Rectangle 10">
            <a:extLst>
              <a:ext uri="{FF2B5EF4-FFF2-40B4-BE49-F238E27FC236}">
                <a16:creationId xmlns:a16="http://schemas.microsoft.com/office/drawing/2014/main" id="{5A3362CF-BFCA-4B64-8FDD-8EFBB373365E}"/>
              </a:ext>
            </a:extLst>
          </p:cNvPr>
          <p:cNvSpPr/>
          <p:nvPr/>
        </p:nvSpPr>
        <p:spPr>
          <a:xfrm>
            <a:off x="410763" y="1278239"/>
            <a:ext cx="11395387" cy="1399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6D5011-34C2-43AA-889D-BB5E0FD16207}"/>
              </a:ext>
            </a:extLst>
          </p:cNvPr>
          <p:cNvSpPr txBox="1"/>
          <p:nvPr/>
        </p:nvSpPr>
        <p:spPr>
          <a:xfrm>
            <a:off x="583018" y="1494256"/>
            <a:ext cx="11098856" cy="1106661"/>
          </a:xfrm>
          <a:prstGeom prst="rect">
            <a:avLst/>
          </a:prstGeom>
          <a:noFill/>
        </p:spPr>
        <p:txBody>
          <a:bodyPr wrap="square" rtlCol="0">
            <a:spAutoFit/>
          </a:bodyPr>
          <a:lstStyle/>
          <a:p>
            <a:pPr algn="ctr"/>
            <a:r>
              <a:rPr lang="en-US" sz="6599" dirty="0">
                <a:solidFill>
                  <a:schemeClr val="bg1"/>
                </a:solidFill>
                <a:latin typeface="Arial" panose="020B0604020202020204" pitchFamily="34" charset="0"/>
                <a:cs typeface="Arial" panose="020B0604020202020204" pitchFamily="34" charset="0"/>
              </a:rPr>
              <a:t>VƯỢT CHƯỚNG NGẠI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351489-B86C-4C98-9365-62683D38B638}"/>
              </a:ext>
            </a:extLst>
          </p:cNvPr>
          <p:cNvPicPr>
            <a:picLocks noChangeAspect="1"/>
          </p:cNvPicPr>
          <p:nvPr/>
        </p:nvPicPr>
        <p:blipFill rotWithShape="1">
          <a:blip r:embed="rId2"/>
          <a:srcRect l="1035" t="-9436" r="-1035" b="40754"/>
          <a:stretch/>
        </p:blipFill>
        <p:spPr>
          <a:xfrm>
            <a:off x="0" y="-570994"/>
            <a:ext cx="12411075" cy="7428994"/>
          </a:xfrm>
          <a:prstGeom prst="rect">
            <a:avLst/>
          </a:prstGeom>
        </p:spPr>
      </p:pic>
      <p:pic>
        <p:nvPicPr>
          <p:cNvPr id="10" name="ngdung">
            <a:extLst>
              <a:ext uri="{FF2B5EF4-FFF2-40B4-BE49-F238E27FC236}">
                <a16:creationId xmlns:a16="http://schemas.microsoft.com/office/drawing/2014/main" id="{F00D11E2-EFF2-4639-8CD3-7725D3056F13}"/>
              </a:ext>
            </a:extLst>
          </p:cNvPr>
          <p:cNvPicPr>
            <a:picLocks noChangeAspect="1"/>
          </p:cNvPicPr>
          <p:nvPr/>
        </p:nvPicPr>
        <p:blipFill>
          <a:blip r:embed="rId3"/>
          <a:stretch>
            <a:fillRect/>
          </a:stretch>
        </p:blipFill>
        <p:spPr>
          <a:xfrm>
            <a:off x="4187757" y="3795447"/>
            <a:ext cx="4318417" cy="2949478"/>
          </a:xfrm>
          <a:prstGeom prst="rect">
            <a:avLst/>
          </a:prstGeom>
        </p:spPr>
      </p:pic>
      <p:sp>
        <p:nvSpPr>
          <p:cNvPr id="6" name="Content Placeholder 2">
            <a:extLst>
              <a:ext uri="{FF2B5EF4-FFF2-40B4-BE49-F238E27FC236}">
                <a16:creationId xmlns:a16="http://schemas.microsoft.com/office/drawing/2014/main" id="{6244AFBF-5998-467E-9CC5-C6882CDCE504}"/>
              </a:ext>
            </a:extLst>
          </p:cNvPr>
          <p:cNvSpPr>
            <a:spLocks noGrp="1"/>
          </p:cNvSpPr>
          <p:nvPr>
            <p:ph type="body" idx="4294967295"/>
          </p:nvPr>
        </p:nvSpPr>
        <p:spPr>
          <a:xfrm>
            <a:off x="0" y="887413"/>
            <a:ext cx="10514013" cy="4351337"/>
          </a:xfrm>
        </p:spPr>
        <p:txBody>
          <a:bodyPr>
            <a:noAutofit/>
          </a:bodyPr>
          <a:lstStyle/>
          <a:p>
            <a:pPr marL="0" indent="0">
              <a:lnSpc>
                <a:spcPct val="150000"/>
              </a:lnSpc>
              <a:spcBef>
                <a:spcPts val="0"/>
              </a:spcBef>
              <a:buNone/>
            </a:pPr>
            <a:r>
              <a:rPr lang="en-US" altLang="en-US" sz="2000" b="1" dirty="0">
                <a:solidFill>
                  <a:srgbClr val="FF0000"/>
                </a:solidFill>
                <a:latin typeface="Arial" panose="020B0604020202020204" pitchFamily="34" charset="0"/>
                <a:cs typeface="Arial" panose="020B0604020202020204" pitchFamily="34" charset="0"/>
              </a:rPr>
              <a:t>H</a:t>
            </a:r>
            <a:r>
              <a:rPr lang="vi-VN" altLang="en-US" sz="2000" b="1" dirty="0">
                <a:solidFill>
                  <a:srgbClr val="FF0000"/>
                </a:solidFill>
                <a:cs typeface="Arial" panose="020B0604020202020204" pitchFamily="34" charset="0"/>
              </a:rPr>
              <a:t>Ư</a:t>
            </a:r>
            <a:r>
              <a:rPr lang="en-US" altLang="en-US" sz="2000" b="1" dirty="0">
                <a:solidFill>
                  <a:srgbClr val="FF0000"/>
                </a:solidFill>
                <a:cs typeface="Arial" panose="020B0604020202020204" pitchFamily="34" charset="0"/>
              </a:rPr>
              <a:t>ỚNG DẪN</a:t>
            </a:r>
          </a:p>
          <a:p>
            <a:pPr marL="0" indent="0">
              <a:lnSpc>
                <a:spcPct val="150000"/>
              </a:lnSpc>
              <a:spcBef>
                <a:spcPts val="0"/>
              </a:spcBef>
              <a:buNone/>
            </a:pPr>
            <a:r>
              <a:rPr lang="en-US" altLang="en-US" sz="2000" b="1">
                <a:solidFill>
                  <a:srgbClr val="FF0000"/>
                </a:solidFill>
                <a:cs typeface="Arial" panose="020B0604020202020204" pitchFamily="34" charset="0"/>
              </a:rPr>
              <a:t>- Click vào số để ra câu hỏi. </a:t>
            </a:r>
            <a:endParaRPr lang="en-US" altLang="en-US" sz="2000" b="1" dirty="0">
              <a:solidFill>
                <a:srgbClr val="FF0000"/>
              </a:solidFill>
              <a:cs typeface="Arial" panose="020B0604020202020204" pitchFamily="34" charset="0"/>
            </a:endParaRPr>
          </a:p>
          <a:p>
            <a:pPr marL="0" indent="0">
              <a:lnSpc>
                <a:spcPct val="150000"/>
              </a:lnSpc>
              <a:spcBef>
                <a:spcPts val="0"/>
              </a:spcBef>
              <a:buNone/>
            </a:pP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Trả</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lời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đúng</a:t>
            </a:r>
            <a:r>
              <a:rPr lang="en-US" altLang="en-US" sz="2000" b="1">
                <a:solidFill>
                  <a:srgbClr val="FF0000"/>
                </a:solidFill>
                <a:cs typeface="Arial" panose="020B0604020202020204" pitchFamily="34" charset="0"/>
              </a:rPr>
              <a:t>, click vào mũi tên để v</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ợt</a:t>
            </a:r>
            <a:r>
              <a:rPr lang="en-US" altLang="en-US" sz="2000" b="1" dirty="0">
                <a:solidFill>
                  <a:srgbClr val="FF0000"/>
                </a:solidFill>
                <a:cs typeface="Arial" panose="020B0604020202020204" pitchFamily="34" charset="0"/>
              </a:rPr>
              <a:t> qua </a:t>
            </a:r>
            <a:r>
              <a:rPr lang="en-US" altLang="en-US" sz="2000" b="1" dirty="0" err="1">
                <a:solidFill>
                  <a:srgbClr val="FF0000"/>
                </a:solidFill>
                <a:cs typeface="Arial" panose="020B0604020202020204" pitchFamily="34" charset="0"/>
              </a:rPr>
              <a:t>ch</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ớng</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ngại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vật</a:t>
            </a:r>
            <a:r>
              <a:rPr lang="en-US" altLang="en-US" sz="2000" b="1" dirty="0">
                <a:solidFill>
                  <a:srgbClr val="FF0000"/>
                </a:solidFill>
                <a:cs typeface="Arial" panose="020B0604020202020204" pitchFamily="34" charset="0"/>
              </a:rPr>
              <a:t>.</a:t>
            </a:r>
          </a:p>
          <a:p>
            <a:pPr marL="0" indent="0">
              <a:lnSpc>
                <a:spcPct val="150000"/>
              </a:lnSpc>
              <a:spcBef>
                <a:spcPts val="0"/>
              </a:spcBef>
              <a:buNone/>
            </a:pPr>
            <a:r>
              <a:rPr lang="en-US" altLang="en-US" sz="2000" b="1" dirty="0">
                <a:solidFill>
                  <a:srgbClr val="FF0000"/>
                </a:solidFill>
                <a:cs typeface="Arial" panose="020B0604020202020204" pitchFamily="34" charset="0"/>
              </a:rPr>
              <a:t>- Sau </a:t>
            </a:r>
            <a:r>
              <a:rPr lang="en-US" altLang="en-US" sz="2000" b="1" dirty="0" err="1">
                <a:solidFill>
                  <a:srgbClr val="FF0000"/>
                </a:solidFill>
                <a:cs typeface="Arial" panose="020B0604020202020204" pitchFamily="34" charset="0"/>
              </a:rPr>
              <a:t>khi</a:t>
            </a:r>
            <a:r>
              <a:rPr lang="en-US" altLang="en-US" sz="2000" b="1" dirty="0">
                <a:solidFill>
                  <a:srgbClr val="FF0000"/>
                </a:solidFill>
                <a:cs typeface="Arial" panose="020B0604020202020204" pitchFamily="34" charset="0"/>
              </a:rPr>
              <a:t> v</a:t>
            </a:r>
            <a:r>
              <a:rPr lang="vi-VN" altLang="en-US" sz="2000" b="1" dirty="0">
                <a:solidFill>
                  <a:srgbClr val="FF0000"/>
                </a:solidFill>
                <a:cs typeface="Arial" panose="020B0604020202020204" pitchFamily="34" charset="0"/>
              </a:rPr>
              <a:t>ượt qua 1 thử thách</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nhấn</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vào</a:t>
            </a:r>
            <a:r>
              <a:rPr lang="en-US" altLang="en-US" sz="2000" b="1" dirty="0">
                <a:solidFill>
                  <a:srgbClr val="FF0000"/>
                </a:solidFill>
                <a:cs typeface="Arial" panose="020B0604020202020204" pitchFamily="34" charset="0"/>
              </a:rPr>
              <a:t> ô “</a:t>
            </a:r>
            <a:r>
              <a:rPr lang="en-US" altLang="en-US" sz="2000" b="1" dirty="0" err="1">
                <a:solidFill>
                  <a:srgbClr val="FF0000"/>
                </a:solidFill>
                <a:cs typeface="Arial" panose="020B0604020202020204" pitchFamily="34" charset="0"/>
              </a:rPr>
              <a:t>Chính</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xác</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mời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bạn</a:t>
            </a:r>
            <a:r>
              <a:rPr lang="en-US" altLang="en-US" sz="2000" b="1" dirty="0">
                <a:solidFill>
                  <a:srgbClr val="FF0000"/>
                </a:solidFill>
                <a:cs typeface="Arial" panose="020B0604020202020204" pitchFamily="34" charset="0"/>
              </a:rPr>
              <a:t> qua!” </a:t>
            </a:r>
            <a:r>
              <a:rPr lang="vi-VN" altLang="en-US" sz="2000" b="1" dirty="0">
                <a:solidFill>
                  <a:srgbClr val="FF0000"/>
                </a:solidFill>
                <a:cs typeface="Arial" panose="020B0604020202020204" pitchFamily="34" charset="0"/>
              </a:rPr>
              <a:t>để đến </a:t>
            </a:r>
            <a:r>
              <a:rPr lang="en-US" altLang="en-US" sz="2000" b="1" dirty="0" err="1">
                <a:solidFill>
                  <a:srgbClr val="FF0000"/>
                </a:solidFill>
                <a:cs typeface="Arial" panose="020B0604020202020204" pitchFamily="34" charset="0"/>
              </a:rPr>
              <a:t>với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ch</a:t>
            </a:r>
            <a:r>
              <a:rPr lang="vi-VN" altLang="en-US" sz="2000" b="1" dirty="0">
                <a:solidFill>
                  <a:srgbClr val="FF0000"/>
                </a:solidFill>
                <a:cs typeface="Arial" panose="020B0604020202020204" pitchFamily="34" charset="0"/>
              </a:rPr>
              <a:t>ư</a:t>
            </a:r>
            <a:r>
              <a:rPr lang="en-US" altLang="en-US" sz="2000" b="1" dirty="0" err="1">
                <a:solidFill>
                  <a:srgbClr val="FF0000"/>
                </a:solidFill>
                <a:cs typeface="Arial" panose="020B0604020202020204" pitchFamily="34" charset="0"/>
              </a:rPr>
              <a:t>ớng</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ngại</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vật</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tiếp</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theo.</a:t>
            </a:r>
            <a:endParaRPr lang="vi-VN" altLang="en-US" sz="20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634935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1b" descr="A close up of a logo&#10;&#10;Description generated with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7599" y="1098854"/>
            <a:ext cx="3219031" cy="224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2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4088" y="1098854"/>
            <a:ext cx="3212682" cy="225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3b"/>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218" y="3417890"/>
            <a:ext cx="3193634" cy="222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4b" descr="A close up of a logo&#10;&#10;Description generated with high confidenc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0438" y="3438524"/>
            <a:ext cx="3176174" cy="222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F80A4BB-0C93-49C9-83D4-8E6DA3AB9904}"/>
              </a:ext>
            </a:extLst>
          </p:cNvPr>
          <p:cNvPicPr>
            <a:picLocks noChangeAspect="1"/>
          </p:cNvPicPr>
          <p:nvPr/>
        </p:nvPicPr>
        <p:blipFill>
          <a:blip r:embed="rId6"/>
          <a:stretch>
            <a:fillRect/>
          </a:stretch>
        </p:blipFill>
        <p:spPr>
          <a:xfrm>
            <a:off x="3913328" y="1094304"/>
            <a:ext cx="6954220" cy="4542833"/>
          </a:xfrm>
          <a:prstGeom prst="rect">
            <a:avLst/>
          </a:prstGeom>
        </p:spPr>
      </p:pic>
      <p:pic>
        <p:nvPicPr>
          <p:cNvPr id="26" name="1a">
            <a:hlinkClick r:id="rId7" action="ppaction://hlinksldjump"/>
            <a:extLst>
              <a:ext uri="{FF2B5EF4-FFF2-40B4-BE49-F238E27FC236}">
                <a16:creationId xmlns:a16="http://schemas.microsoft.com/office/drawing/2014/main" id="{DD0C32E5-E72A-4A81-BD56-2EF88F698D0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74131" y="985192"/>
            <a:ext cx="3308179" cy="234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2a">
            <a:hlinkClick r:id="rId9" action="ppaction://hlinksldjump"/>
            <a:extLst>
              <a:ext uri="{FF2B5EF4-FFF2-40B4-BE49-F238E27FC236}">
                <a16:creationId xmlns:a16="http://schemas.microsoft.com/office/drawing/2014/main" id="{5D169951-1800-4266-85BE-2185A42EB4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57556" y="1013201"/>
            <a:ext cx="3239213" cy="235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3a">
            <a:hlinkClick r:id="rId11" action="ppaction://hlinksldjump"/>
            <a:extLst>
              <a:ext uri="{FF2B5EF4-FFF2-40B4-BE49-F238E27FC236}">
                <a16:creationId xmlns:a16="http://schemas.microsoft.com/office/drawing/2014/main" id="{81031854-E451-4263-B045-E5D4AF54D92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80743" y="3366941"/>
            <a:ext cx="3201567" cy="222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4a">
            <a:hlinkClick r:id="rId13" action="ppaction://hlinksldjump"/>
            <a:extLst>
              <a:ext uri="{FF2B5EF4-FFF2-40B4-BE49-F238E27FC236}">
                <a16:creationId xmlns:a16="http://schemas.microsoft.com/office/drawing/2014/main" id="{E8390F6C-8C7F-4B80-9E02-5B54E369DB4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0439" y="3354398"/>
            <a:ext cx="3206330" cy="239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a:hlinkClick r:id="rId15" action="ppaction://hlinksldjump"/>
            <a:extLst>
              <a:ext uri="{FF2B5EF4-FFF2-40B4-BE49-F238E27FC236}">
                <a16:creationId xmlns:a16="http://schemas.microsoft.com/office/drawing/2014/main" id="{3D9DF2EE-40F7-4B4D-8433-2222D6579837}"/>
              </a:ext>
            </a:extLst>
          </p:cNvPr>
          <p:cNvPicPr>
            <a:picLocks noChangeAspect="1"/>
          </p:cNvPicPr>
          <p:nvPr/>
        </p:nvPicPr>
        <p:blipFill>
          <a:blip r:embed="rId16">
            <a:extLst>
              <a:ext uri="{28A0092B-C50C-407E-A947-70E740481C1C}">
                <a14:useLocalDpi xmlns:a14="http://schemas.microsoft.com/office/drawing/2010/main" val="0"/>
              </a:ext>
            </a:extLst>
          </a:blip>
          <a:srcRect t="10052" b="11201"/>
          <a:stretch>
            <a:fillRect/>
          </a:stretch>
        </p:blipFill>
        <p:spPr bwMode="auto">
          <a:xfrm>
            <a:off x="7470821" y="6135220"/>
            <a:ext cx="1506341" cy="55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8A3006AF-CFE0-41AC-A618-4D4348C125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64520"/>
            <a:ext cx="1042975" cy="462771"/>
          </a:xfrm>
          <a:prstGeom prst="rect">
            <a:avLst/>
          </a:prstGeom>
        </p:spPr>
      </p:pic>
    </p:spTree>
    <p:extLst>
      <p:ext uri="{BB962C8B-B14F-4D97-AF65-F5344CB8AC3E}">
        <p14:creationId xmlns:p14="http://schemas.microsoft.com/office/powerpoint/2010/main" val="20303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3680"/>
            <a:ext cx="24380825" cy="9960583"/>
            <a:chOff x="152400" y="-1681"/>
            <a:chExt cx="24384000" cy="10021981"/>
          </a:xfrm>
        </p:grpSpPr>
        <p:grpSp>
          <p:nvGrpSpPr>
            <p:cNvPr id="17" name="CẤM BUÔN BÁN, CẤM REUP"/>
            <p:cNvGrpSpPr/>
            <p:nvPr/>
          </p:nvGrpSpPr>
          <p:grpSpPr>
            <a:xfrm>
              <a:off x="152400" y="-1681"/>
              <a:ext cx="24384000" cy="7012305"/>
              <a:chOff x="-19812000" y="20448"/>
              <a:chExt cx="24384000" cy="7012305"/>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20448"/>
                <a:ext cx="12192000" cy="7012305"/>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p:cNvPicPr>
            <a:picLocks noChangeAspect="1"/>
          </p:cNvPicPr>
          <p:nvPr/>
        </p:nvPicPr>
        <p:blipFill>
          <a:blip r:embed="rId4"/>
          <a:stretch>
            <a:fillRect/>
          </a:stretch>
        </p:blipFill>
        <p:spPr>
          <a:xfrm>
            <a:off x="272036" y="4308098"/>
            <a:ext cx="3040347" cy="207655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233" y="2226151"/>
            <a:ext cx="2081947" cy="208194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0755" y="4752220"/>
            <a:ext cx="3523733" cy="1632434"/>
          </a:xfrm>
          <a:prstGeom prst="rect">
            <a:avLst/>
          </a:prstGeom>
        </p:spPr>
      </p:pic>
      <p:pic>
        <p:nvPicPr>
          <p:cNvPr id="11" name="Vào http://fb.com/nkpowerskills tải game miễn phí">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09688" y="5037273"/>
            <a:ext cx="1025266" cy="1062326"/>
          </a:xfrm>
          <a:prstGeom prst="rect">
            <a:avLst/>
          </a:prstGeom>
        </p:spPr>
      </p:pic>
      <p:pic>
        <p:nvPicPr>
          <p:cNvPr id="4" name="Picture 3">
            <a:extLst>
              <a:ext uri="{FF2B5EF4-FFF2-40B4-BE49-F238E27FC236}">
                <a16:creationId xmlns:a16="http://schemas.microsoft.com/office/drawing/2014/main" id="{882E6D7D-2C59-4CB2-9CE9-9D116F3C85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53" y="44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9165" y="4884629"/>
            <a:ext cx="3523733" cy="1632434"/>
          </a:xfrm>
          <a:prstGeom prst="rect">
            <a:avLst/>
          </a:prstGeom>
        </p:spPr>
      </p:pic>
      <p:sp>
        <p:nvSpPr>
          <p:cNvPr id="20" name="Rectangle 19"/>
          <p:cNvSpPr/>
          <p:nvPr/>
        </p:nvSpPr>
        <p:spPr>
          <a:xfrm>
            <a:off x="1975294" y="61329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1.04167E-6 -4.81481E-6 L -1 -4.8148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3.33333E-6 4.81481E-6 L -1 4.81481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751963" y="1147438"/>
            <a:ext cx="11378633"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bg1"/>
                </a:solidFill>
              </a:rPr>
              <a:t>Gạch</a:t>
            </a:r>
            <a:r>
              <a:rPr lang="en-US" sz="3200" dirty="0">
                <a:solidFill>
                  <a:schemeClr val="bg1"/>
                </a:solidFill>
              </a:rPr>
              <a:t> </a:t>
            </a:r>
            <a:r>
              <a:rPr lang="en-US" sz="3200" dirty="0" err="1">
                <a:solidFill>
                  <a:schemeClr val="bg1"/>
                </a:solidFill>
              </a:rPr>
              <a:t>chân</a:t>
            </a:r>
            <a:r>
              <a:rPr lang="en-US" sz="3200" dirty="0">
                <a:solidFill>
                  <a:schemeClr val="bg1"/>
                </a:solidFill>
              </a:rPr>
              <a:t> </a:t>
            </a:r>
            <a:r>
              <a:rPr lang="en-US" sz="3200" dirty="0" err="1">
                <a:solidFill>
                  <a:schemeClr val="bg1"/>
                </a:solidFill>
              </a:rPr>
              <a:t>bộ</a:t>
            </a:r>
            <a:r>
              <a:rPr lang="en-US" sz="3200" dirty="0">
                <a:solidFill>
                  <a:schemeClr val="bg1"/>
                </a:solidFill>
              </a:rPr>
              <a:t> </a:t>
            </a:r>
            <a:r>
              <a:rPr lang="en-US" sz="3200" dirty="0" err="1">
                <a:solidFill>
                  <a:schemeClr val="bg1"/>
                </a:solidFill>
              </a:rPr>
              <a:t>phận</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trả</a:t>
            </a:r>
            <a:r>
              <a:rPr lang="en-US" sz="3200" dirty="0">
                <a:solidFill>
                  <a:schemeClr val="bg1"/>
                </a:solidFill>
              </a:rPr>
              <a:t> </a:t>
            </a:r>
            <a:r>
              <a:rPr lang="en-US" sz="3200" dirty="0" err="1">
                <a:solidFill>
                  <a:schemeClr val="bg1"/>
                </a:solidFill>
              </a:rPr>
              <a:t>lời</a:t>
            </a:r>
            <a:r>
              <a:rPr lang="en-US" sz="3200" dirty="0">
                <a:solidFill>
                  <a:schemeClr val="bg1"/>
                </a:solidFill>
              </a:rPr>
              <a:t> </a:t>
            </a:r>
            <a:r>
              <a:rPr lang="en-US" sz="3200" dirty="0" err="1">
                <a:solidFill>
                  <a:schemeClr val="bg1"/>
                </a:solidFill>
              </a:rPr>
              <a:t>cho</a:t>
            </a:r>
            <a:r>
              <a:rPr lang="en-US" sz="3200" dirty="0">
                <a:solidFill>
                  <a:schemeClr val="bg1"/>
                </a:solidFill>
              </a:rPr>
              <a:t> </a:t>
            </a:r>
            <a:r>
              <a:rPr lang="en-US" sz="3200" dirty="0" err="1">
                <a:solidFill>
                  <a:schemeClr val="bg1"/>
                </a:solidFill>
              </a:rPr>
              <a:t>câu</a:t>
            </a:r>
            <a:r>
              <a:rPr lang="en-US" sz="3200" dirty="0">
                <a:solidFill>
                  <a:schemeClr val="bg1"/>
                </a:solidFill>
              </a:rPr>
              <a:t> </a:t>
            </a:r>
            <a:r>
              <a:rPr lang="en-US" sz="3200" dirty="0" err="1">
                <a:solidFill>
                  <a:schemeClr val="bg1"/>
                </a:solidFill>
              </a:rPr>
              <a:t>hỏi</a:t>
            </a:r>
            <a:r>
              <a:rPr lang="en-US" sz="3200" dirty="0">
                <a:solidFill>
                  <a:schemeClr val="bg1"/>
                </a:solidFill>
              </a:rPr>
              <a:t> </a:t>
            </a:r>
            <a:r>
              <a:rPr lang="en-US" sz="3200" i="1" dirty="0">
                <a:solidFill>
                  <a:schemeClr val="bg1"/>
                </a:solidFill>
              </a:rPr>
              <a:t>Ở </a:t>
            </a:r>
            <a:r>
              <a:rPr lang="en-US" sz="3200" i="1" dirty="0" err="1">
                <a:solidFill>
                  <a:schemeClr val="bg1"/>
                </a:solidFill>
              </a:rPr>
              <a:t>đâu</a:t>
            </a:r>
            <a:r>
              <a:rPr lang="en-US" sz="3200" dirty="0">
                <a:solidFill>
                  <a:schemeClr val="bg1"/>
                </a:solidFill>
              </a:rPr>
              <a:t>?</a:t>
            </a:r>
          </a:p>
          <a:p>
            <a:pPr algn="ctr"/>
            <a:r>
              <a:rPr lang="en-US" sz="3200" b="1" dirty="0" err="1">
                <a:solidFill>
                  <a:schemeClr val="bg1"/>
                </a:solidFill>
              </a:rPr>
              <a:t>Đại</a:t>
            </a:r>
            <a:r>
              <a:rPr lang="en-US" sz="3200" b="1" dirty="0">
                <a:solidFill>
                  <a:schemeClr val="bg1"/>
                </a:solidFill>
              </a:rPr>
              <a:t> </a:t>
            </a:r>
            <a:r>
              <a:rPr lang="en-US" sz="3200" b="1" dirty="0" err="1">
                <a:solidFill>
                  <a:schemeClr val="bg1"/>
                </a:solidFill>
              </a:rPr>
              <a:t>bàng</a:t>
            </a:r>
            <a:r>
              <a:rPr lang="en-US" sz="3200" b="1" dirty="0">
                <a:solidFill>
                  <a:schemeClr val="bg1"/>
                </a:solidFill>
              </a:rPr>
              <a:t> chao </a:t>
            </a:r>
            <a:r>
              <a:rPr lang="en-US" sz="3200" b="1" dirty="0" err="1">
                <a:solidFill>
                  <a:schemeClr val="bg1"/>
                </a:solidFill>
              </a:rPr>
              <a:t>lượn</a:t>
            </a:r>
            <a:r>
              <a:rPr lang="en-US" sz="3200" b="1" dirty="0">
                <a:solidFill>
                  <a:schemeClr val="bg1"/>
                </a:solidFill>
              </a:rPr>
              <a:t> </a:t>
            </a:r>
            <a:r>
              <a:rPr lang="en-US" sz="3200" b="1" dirty="0" err="1">
                <a:solidFill>
                  <a:schemeClr val="bg1"/>
                </a:solidFill>
              </a:rPr>
              <a:t>trên</a:t>
            </a:r>
            <a:r>
              <a:rPr lang="en-US" sz="3200" b="1" dirty="0">
                <a:solidFill>
                  <a:schemeClr val="bg1"/>
                </a:solidFill>
              </a:rPr>
              <a:t> </a:t>
            </a:r>
            <a:r>
              <a:rPr lang="en-US" sz="3200" b="1" dirty="0" err="1">
                <a:solidFill>
                  <a:schemeClr val="bg1"/>
                </a:solidFill>
              </a:rPr>
              <a:t>nền</a:t>
            </a:r>
            <a:r>
              <a:rPr lang="en-US" sz="3200" b="1" dirty="0">
                <a:solidFill>
                  <a:schemeClr val="bg1"/>
                </a:solidFill>
              </a:rPr>
              <a:t> </a:t>
            </a:r>
            <a:r>
              <a:rPr lang="en-US" sz="3200" b="1" dirty="0" err="1">
                <a:solidFill>
                  <a:schemeClr val="bg1"/>
                </a:solidFill>
              </a:rPr>
              <a:t>trời</a:t>
            </a:r>
            <a:r>
              <a:rPr lang="en-US" sz="3200" b="1" dirty="0">
                <a:solidFill>
                  <a:schemeClr val="bg1"/>
                </a:solidFill>
              </a:rPr>
              <a:t> </a:t>
            </a:r>
            <a:r>
              <a:rPr lang="en-US" sz="3200" b="1" dirty="0" err="1">
                <a:solidFill>
                  <a:schemeClr val="bg1"/>
                </a:solidFill>
              </a:rPr>
              <a:t>xanh</a:t>
            </a:r>
            <a:r>
              <a:rPr lang="en-US" sz="3200" b="1" dirty="0">
                <a:solidFill>
                  <a:schemeClr val="bg1"/>
                </a:solidFill>
              </a:rPr>
              <a:t> </a:t>
            </a:r>
            <a:r>
              <a:rPr lang="en-US" sz="3200" b="1" dirty="0" err="1">
                <a:solidFill>
                  <a:schemeClr val="bg1"/>
                </a:solidFill>
              </a:rPr>
              <a:t>thẳm</a:t>
            </a:r>
            <a:r>
              <a:rPr lang="en-US" sz="3200" b="1" dirty="0">
                <a:solidFill>
                  <a:schemeClr val="bg1"/>
                </a:solidFill>
              </a:rPr>
              <a:t>.</a:t>
            </a:r>
            <a:endParaRPr lang="en-US" sz="3200" b="1" dirty="0"/>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6266751" y="2310494"/>
            <a:ext cx="46203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pic>
        <p:nvPicPr>
          <p:cNvPr id="9" name="CAUD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334" y="3640642"/>
            <a:ext cx="4007930" cy="3166686"/>
          </a:xfrm>
          <a:prstGeom prst="rect">
            <a:avLst/>
          </a:prstGeom>
        </p:spPr>
      </p:pic>
      <p:sp>
        <p:nvSpPr>
          <p:cNvPr id="20" name="Rectangle 19"/>
          <p:cNvSpPr/>
          <p:nvPr/>
        </p:nvSpPr>
        <p:spPr>
          <a:xfrm>
            <a:off x="2310530" y="382182"/>
            <a:ext cx="4683193" cy="602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Chính</a:t>
            </a:r>
            <a:r>
              <a:rPr lang="en-US" sz="2800" dirty="0">
                <a:solidFill>
                  <a:schemeClr val="bg1"/>
                </a:solidFill>
              </a:rPr>
              <a:t> </a:t>
            </a:r>
            <a:r>
              <a:rPr lang="en-US" sz="2800" dirty="0" err="1">
                <a:solidFill>
                  <a:schemeClr val="bg1"/>
                </a:solidFill>
              </a:rPr>
              <a:t>xác</a:t>
            </a:r>
            <a:r>
              <a:rPr lang="en-US" sz="2800" dirty="0">
                <a:solidFill>
                  <a:schemeClr val="bg1"/>
                </a:solidFill>
              </a:rPr>
              <a:t>, </a:t>
            </a:r>
            <a:r>
              <a:rPr lang="en-US" sz="2800" dirty="0" err="1">
                <a:solidFill>
                  <a:schemeClr val="bg1"/>
                </a:solidFill>
              </a:rPr>
              <a:t>mời</a:t>
            </a:r>
            <a:r>
              <a:rPr lang="en-US" sz="2800" dirty="0">
                <a:solidFill>
                  <a:schemeClr val="bg1"/>
                </a:solidFill>
              </a:rPr>
              <a:t> </a:t>
            </a:r>
            <a:r>
              <a:rPr lang="en-US" sz="2800" dirty="0" err="1">
                <a:solidFill>
                  <a:schemeClr val="bg1"/>
                </a:solidFill>
              </a:rPr>
              <a:t>bạn</a:t>
            </a:r>
            <a:r>
              <a:rPr lang="en-US" sz="2800" dirty="0">
                <a:solidFill>
                  <a:schemeClr val="bg1"/>
                </a:solidFill>
              </a:rPr>
              <a:t> qua!</a:t>
            </a:r>
            <a:endParaRPr lang="en-US" sz="2800" dirty="0"/>
          </a:p>
        </p:txBody>
      </p:sp>
      <p:pic>
        <p:nvPicPr>
          <p:cNvPr id="2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1292" y="3794867"/>
            <a:ext cx="2161169" cy="2742843"/>
          </a:xfrm>
          <a:prstGeom prst="rect">
            <a:avLst/>
          </a:prstGeom>
        </p:spPr>
      </p:pic>
      <p:pic>
        <p:nvPicPr>
          <p:cNvPr id="34" name="c2 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42593" y="4913556"/>
            <a:ext cx="1285942" cy="1335613"/>
          </a:xfrm>
          <a:prstGeom prst="rect">
            <a:avLst/>
          </a:prstGeom>
        </p:spPr>
      </p:pic>
      <p:pic>
        <p:nvPicPr>
          <p:cNvPr id="12" name="Picture 11">
            <a:extLst>
              <a:ext uri="{FF2B5EF4-FFF2-40B4-BE49-F238E27FC236}">
                <a16:creationId xmlns:a16="http://schemas.microsoft.com/office/drawing/2014/main" id="{08D96E47-FAF0-46F4-9A32-751656A097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81" y="107527"/>
            <a:ext cx="1266775" cy="54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fill="hold" nodeType="afterEffect">
                                  <p:stCondLst>
                                    <p:cond delay="0"/>
                                  </p:stCondLst>
                                  <p:childTnLst>
                                    <p:animMotion origin="layout" path="M 0 -2.96296E-6 L -1 -2.96296E-6 " pathEditMode="relative" rAng="0" ptsTypes="AA">
                                      <p:cBhvr>
                                        <p:cTn id="26" dur="3000" fill="hold"/>
                                        <p:tgtEl>
                                          <p:spTgt spid="31"/>
                                        </p:tgtEl>
                                        <p:attrNameLst>
                                          <p:attrName>ppt_x</p:attrName>
                                          <p:attrName>ppt_y</p:attrName>
                                        </p:attrNameLst>
                                      </p:cBhvr>
                                      <p:rCtr x="-50000" y="0"/>
                                    </p:animMotion>
                                  </p:childTnLst>
                                </p:cTn>
                              </p:par>
                              <p:par>
                                <p:cTn id="27" presetID="35" presetClass="path" presetSubtype="0" fill="hold" nodeType="withEffect">
                                  <p:stCondLst>
                                    <p:cond delay="0"/>
                                  </p:stCondLst>
                                  <p:childTnLst>
                                    <p:animMotion origin="layout" path="M 6.25E-7 1.11111E-6 L -1 1.11111E-6 " pathEditMode="relative" rAng="0" ptsTypes="AA">
                                      <p:cBhvr>
                                        <p:cTn id="28" dur="3000" fill="hold"/>
                                        <p:tgtEl>
                                          <p:spTgt spid="34"/>
                                        </p:tgtEl>
                                        <p:attrNameLst>
                                          <p:attrName>ppt_x</p:attrName>
                                          <p:attrName>ppt_y</p:attrName>
                                        </p:attrNameLst>
                                      </p:cBhvr>
                                      <p:rCtr x="-50000" y="0"/>
                                    </p:animMotion>
                                  </p:childTnLst>
                                </p:cTn>
                              </p:par>
                              <p:par>
                                <p:cTn id="29" presetID="35" presetClass="path" presetSubtype="0" fill="hold" nodeType="withEffect">
                                  <p:stCondLst>
                                    <p:cond delay="0"/>
                                  </p:stCondLst>
                                  <p:childTnLst>
                                    <p:animMotion origin="layout" path="M 6.25E-7 2.22222E-6 L -1 2.22222E-6 " pathEditMode="relative" rAng="0" ptsTypes="AA">
                                      <p:cBhvr>
                                        <p:cTn id="3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prstClr val="white"/>
                </a:solidFill>
                <a:effectLst/>
                <a:uLnTx/>
                <a:uFillTx/>
                <a:latin typeface="UTM Avo"/>
                <a:ea typeface="+mn-ea"/>
                <a:cs typeface="+mn-cs"/>
              </a:rPr>
              <a:t>Gạch</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chân</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bộ</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phận</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câu</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trả</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lời</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cho</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câu</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kumimoji="0" lang="en-US" sz="3200" b="0" i="0" u="none" strike="noStrike" kern="1200" cap="none" spc="0" normalizeH="0" baseline="0" noProof="0" dirty="0" err="1">
                <a:ln>
                  <a:noFill/>
                </a:ln>
                <a:solidFill>
                  <a:prstClr val="white"/>
                </a:solidFill>
                <a:effectLst/>
                <a:uLnTx/>
                <a:uFillTx/>
                <a:latin typeface="UTM Avo"/>
                <a:ea typeface="+mn-ea"/>
                <a:cs typeface="+mn-cs"/>
              </a:rPr>
              <a:t>hỏi</a:t>
            </a:r>
            <a:r>
              <a:rPr kumimoji="0" lang="en-US" sz="3200" b="0" i="0" u="none" strike="noStrike" kern="1200" cap="none" spc="0" normalizeH="0" baseline="0" noProof="0" dirty="0">
                <a:ln>
                  <a:noFill/>
                </a:ln>
                <a:solidFill>
                  <a:prstClr val="white"/>
                </a:solidFill>
                <a:effectLst/>
                <a:uLnTx/>
                <a:uFillTx/>
                <a:latin typeface="UTM Avo"/>
                <a:ea typeface="+mn-ea"/>
                <a:cs typeface="+mn-cs"/>
              </a:rPr>
              <a:t> </a:t>
            </a:r>
            <a:r>
              <a:rPr lang="en-US" sz="3200" i="1" dirty="0">
                <a:solidFill>
                  <a:schemeClr val="bg1"/>
                </a:solidFill>
              </a:rPr>
              <a:t>Ở </a:t>
            </a:r>
            <a:r>
              <a:rPr lang="en-US" sz="3200" i="1" dirty="0" err="1">
                <a:solidFill>
                  <a:schemeClr val="bg1"/>
                </a:solidFill>
              </a:rPr>
              <a:t>đâu</a:t>
            </a:r>
            <a:r>
              <a:rPr kumimoji="0" lang="en-US" sz="3200" b="0" i="0" u="none" strike="noStrike" kern="1200" cap="none" spc="0" normalizeH="0" baseline="0" noProof="0" dirty="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noProof="0" dirty="0" err="1">
                <a:solidFill>
                  <a:prstClr val="white"/>
                </a:solidFill>
                <a:latin typeface="UTM Avo"/>
              </a:rPr>
              <a:t>Trên</a:t>
            </a:r>
            <a:r>
              <a:rPr lang="en-US" sz="3200" b="1" noProof="0" dirty="0">
                <a:solidFill>
                  <a:prstClr val="white"/>
                </a:solidFill>
                <a:latin typeface="UTM Avo"/>
              </a:rPr>
              <a:t> </a:t>
            </a:r>
            <a:r>
              <a:rPr lang="en-US" sz="3200" b="1" noProof="0" dirty="0" err="1">
                <a:solidFill>
                  <a:prstClr val="white"/>
                </a:solidFill>
                <a:latin typeface="UTM Avo"/>
              </a:rPr>
              <a:t>mặt</a:t>
            </a:r>
            <a:r>
              <a:rPr lang="en-US" sz="3200" b="1" noProof="0" dirty="0">
                <a:solidFill>
                  <a:prstClr val="white"/>
                </a:solidFill>
                <a:latin typeface="UTM Avo"/>
              </a:rPr>
              <a:t> </a:t>
            </a:r>
            <a:r>
              <a:rPr lang="en-US" sz="3200" b="1" noProof="0" dirty="0" err="1">
                <a:solidFill>
                  <a:prstClr val="white"/>
                </a:solidFill>
                <a:latin typeface="UTM Avo"/>
              </a:rPr>
              <a:t>hồ</a:t>
            </a:r>
            <a:r>
              <a:rPr lang="en-US" sz="3200" b="1" noProof="0" dirty="0">
                <a:solidFill>
                  <a:prstClr val="white"/>
                </a:solidFill>
                <a:latin typeface="UTM Avo"/>
              </a:rPr>
              <a:t>, </a:t>
            </a:r>
            <a:r>
              <a:rPr lang="en-US" sz="3200" b="1" noProof="0" dirty="0" err="1">
                <a:solidFill>
                  <a:prstClr val="white"/>
                </a:solidFill>
                <a:latin typeface="UTM Avo"/>
              </a:rPr>
              <a:t>bầy</a:t>
            </a:r>
            <a:r>
              <a:rPr lang="en-US" sz="3200" b="1" noProof="0" dirty="0">
                <a:solidFill>
                  <a:prstClr val="white"/>
                </a:solidFill>
                <a:latin typeface="UTM Avo"/>
              </a:rPr>
              <a:t> </a:t>
            </a:r>
            <a:r>
              <a:rPr lang="en-US" sz="3200" b="1" noProof="0" dirty="0" err="1">
                <a:solidFill>
                  <a:prstClr val="white"/>
                </a:solidFill>
                <a:latin typeface="UTM Avo"/>
              </a:rPr>
              <a:t>thiên</a:t>
            </a:r>
            <a:r>
              <a:rPr lang="en-US" sz="3200" b="1" noProof="0" dirty="0">
                <a:solidFill>
                  <a:prstClr val="white"/>
                </a:solidFill>
                <a:latin typeface="UTM Avo"/>
              </a:rPr>
              <a:t> </a:t>
            </a:r>
            <a:r>
              <a:rPr lang="en-US" sz="3200" b="1" noProof="0" dirty="0" err="1">
                <a:solidFill>
                  <a:prstClr val="white"/>
                </a:solidFill>
                <a:latin typeface="UTM Avo"/>
              </a:rPr>
              <a:t>nga</a:t>
            </a:r>
            <a:r>
              <a:rPr lang="en-US" sz="3200" b="1" noProof="0" dirty="0">
                <a:solidFill>
                  <a:prstClr val="white"/>
                </a:solidFill>
                <a:latin typeface="UTM Avo"/>
              </a:rPr>
              <a:t> </a:t>
            </a:r>
            <a:r>
              <a:rPr lang="en-US" sz="3200" b="1" noProof="0" dirty="0" err="1">
                <a:solidFill>
                  <a:prstClr val="white"/>
                </a:solidFill>
                <a:latin typeface="UTM Avo"/>
              </a:rPr>
              <a:t>trắng</a:t>
            </a:r>
            <a:r>
              <a:rPr lang="en-US" sz="3200" b="1" noProof="0" dirty="0">
                <a:solidFill>
                  <a:prstClr val="white"/>
                </a:solidFill>
                <a:latin typeface="UTM Avo"/>
              </a:rPr>
              <a:t> </a:t>
            </a:r>
            <a:r>
              <a:rPr lang="en-US" sz="3200" b="1" noProof="0" dirty="0" err="1">
                <a:solidFill>
                  <a:prstClr val="white"/>
                </a:solidFill>
                <a:latin typeface="UTM Avo"/>
              </a:rPr>
              <a:t>muốt</a:t>
            </a:r>
            <a:r>
              <a:rPr lang="en-US" sz="3200" b="1" noProof="0" dirty="0">
                <a:solidFill>
                  <a:prstClr val="white"/>
                </a:solidFill>
                <a:latin typeface="UTM Avo"/>
              </a:rPr>
              <a:t> </a:t>
            </a:r>
            <a:r>
              <a:rPr lang="en-US" sz="3200" b="1" noProof="0" dirty="0" err="1">
                <a:solidFill>
                  <a:prstClr val="white"/>
                </a:solidFill>
                <a:latin typeface="UTM Avo"/>
              </a:rPr>
              <a:t>đang</a:t>
            </a:r>
            <a:r>
              <a:rPr lang="en-US" sz="3200" b="1" noProof="0" dirty="0">
                <a:solidFill>
                  <a:prstClr val="white"/>
                </a:solidFill>
                <a:latin typeface="UTM Avo"/>
              </a:rPr>
              <a:t> </a:t>
            </a:r>
            <a:r>
              <a:rPr lang="en-US" sz="3200" b="1" noProof="0" dirty="0" err="1">
                <a:solidFill>
                  <a:prstClr val="white"/>
                </a:solidFill>
                <a:latin typeface="UTM Avo"/>
              </a:rPr>
              <a:t>bơi</a:t>
            </a:r>
            <a:r>
              <a:rPr lang="en-US" sz="3200" b="1" noProof="0" dirty="0">
                <a:solidFill>
                  <a:prstClr val="white"/>
                </a:solidFill>
                <a:latin typeface="UTM Avo"/>
              </a:rPr>
              <a:t> </a:t>
            </a:r>
            <a:r>
              <a:rPr lang="en-US" sz="3200" b="1" noProof="0" dirty="0" err="1">
                <a:solidFill>
                  <a:prstClr val="white"/>
                </a:solidFill>
                <a:latin typeface="UTM Avo"/>
              </a:rPr>
              <a:t>lội</a:t>
            </a:r>
            <a:r>
              <a:rPr kumimoji="0" lang="en-US" sz="3200" b="1" i="0" u="none" strike="noStrike" kern="1200" cap="none" spc="0" normalizeH="0" baseline="0" noProof="0" dirty="0">
                <a:ln>
                  <a:noFill/>
                </a:ln>
                <a:solidFill>
                  <a:prstClr val="white"/>
                </a:solidFill>
                <a:effectLst/>
                <a:uLnTx/>
                <a:uFillTx/>
                <a:latin typeface="UTM Avo"/>
                <a:ea typeface="+mn-ea"/>
                <a:cs typeface="+mn-cs"/>
              </a:rPr>
              <a:t>.</a:t>
            </a: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756962" y="2363562"/>
            <a:ext cx="24148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5837"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36" y="4308098"/>
            <a:ext cx="3040347" cy="2076557"/>
          </a:xfrm>
          <a:prstGeom prst="rect">
            <a:avLst/>
          </a:prstGeom>
        </p:spPr>
      </p:pic>
      <p:sp>
        <p:nvSpPr>
          <p:cNvPr id="20" name="Rectangle 19"/>
          <p:cNvSpPr/>
          <p:nvPr/>
        </p:nvSpPr>
        <p:spPr>
          <a:xfrm>
            <a:off x="272037" y="1147438"/>
            <a:ext cx="11858560" cy="13600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kumimoji="0" lang="en-US" sz="3200" b="0" i="0" u="none" strike="noStrike" kern="1200" cap="none" spc="0" normalizeH="0" baseline="0" noProof="0">
                <a:ln>
                  <a:noFill/>
                </a:ln>
                <a:solidFill>
                  <a:prstClr val="white"/>
                </a:solidFill>
                <a:effectLst/>
                <a:uLnTx/>
                <a:uFillTx/>
                <a:latin typeface="UTM Avo"/>
                <a:ea typeface="+mn-ea"/>
                <a:cs typeface="+mn-cs"/>
              </a:rPr>
              <a:t>Gạch chân bộ phận câu trả lời cho câu hỏi </a:t>
            </a:r>
            <a:r>
              <a:rPr lang="en-US" sz="3200" i="1">
                <a:solidFill>
                  <a:schemeClr val="bg1"/>
                </a:solidFill>
              </a:rPr>
              <a:t>Ở đâu</a:t>
            </a:r>
            <a:r>
              <a:rPr kumimoji="0" lang="en-US" sz="3200" b="0" i="0" u="none" strike="noStrike" kern="1200" cap="none" spc="0" normalizeH="0" baseline="0" noProof="0">
                <a:ln>
                  <a:noFill/>
                </a:ln>
                <a:solidFill>
                  <a:prstClr val="white"/>
                </a:solidFill>
                <a:effectLst/>
                <a:uLnTx/>
                <a:uFillTx/>
                <a:latin typeface="UTM Avo"/>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UTM Avo"/>
              </a:rPr>
              <a:t>Ven hồ, những con chim kơ-púc đang hót lanh lảnh</a:t>
            </a:r>
            <a:r>
              <a:rPr kumimoji="0" lang="en-US" sz="3200" b="1" i="0" u="none" strike="noStrike" kern="1200" cap="none" spc="0" normalizeH="0" baseline="0" noProof="0">
                <a:ln>
                  <a:noFill/>
                </a:ln>
                <a:solidFill>
                  <a:prstClr val="white"/>
                </a:solidFill>
                <a:effectLst/>
                <a:uLnTx/>
                <a:uFillTx/>
                <a:latin typeface="UTM Avo"/>
                <a:ea typeface="+mn-ea"/>
                <a:cs typeface="+mn-cs"/>
              </a:rPr>
              <a:t>.</a:t>
            </a:r>
            <a:endParaRPr kumimoji="0" lang="en-US" sz="3200" b="1" i="0" u="none" strike="noStrike" kern="1200" cap="none" spc="0" normalizeH="0" baseline="0" noProof="0" dirty="0">
              <a:ln>
                <a:noFill/>
              </a:ln>
              <a:solidFill>
                <a:prstClr val="white"/>
              </a:solidFill>
              <a:effectLst/>
              <a:uLnTx/>
              <a:uFillTx/>
              <a:latin typeface="UTM Avo"/>
              <a:ea typeface="+mn-ea"/>
              <a:cs typeface="+mn-cs"/>
            </a:endParaRPr>
          </a:p>
        </p:txBody>
      </p:sp>
      <p:pic>
        <p:nvPicPr>
          <p:cNvPr id="30" name="CAU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3503" y="3590103"/>
            <a:ext cx="4003785" cy="3163412"/>
          </a:xfrm>
          <a:prstGeom prst="rect">
            <a:avLst/>
          </a:prstGeom>
        </p:spPr>
      </p:pic>
      <p:pic>
        <p:nvPicPr>
          <p:cNvPr id="34" name="c2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83965" y="4682846"/>
            <a:ext cx="1285942" cy="1383284"/>
          </a:xfrm>
          <a:prstGeom prst="rect">
            <a:avLst/>
          </a:prstGeom>
        </p:spPr>
      </p:pic>
      <p:pic>
        <p:nvPicPr>
          <p:cNvPr id="12" name="Picture 11">
            <a:extLst>
              <a:ext uri="{FF2B5EF4-FFF2-40B4-BE49-F238E27FC236}">
                <a16:creationId xmlns:a16="http://schemas.microsoft.com/office/drawing/2014/main" id="{CA669E27-EF6B-46AD-8622-60430194B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76" y="63983"/>
            <a:ext cx="1266775" cy="549309"/>
          </a:xfrm>
          <a:prstGeom prst="rect">
            <a:avLst/>
          </a:prstGeom>
        </p:spPr>
      </p:pic>
      <p:cxnSp>
        <p:nvCxnSpPr>
          <p:cNvPr id="5" name="Straight Connector 4">
            <a:extLst>
              <a:ext uri="{FF2B5EF4-FFF2-40B4-BE49-F238E27FC236}">
                <a16:creationId xmlns:a16="http://schemas.microsoft.com/office/drawing/2014/main" id="{95F6A871-91D1-45D0-9E98-6C5455AC98C3}"/>
              </a:ext>
            </a:extLst>
          </p:cNvPr>
          <p:cNvCxnSpPr>
            <a:cxnSpLocks/>
          </p:cNvCxnSpPr>
          <p:nvPr/>
        </p:nvCxnSpPr>
        <p:spPr>
          <a:xfrm>
            <a:off x="679140" y="2375808"/>
            <a:ext cx="1532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C:\Users\ADMIN\Desktop\Tai nguyen thiet ke tro choi\Bảng gỗ\Picture1 (2).png">
            <a:hlinkClick r:id="rId7" action="ppaction://hlinksldjump"/>
            <a:extLst>
              <a:ext uri="{FF2B5EF4-FFF2-40B4-BE49-F238E27FC236}">
                <a16:creationId xmlns:a16="http://schemas.microsoft.com/office/drawing/2014/main" id="{5C83C64C-A676-4F38-86BA-3BA8F41371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4323" y="5710562"/>
            <a:ext cx="1690883" cy="71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20"/>
            <a:ext cx="24380825" cy="6850502"/>
            <a:chOff x="-19812000" y="181103"/>
            <a:chExt cx="24384000" cy="6851394"/>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5756" y="3865191"/>
            <a:ext cx="3989807" cy="2814726"/>
          </a:xfrm>
          <a:prstGeom prst="rect">
            <a:avLst/>
          </a:prstGeom>
        </p:spPr>
      </p:pic>
      <p:pic>
        <p:nvPicPr>
          <p:cNvPr id="8" name="ngdung"/>
          <p:cNvPicPr>
            <a:picLocks noChangeAspect="1"/>
          </p:cNvPicPr>
          <p:nvPr/>
        </p:nvPicPr>
        <p:blipFill>
          <a:blip r:embed="rId6"/>
          <a:stretch>
            <a:fillRect/>
          </a:stretch>
        </p:blipFill>
        <p:spPr>
          <a:xfrm>
            <a:off x="272036" y="4308098"/>
            <a:ext cx="3040347" cy="2076557"/>
          </a:xfrm>
          <a:prstGeom prst="rect">
            <a:avLst/>
          </a:prstGeom>
        </p:spPr>
      </p:pic>
      <p:sp>
        <p:nvSpPr>
          <p:cNvPr id="20" name="Rectangle 19"/>
          <p:cNvSpPr/>
          <p:nvPr/>
        </p:nvSpPr>
        <p:spPr>
          <a:xfrm>
            <a:off x="1719317" y="473345"/>
            <a:ext cx="6281683" cy="10778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rPr>
              <a:t>Chúc</a:t>
            </a:r>
            <a:r>
              <a:rPr lang="en-US" sz="2800" dirty="0">
                <a:solidFill>
                  <a:schemeClr val="bg1"/>
                </a:solidFill>
              </a:rPr>
              <a:t> </a:t>
            </a:r>
            <a:r>
              <a:rPr lang="en-US" sz="2800" dirty="0" err="1">
                <a:solidFill>
                  <a:schemeClr val="bg1"/>
                </a:solidFill>
              </a:rPr>
              <a:t>mừng</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vượt</a:t>
            </a:r>
            <a:r>
              <a:rPr lang="en-US" sz="2800" dirty="0">
                <a:solidFill>
                  <a:schemeClr val="bg1"/>
                </a:solidFill>
              </a:rPr>
              <a:t> qua </a:t>
            </a:r>
            <a:r>
              <a:rPr lang="en-US" sz="2800" dirty="0" err="1">
                <a:solidFill>
                  <a:schemeClr val="bg1"/>
                </a:solidFill>
              </a:rPr>
              <a:t>tất</a:t>
            </a:r>
            <a:r>
              <a:rPr lang="en-US" sz="2800" dirty="0">
                <a:solidFill>
                  <a:schemeClr val="bg1"/>
                </a:solidFill>
              </a:rPr>
              <a:t> </a:t>
            </a:r>
            <a:r>
              <a:rPr lang="en-US" sz="2800" dirty="0" err="1">
                <a:solidFill>
                  <a:schemeClr val="bg1"/>
                </a:solidFill>
              </a:rPr>
              <a:t>cả</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chướng</a:t>
            </a:r>
            <a:r>
              <a:rPr lang="en-US" sz="2800" dirty="0">
                <a:solidFill>
                  <a:schemeClr val="bg1"/>
                </a:solidFill>
              </a:rPr>
              <a:t> </a:t>
            </a:r>
            <a:r>
              <a:rPr lang="en-US" sz="2800" dirty="0" err="1">
                <a:solidFill>
                  <a:schemeClr val="bg1"/>
                </a:solidFill>
              </a:rPr>
              <a:t>ngại</a:t>
            </a:r>
            <a:r>
              <a:rPr lang="en-US" sz="2800" dirty="0">
                <a:solidFill>
                  <a:schemeClr val="bg1"/>
                </a:solidFill>
              </a:rPr>
              <a:t> </a:t>
            </a:r>
            <a:r>
              <a:rPr lang="en-US" sz="2800" dirty="0" err="1">
                <a:solidFill>
                  <a:schemeClr val="bg1"/>
                </a:solidFill>
              </a:rPr>
              <a:t>vật</a:t>
            </a:r>
            <a:r>
              <a:rPr lang="en-US" sz="2800" dirty="0">
                <a:solidFill>
                  <a:schemeClr val="bg1"/>
                </a:solidFill>
              </a:rPr>
              <a:t>! </a:t>
            </a:r>
            <a:endParaRPr lang="en-US" sz="2800" dirty="0"/>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561339" y="4115868"/>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8"/>
          <a:srcRect/>
          <a:stretch>
            <a:fillRect/>
          </a:stretch>
        </p:blipFill>
        <p:spPr bwMode="auto">
          <a:xfrm>
            <a:off x="7120952" y="717440"/>
            <a:ext cx="4850193" cy="48501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4D8924B-888E-40E1-9BB7-7DC9D195D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576" y="73118"/>
            <a:ext cx="1266775" cy="549309"/>
          </a:xfrm>
          <a:prstGeom prst="rect">
            <a:avLst/>
          </a:prstGeom>
        </p:spPr>
      </p:pic>
      <p:pic>
        <p:nvPicPr>
          <p:cNvPr id="14" name="CAUDI">
            <a:extLst>
              <a:ext uri="{FF2B5EF4-FFF2-40B4-BE49-F238E27FC236}">
                <a16:creationId xmlns:a16="http://schemas.microsoft.com/office/drawing/2014/main" id="{88B78937-6D63-48B7-951F-C1F3FEECE4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8326" y="4108137"/>
            <a:ext cx="2161169" cy="2742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par>
                                <p:cTn id="14" presetID="10" presetClass="exit" presetSubtype="0" fill="hold" nodeType="withEffect">
                                  <p:stCondLst>
                                    <p:cond delay="50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1000"/>
                            </p:stCondLst>
                            <p:childTnLst>
                              <p:par>
                                <p:cTn id="24" presetID="35" presetClass="path" presetSubtype="0" fill="hold" nodeType="afterEffect">
                                  <p:stCondLst>
                                    <p:cond delay="0"/>
                                  </p:stCondLst>
                                  <p:childTnLst>
                                    <p:animMotion origin="layout" path="M 0 -2.96296E-6 L -1 -2.96296E-6 " pathEditMode="relative" rAng="0" ptsTypes="AA">
                                      <p:cBhvr>
                                        <p:cTn id="25" dur="3000" fill="hold"/>
                                        <p:tgtEl>
                                          <p:spTgt spid="31"/>
                                        </p:tgtEl>
                                        <p:attrNameLst>
                                          <p:attrName>ppt_x</p:attrName>
                                          <p:attrName>ppt_y</p:attrName>
                                        </p:attrNameLst>
                                      </p:cBhvr>
                                      <p:rCtr x="-50007" y="0"/>
                                    </p:animMotion>
                                  </p:childTnLst>
                                </p:cTn>
                              </p:par>
                              <p:par>
                                <p:cTn id="26" presetID="35" presetClass="path" presetSubtype="0" fill="hold" nodeType="withEffect">
                                  <p:stCondLst>
                                    <p:cond delay="0"/>
                                  </p:stCondLst>
                                  <p:childTnLst>
                                    <p:animMotion origin="layout" path="M 2.5E-6 1.11022E-16 L -1 1.11022E-16 " pathEditMode="relative" rAng="0" ptsTypes="AA">
                                      <p:cBhvr>
                                        <p:cTn id="27" dur="3000" fill="hold"/>
                                        <p:tgtEl>
                                          <p:spTgt spid="30"/>
                                        </p:tgtEl>
                                        <p:attrNameLst>
                                          <p:attrName>ppt_x</p:attrName>
                                          <p:attrName>ppt_y</p:attrName>
                                        </p:attrNameLst>
                                      </p:cBhvr>
                                      <p:rCtr x="-50000" y="0"/>
                                    </p:animMotion>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8"/>
                                        </p:tgtEl>
                                        <p:attrNameLst>
                                          <p:attrName>ppt_x</p:attrName>
                                          <p:attrName>ppt_y</p:attrName>
                                        </p:attrNameLst>
                                      </p:cBhvr>
                                    </p:animMotion>
                                  </p:childTnLst>
                                </p:cTn>
                              </p:par>
                              <p:par>
                                <p:cTn id="30" presetID="10"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bldLvl="0" animBg="1"/>
      <p:bldP spid="20"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246197" y="933301"/>
            <a:ext cx="11698014" cy="5924699"/>
          </a:xfrm>
          <a:prstGeom prst="rect">
            <a:avLst/>
          </a:prstGeom>
        </p:spPr>
        <p:txBody>
          <a:bodyPr wrap="square">
            <a:spAutoFit/>
          </a:bodyPr>
          <a:lstStyle/>
          <a:p>
            <a:pPr indent="400050" algn="just">
              <a:spcBef>
                <a:spcPts val="600"/>
              </a:spcBef>
              <a:spcAft>
                <a:spcPts val="600"/>
              </a:spcAft>
            </a:pPr>
            <a:r>
              <a:rPr lang="vi-VN" sz="2200" dirty="0">
                <a:latin typeface="+mj-lt"/>
                <a:cs typeface="Times New Roman" pitchFamily="18" charset="0"/>
              </a:rPr>
              <a:t> </a:t>
            </a:r>
            <a:r>
              <a:rPr lang="vi-VN" sz="2800" dirty="0"/>
              <a:t>1. Những cơn gió nhẹ làm mặt nước hồ </a:t>
            </a:r>
            <a:r>
              <a:rPr lang="en-US" sz="2800" dirty="0"/>
              <a:t>Y</a:t>
            </a:r>
            <a:r>
              <a:rPr lang="vi-VN" sz="2800" dirty="0"/>
              <a:t>-rơ-pao chao mình rung động. Bầu trời trong xanh soi bóng xuống đáy hồ, mặt nước hồ càng xanh thêm và như rộng ra mênh mông.</a:t>
            </a:r>
          </a:p>
          <a:p>
            <a:pPr indent="457200" algn="just">
              <a:spcBef>
                <a:spcPts val="600"/>
              </a:spcBef>
              <a:spcAft>
                <a:spcPts val="600"/>
              </a:spcAft>
            </a:pPr>
            <a:r>
              <a:rPr lang="en-US" sz="2800" dirty="0"/>
              <a:t>2. </a:t>
            </a:r>
            <a:r>
              <a:rPr lang="vi-VN" sz="2800" dirty="0"/>
              <a:t>Nơi đây cất lên những tiếng chim ríu rít. Chim đại bàng chân vàng</a:t>
            </a:r>
            <a:r>
              <a:rPr lang="en-US" sz="2800" dirty="0"/>
              <a:t>,</a:t>
            </a:r>
            <a:r>
              <a:rPr lang="vi-VN" sz="2800" dirty="0"/>
              <a:t> mỏ đỏ đang chao lượn, bóng che rợp mặt đất. Mỗi lần đại bàng vỗ cánh lại phát ra những tiếng vi vu vi vút từ trên nền trời xanh thẳm, giống như có hàng trăm chiếc đàn cùng hoà âm. Bầy thiên nga trắng muốt chen nhau bơi lội</a:t>
            </a:r>
            <a:r>
              <a:rPr lang="en-US" sz="2800" dirty="0"/>
              <a:t>.</a:t>
            </a:r>
            <a:r>
              <a:rPr lang="vi-VN" sz="2800" dirty="0"/>
              <a:t> Những con chim kơ-pú</a:t>
            </a:r>
            <a:r>
              <a:rPr lang="en-US" sz="2800" dirty="0"/>
              <a:t>c</a:t>
            </a:r>
            <a:r>
              <a:rPr lang="vi-VN" sz="2800" dirty="0"/>
              <a:t> mình đỏ chót và nhỏ như quả ớt cố rướn cặp mỏ thanh mảnh của mình hót lên lanh lảnh nghe như tiếng sáo.</a:t>
            </a:r>
            <a:endParaRPr lang="en-US" sz="2800" dirty="0"/>
          </a:p>
          <a:p>
            <a:pPr indent="457200" algn="just">
              <a:spcBef>
                <a:spcPts val="600"/>
              </a:spcBef>
              <a:spcAft>
                <a:spcPts val="600"/>
              </a:spcAft>
            </a:pPr>
            <a:r>
              <a:rPr lang="en-US" sz="2800" dirty="0"/>
              <a:t>3. </a:t>
            </a:r>
            <a:r>
              <a:rPr lang="vi-VN" sz="2800" dirty="0"/>
              <a:t>Họ nh</a:t>
            </a:r>
            <a:r>
              <a:rPr lang="en-US" sz="2800" dirty="0"/>
              <a:t>à</a:t>
            </a:r>
            <a:r>
              <a:rPr lang="vi-VN" sz="2800" dirty="0"/>
              <a:t> chim đủ các loại</a:t>
            </a:r>
            <a:r>
              <a:rPr lang="en-US" sz="2800" dirty="0"/>
              <a:t>,</a:t>
            </a:r>
            <a:r>
              <a:rPr lang="vi-VN" sz="2800" dirty="0"/>
              <a:t> đủ các màu sắc ríu rít bay đến đậu ở những cây quanh hồ, tiếng hót rộn vang cả mặt nước</a:t>
            </a:r>
          </a:p>
          <a:p>
            <a:endParaRPr lang="vi-VN" dirty="0"/>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FF0000"/>
                </a:solidFill>
                <a:cs typeface="Times New Roman" pitchFamily="18" charset="0"/>
              </a:rPr>
              <a:t>Chim</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rừng</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Tây</a:t>
            </a:r>
            <a:r>
              <a:rPr lang="en-US" sz="3200" b="1" dirty="0">
                <a:solidFill>
                  <a:srgbClr val="FF0000"/>
                </a:solidFill>
                <a:cs typeface="Times New Roman" pitchFamily="18" charset="0"/>
              </a:rPr>
              <a:t> </a:t>
            </a:r>
            <a:r>
              <a:rPr lang="en-US" sz="3200" b="1" dirty="0" err="1">
                <a:solidFill>
                  <a:srgbClr val="FF0000"/>
                </a:solidFill>
                <a:cs typeface="Times New Roman" pitchFamily="18" charset="0"/>
              </a:rPr>
              <a:t>Nguyên</a:t>
            </a:r>
            <a:endParaRPr lang="en-US" sz="3200" b="1" dirty="0">
              <a:solidFill>
                <a:srgbClr val="FF0000"/>
              </a:solidFill>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9143727" y="5829657"/>
            <a:ext cx="6093372" cy="1261884"/>
          </a:xfrm>
          <a:prstGeom prst="rect">
            <a:avLst/>
          </a:prstGeom>
          <a:noFill/>
        </p:spPr>
        <p:txBody>
          <a:bodyPr wrap="square">
            <a:spAutoFit/>
          </a:bodyPr>
          <a:lstStyle/>
          <a:p>
            <a:endParaRPr lang="en-US" sz="1800" dirty="0"/>
          </a:p>
          <a:p>
            <a:r>
              <a:rPr lang="en-US" sz="1800" i="1" dirty="0"/>
              <a:t>             </a:t>
            </a:r>
            <a:r>
              <a:rPr lang="vi-VN" dirty="0"/>
              <a:t>.</a:t>
            </a:r>
            <a:r>
              <a:rPr lang="en-US" sz="1800" i="1" dirty="0"/>
              <a:t>                                                                   </a:t>
            </a:r>
            <a:r>
              <a:rPr lang="en-US" sz="2200" dirty="0"/>
              <a:t>Theo </a:t>
            </a:r>
            <a:r>
              <a:rPr lang="vi-VN" sz="2200" dirty="0"/>
              <a:t>T</a:t>
            </a:r>
            <a:r>
              <a:rPr lang="en-US" sz="2200" dirty="0"/>
              <a:t>HIÊN LƯƠNG</a:t>
            </a:r>
            <a:endParaRPr lang="vi-VN" sz="2200" dirty="0"/>
          </a:p>
          <a:p>
            <a:endParaRPr lang="en-US" i="1" dirty="0"/>
          </a:p>
        </p:txBody>
      </p:sp>
    </p:spTree>
    <p:extLst>
      <p:ext uri="{BB962C8B-B14F-4D97-AF65-F5344CB8AC3E}">
        <p14:creationId xmlns:p14="http://schemas.microsoft.com/office/powerpoint/2010/main" val="409720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450354" y="876417"/>
            <a:ext cx="11698014" cy="5555367"/>
          </a:xfrm>
          <a:prstGeom prst="rect">
            <a:avLst/>
          </a:prstGeom>
        </p:spPr>
        <p:txBody>
          <a:bodyPr wrap="square">
            <a:spAutoFit/>
          </a:bodyPr>
          <a:lstStyle/>
          <a:p>
            <a:pPr marL="0" marR="0" lvl="0" indent="400050" algn="l" defTabSz="457200" rtl="0" eaLnBrk="1" fontAlgn="auto" latinLnBrk="0" hangingPunct="1">
              <a:lnSpc>
                <a:spcPct val="100000"/>
              </a:lnSpc>
              <a:spcBef>
                <a:spcPts val="600"/>
              </a:spcBef>
              <a:spcAft>
                <a:spcPts val="60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dirty="0">
                <a:ln>
                  <a:noFill/>
                </a:ln>
                <a:solidFill>
                  <a:prstClr val="black"/>
                </a:solidFill>
                <a:effectLst/>
                <a:uLnTx/>
                <a:uFillTx/>
                <a:ea typeface="+mn-ea"/>
                <a:cs typeface="+mn-cs"/>
              </a:rPr>
              <a:t>1. Những cơn gió nhẹ làm mặt nước hồ </a:t>
            </a:r>
            <a:r>
              <a:rPr kumimoji="0" lang="en-US" sz="2600" b="0" i="0" u="none" strike="noStrike" kern="1200" cap="none" spc="0" normalizeH="0" baseline="0" noProof="0" dirty="0">
                <a:ln>
                  <a:noFill/>
                </a:ln>
                <a:solidFill>
                  <a:prstClr val="black"/>
                </a:solidFill>
                <a:effectLst/>
                <a:uLnTx/>
                <a:uFillTx/>
                <a:latin typeface="UTM Avo"/>
                <a:ea typeface="+mn-ea"/>
                <a:cs typeface="+mn-cs"/>
              </a:rPr>
              <a:t>Y</a:t>
            </a:r>
            <a:r>
              <a:rPr kumimoji="0" lang="vi-VN" sz="2600" b="0" i="0" u="none" strike="noStrike" kern="1200" cap="none" spc="0" normalizeH="0" baseline="0" noProof="0" dirty="0">
                <a:ln>
                  <a:noFill/>
                </a:ln>
                <a:solidFill>
                  <a:prstClr val="black"/>
                </a:solidFill>
                <a:effectLst/>
                <a:uLnTx/>
                <a:uFillTx/>
                <a:ea typeface="+mn-ea"/>
                <a:cs typeface="+mn-cs"/>
              </a:rPr>
              <a:t>-rơ-pao chao mình rung động. Bầu trời trong xanh soi bóng xuống đáy hồ, mặt nước hồ càng xanh thêm và như rộng ra mênh mông.</a:t>
            </a:r>
          </a:p>
          <a:p>
            <a:pPr marL="0" marR="0" lvl="0" indent="457200" algn="just" defTabSz="4572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a:ea typeface="+mn-ea"/>
                <a:cs typeface="+mn-cs"/>
              </a:rPr>
              <a:t>2. </a:t>
            </a:r>
            <a:r>
              <a:rPr kumimoji="0" lang="vi-VN" sz="2600" b="0" i="0" u="none" strike="noStrike" kern="1200" cap="none" spc="0" normalizeH="0" baseline="0" noProof="0" dirty="0">
                <a:ln>
                  <a:noFill/>
                </a:ln>
                <a:solidFill>
                  <a:prstClr val="black"/>
                </a:solidFill>
                <a:effectLst/>
                <a:uLnTx/>
                <a:uFillTx/>
                <a:ea typeface="+mn-ea"/>
                <a:cs typeface="+mn-cs"/>
              </a:rPr>
              <a:t>Nơi đây cất lên những tiếng chim ríu rít. Chim đại bàng chân vàng</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mỏ đỏ đang chao lượn, bóng che rợp mặt đất. Mỗi lần đại bàng vỗ cánh lại phát ra những tiếng vi vu vi vút từ trên nền trời xanh thẳm, giống như có hàng trăm chiếc đàn cùng hoà âm. Bầy thiên nga trắng muốt chen nhau bơi lội</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Những con chim kơ-pú</a:t>
            </a:r>
            <a:r>
              <a:rPr kumimoji="0" lang="en-US" sz="2600" b="0" i="0" u="none" strike="noStrike" kern="1200" cap="none" spc="0" normalizeH="0" baseline="0" noProof="0" dirty="0">
                <a:ln>
                  <a:noFill/>
                </a:ln>
                <a:solidFill>
                  <a:prstClr val="black"/>
                </a:solidFill>
                <a:effectLst/>
                <a:uLnTx/>
                <a:uFillTx/>
                <a:latin typeface="UTM Avo"/>
                <a:ea typeface="+mn-ea"/>
                <a:cs typeface="+mn-cs"/>
              </a:rPr>
              <a:t>c</a:t>
            </a:r>
            <a:r>
              <a:rPr kumimoji="0" lang="vi-VN" sz="2600" b="0" i="0" u="none" strike="noStrike" kern="1200" cap="none" spc="0" normalizeH="0" baseline="0" noProof="0" dirty="0">
                <a:ln>
                  <a:noFill/>
                </a:ln>
                <a:solidFill>
                  <a:prstClr val="black"/>
                </a:solidFill>
                <a:effectLst/>
                <a:uLnTx/>
                <a:uFillTx/>
                <a:ea typeface="+mn-ea"/>
                <a:cs typeface="+mn-cs"/>
              </a:rPr>
              <a:t> mình đỏ chót và nhỏ như quả ớt cố rướn cặp mỏ thanh mảnh của mình hót lên lanh lảnh nghe như tiếng sáo.</a:t>
            </a:r>
            <a:endParaRPr kumimoji="0" lang="en-US" sz="2600" b="0" i="0" u="none" strike="noStrike" kern="1200" cap="none" spc="0" normalizeH="0" baseline="0" noProof="0" dirty="0">
              <a:ln>
                <a:noFill/>
              </a:ln>
              <a:solidFill>
                <a:prstClr val="black"/>
              </a:solidFill>
              <a:effectLst/>
              <a:uLnTx/>
              <a:uFillTx/>
              <a:latin typeface="UTM Avo"/>
              <a:ea typeface="+mn-ea"/>
              <a:cs typeface="+mn-cs"/>
            </a:endParaRPr>
          </a:p>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UTM Avo"/>
                <a:ea typeface="+mn-ea"/>
                <a:cs typeface="+mn-cs"/>
              </a:rPr>
              <a:t>3. </a:t>
            </a:r>
            <a:r>
              <a:rPr kumimoji="0" lang="vi-VN" sz="2600" b="0" i="0" u="none" strike="noStrike" kern="1200" cap="none" spc="0" normalizeH="0" baseline="0" noProof="0" dirty="0">
                <a:ln>
                  <a:noFill/>
                </a:ln>
                <a:solidFill>
                  <a:prstClr val="black"/>
                </a:solidFill>
                <a:effectLst/>
                <a:uLnTx/>
                <a:uFillTx/>
                <a:ea typeface="+mn-ea"/>
                <a:cs typeface="+mn-cs"/>
              </a:rPr>
              <a:t>Họ nh</a:t>
            </a:r>
            <a:r>
              <a:rPr kumimoji="0" lang="en-US" sz="2600" b="0" i="0" u="none" strike="noStrike" kern="1200" cap="none" spc="0" normalizeH="0" baseline="0" noProof="0" dirty="0">
                <a:ln>
                  <a:noFill/>
                </a:ln>
                <a:solidFill>
                  <a:prstClr val="black"/>
                </a:solidFill>
                <a:effectLst/>
                <a:uLnTx/>
                <a:uFillTx/>
                <a:latin typeface="UTM Avo"/>
                <a:ea typeface="+mn-ea"/>
                <a:cs typeface="+mn-cs"/>
              </a:rPr>
              <a:t>à</a:t>
            </a:r>
            <a:r>
              <a:rPr kumimoji="0" lang="vi-VN" sz="2600" b="0" i="0" u="none" strike="noStrike" kern="1200" cap="none" spc="0" normalizeH="0" baseline="0" noProof="0" dirty="0">
                <a:ln>
                  <a:noFill/>
                </a:ln>
                <a:solidFill>
                  <a:prstClr val="black"/>
                </a:solidFill>
                <a:effectLst/>
                <a:uLnTx/>
                <a:uFillTx/>
                <a:ea typeface="+mn-ea"/>
                <a:cs typeface="+mn-cs"/>
              </a:rPr>
              <a:t> chim đủ các loại</a:t>
            </a:r>
            <a:r>
              <a:rPr kumimoji="0" lang="en-US" sz="2600" b="0" i="0" u="none" strike="noStrike" kern="1200" cap="none" spc="0" normalizeH="0" baseline="0" noProof="0" dirty="0">
                <a:ln>
                  <a:noFill/>
                </a:ln>
                <a:solidFill>
                  <a:prstClr val="black"/>
                </a:solidFill>
                <a:effectLst/>
                <a:uLnTx/>
                <a:uFillTx/>
                <a:latin typeface="UTM Avo"/>
                <a:ea typeface="+mn-ea"/>
                <a:cs typeface="+mn-cs"/>
              </a:rPr>
              <a:t>,</a:t>
            </a:r>
            <a:r>
              <a:rPr kumimoji="0" lang="vi-VN" sz="2600" b="0" i="0" u="none" strike="noStrike" kern="1200" cap="none" spc="0" normalizeH="0" baseline="0" noProof="0" dirty="0">
                <a:ln>
                  <a:noFill/>
                </a:ln>
                <a:solidFill>
                  <a:prstClr val="black"/>
                </a:solidFill>
                <a:effectLst/>
                <a:uLnTx/>
                <a:uFillTx/>
                <a:ea typeface="+mn-ea"/>
                <a:cs typeface="+mn-cs"/>
              </a:rPr>
              <a:t> đủ các màu sắc ríu rít bay đến đậu ở những cây quanh hồ, tiếng hót rộn vang cả mặt nước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838089" y="154111"/>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Chim rừng Tây Nguyên</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9143727" y="5596116"/>
            <a:ext cx="6093372"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UTM Avo"/>
                <a:ea typeface="+mn-ea"/>
                <a:cs typeface="+mn-cs"/>
              </a:rPr>
              <a:t>                                                                                 </a:t>
            </a:r>
            <a:r>
              <a:rPr kumimoji="0" lang="en-US" sz="2200" b="0" i="0" u="none" strike="noStrike" kern="1200" cap="none" spc="0" normalizeH="0" baseline="0" noProof="0">
                <a:ln>
                  <a:noFill/>
                </a:ln>
                <a:solidFill>
                  <a:prstClr val="black"/>
                </a:solidFill>
                <a:effectLst/>
                <a:uLnTx/>
                <a:uFillTx/>
                <a:latin typeface="UTM Avo"/>
                <a:ea typeface="+mn-ea"/>
                <a:cs typeface="+mn-cs"/>
              </a:rPr>
              <a:t>Theo </a:t>
            </a:r>
            <a:r>
              <a:rPr kumimoji="0" lang="vi-VN" sz="2200" b="0" i="0" u="none" strike="noStrike" kern="1200" cap="none" spc="0" normalizeH="0" baseline="0" noProof="0">
                <a:ln>
                  <a:noFill/>
                </a:ln>
                <a:solidFill>
                  <a:prstClr val="black"/>
                </a:solidFill>
                <a:effectLst/>
                <a:uLnTx/>
                <a:uFillTx/>
                <a:ea typeface="+mn-ea"/>
                <a:cs typeface="+mn-cs"/>
              </a:rPr>
              <a:t>T</a:t>
            </a:r>
            <a:r>
              <a:rPr kumimoji="0" lang="en-US" sz="2200" b="0" i="0" u="none" strike="noStrike" kern="1200" cap="none" spc="0" normalizeH="0" baseline="0" noProof="0">
                <a:ln>
                  <a:noFill/>
                </a:ln>
                <a:solidFill>
                  <a:prstClr val="black"/>
                </a:solidFill>
                <a:effectLst/>
                <a:uLnTx/>
                <a:uFillTx/>
                <a:latin typeface="UTM Avo"/>
                <a:ea typeface="+mn-ea"/>
                <a:cs typeface="+mn-cs"/>
              </a:rPr>
              <a:t>HIÊN LƯƠNG</a:t>
            </a:r>
            <a:endParaRPr kumimoji="0" lang="vi-VN" sz="22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Flowchart: Terminator 4">
            <a:extLst>
              <a:ext uri="{FF2B5EF4-FFF2-40B4-BE49-F238E27FC236}">
                <a16:creationId xmlns:a16="http://schemas.microsoft.com/office/drawing/2014/main" id="{E2B40BA4-35F5-414F-AA28-5B9BA001C6CD}"/>
              </a:ext>
            </a:extLst>
          </p:cNvPr>
          <p:cNvSpPr/>
          <p:nvPr/>
        </p:nvSpPr>
        <p:spPr>
          <a:xfrm>
            <a:off x="1880541" y="6118214"/>
            <a:ext cx="6729402" cy="684770"/>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panose="02020603050405020304" pitchFamily="18" charset="0"/>
              </a:rPr>
              <a:t>BÀI ĐỌC CHIA LÀM </a:t>
            </a:r>
            <a:r>
              <a:rPr lang="en-US" sz="2400" b="1">
                <a:solidFill>
                  <a:schemeClr val="tx1"/>
                </a:solidFill>
                <a:cs typeface="Times New Roman" panose="02020603050405020304" pitchFamily="18" charset="0"/>
              </a:rPr>
              <a:t>MẤY ĐOẠN?</a:t>
            </a:r>
            <a:endParaRPr lang="en-US" sz="2400" b="1" dirty="0">
              <a:solidFill>
                <a:schemeClr val="tx1"/>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F091114B-2F7A-4F24-8259-D1E71133FE9F}"/>
              </a:ext>
            </a:extLst>
          </p:cNvPr>
          <p:cNvCxnSpPr>
            <a:cxnSpLocks/>
          </p:cNvCxnSpPr>
          <p:nvPr/>
        </p:nvCxnSpPr>
        <p:spPr>
          <a:xfrm>
            <a:off x="480542" y="876417"/>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36F0A38-03E6-43F1-B00A-6270CF7BB86B}"/>
              </a:ext>
            </a:extLst>
          </p:cNvPr>
          <p:cNvSpPr/>
          <p:nvPr/>
        </p:nvSpPr>
        <p:spPr>
          <a:xfrm>
            <a:off x="838089" y="90523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cxnSp>
        <p:nvCxnSpPr>
          <p:cNvPr id="10" name="Straight Connector 9">
            <a:extLst>
              <a:ext uri="{FF2B5EF4-FFF2-40B4-BE49-F238E27FC236}">
                <a16:creationId xmlns:a16="http://schemas.microsoft.com/office/drawing/2014/main" id="{163F003E-047E-4099-AC45-89D5004F2A44}"/>
              </a:ext>
            </a:extLst>
          </p:cNvPr>
          <p:cNvCxnSpPr>
            <a:cxnSpLocks/>
          </p:cNvCxnSpPr>
          <p:nvPr/>
        </p:nvCxnSpPr>
        <p:spPr>
          <a:xfrm>
            <a:off x="471924" y="2498177"/>
            <a:ext cx="0" cy="244505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F059E0-9660-4A3A-9397-1615B62B96C5}"/>
              </a:ext>
            </a:extLst>
          </p:cNvPr>
          <p:cNvCxnSpPr>
            <a:cxnSpLocks/>
          </p:cNvCxnSpPr>
          <p:nvPr/>
        </p:nvCxnSpPr>
        <p:spPr>
          <a:xfrm>
            <a:off x="471924" y="5221365"/>
            <a:ext cx="0" cy="97687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E10DCE0-A535-4DD1-AC89-06A560AF7D06}"/>
              </a:ext>
            </a:extLst>
          </p:cNvPr>
          <p:cNvSpPr/>
          <p:nvPr/>
        </p:nvSpPr>
        <p:spPr>
          <a:xfrm>
            <a:off x="838088" y="2308347"/>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4" name="Oval 13">
            <a:extLst>
              <a:ext uri="{FF2B5EF4-FFF2-40B4-BE49-F238E27FC236}">
                <a16:creationId xmlns:a16="http://schemas.microsoft.com/office/drawing/2014/main" id="{D745B196-9D52-46CE-B90F-1F598AB23E79}"/>
              </a:ext>
            </a:extLst>
          </p:cNvPr>
          <p:cNvSpPr/>
          <p:nvPr/>
        </p:nvSpPr>
        <p:spPr>
          <a:xfrm>
            <a:off x="837566" y="5197909"/>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15" name="Flowchart: Terminator 14">
            <a:extLst>
              <a:ext uri="{FF2B5EF4-FFF2-40B4-BE49-F238E27FC236}">
                <a16:creationId xmlns:a16="http://schemas.microsoft.com/office/drawing/2014/main" id="{70E11680-3E5B-4173-9D31-E5B18F5C3C84}"/>
              </a:ext>
            </a:extLst>
          </p:cNvPr>
          <p:cNvSpPr/>
          <p:nvPr/>
        </p:nvSpPr>
        <p:spPr>
          <a:xfrm>
            <a:off x="1052264" y="457991"/>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16" name="Flowchart: Terminator 15">
            <a:extLst>
              <a:ext uri="{FF2B5EF4-FFF2-40B4-BE49-F238E27FC236}">
                <a16:creationId xmlns:a16="http://schemas.microsoft.com/office/drawing/2014/main" id="{01CA15EA-6284-4AD5-ABBF-14C02743E50D}"/>
              </a:ext>
            </a:extLst>
          </p:cNvPr>
          <p:cNvSpPr/>
          <p:nvPr/>
        </p:nvSpPr>
        <p:spPr>
          <a:xfrm>
            <a:off x="8240484" y="429016"/>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22381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4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2" grpId="0" animBg="1"/>
      <p:bldP spid="12" grpId="1" animBg="1"/>
      <p:bldP spid="14" grpId="0" animBg="1"/>
      <p:bldP spid="14" grpId="1" animBg="1"/>
      <p:bldP spid="15" grpId="0" animBg="1"/>
      <p:bldP spid="15" grpId="1"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7006313" y="6025812"/>
            <a:ext cx="2163481" cy="64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sp>
        <p:nvSpPr>
          <p:cNvPr id="6" name="TextBox 5"/>
          <p:cNvSpPr txBox="1">
            <a:spLocks noChangeArrowheads="1"/>
          </p:cNvSpPr>
          <p:nvPr/>
        </p:nvSpPr>
        <p:spPr bwMode="auto">
          <a:xfrm>
            <a:off x="1162848" y="927820"/>
            <a:ext cx="10530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buNone/>
            </a:pPr>
            <a:r>
              <a:rPr lang="en-US" sz="4000" b="1">
                <a:latin typeface="+mn-lt"/>
                <a:cs typeface="Times New Roman" pitchFamily="18" charset="0"/>
              </a:rPr>
              <a:t>1. Em hiểu chim én “rủ mùa xuân cùng về” nghĩa là gì? </a:t>
            </a:r>
          </a:p>
        </p:txBody>
      </p:sp>
      <p:pic>
        <p:nvPicPr>
          <p:cNvPr id="9" name="Picture 8"/>
          <p:cNvPicPr>
            <a:picLocks noChangeAspect="1"/>
          </p:cNvPicPr>
          <p:nvPr/>
        </p:nvPicPr>
        <p:blipFill rotWithShape="1">
          <a:blip r:embed="rId4" cstate="print">
            <a:duotone>
              <a:prstClr val="black"/>
              <a:schemeClr val="accent2">
                <a:tint val="45000"/>
                <a:satMod val="400000"/>
              </a:schemeClr>
            </a:duotone>
          </a:blip>
          <a:srcRect r="-5485"/>
          <a:stretch/>
        </p:blipFill>
        <p:spPr>
          <a:xfrm>
            <a:off x="9540940" y="5058898"/>
            <a:ext cx="1101243" cy="880930"/>
          </a:xfrm>
          <a:prstGeom prst="rect">
            <a:avLst/>
          </a:prstGeom>
        </p:spPr>
      </p:pic>
      <p:pic>
        <p:nvPicPr>
          <p:cNvPr id="11" name="Picture 3">
            <a:hlinkClick r:id="rId5" action="ppaction://hlinksldjump"/>
            <a:extLst>
              <a:ext uri="{FF2B5EF4-FFF2-40B4-BE49-F238E27FC236}">
                <a16:creationId xmlns:a16="http://schemas.microsoft.com/office/drawing/2014/main" id="{CD0042C3-4236-4E04-BEA6-18FBF5800423}"/>
              </a:ext>
            </a:extLst>
          </p:cNvPr>
          <p:cNvPicPr>
            <a:picLocks noChangeAspect="1"/>
          </p:cNvPicPr>
          <p:nvPr/>
        </p:nvPicPr>
        <p:blipFill>
          <a:blip r:embed="rId6">
            <a:extLst>
              <a:ext uri="{28A0092B-C50C-407E-A947-70E740481C1C}">
                <a14:useLocalDpi xmlns:a14="http://schemas.microsoft.com/office/drawing/2010/main" val="0"/>
              </a:ext>
            </a:extLst>
          </a:blip>
          <a:srcRect t="10052" b="11201"/>
          <a:stretch>
            <a:fillRect/>
          </a:stretch>
        </p:blipFill>
        <p:spPr bwMode="auto">
          <a:xfrm>
            <a:off x="7663453" y="5787718"/>
            <a:ext cx="1506341" cy="55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FA55F9D-F5C8-4409-A308-94CAEFBD5AC7}"/>
              </a:ext>
            </a:extLst>
          </p:cNvPr>
          <p:cNvSpPr txBox="1">
            <a:spLocks noChangeArrowheads="1"/>
          </p:cNvSpPr>
          <p:nvPr/>
        </p:nvSpPr>
        <p:spPr bwMode="auto">
          <a:xfrm>
            <a:off x="1660025" y="2093022"/>
            <a:ext cx="10530388"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buNone/>
            </a:pPr>
            <a:r>
              <a:rPr lang="en-US" sz="4000" b="1">
                <a:solidFill>
                  <a:srgbClr val="0000FF"/>
                </a:solidFill>
                <a:latin typeface="+mn-lt"/>
                <a:cs typeface="Times New Roman" pitchFamily="18" charset="0"/>
              </a:rPr>
              <a:t>Chim én báo hiệu mùa xuân về.</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23" presetClass="entr" presetSubtype="3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ppt_w</p:attrName>
                                        </p:attrNameLst>
                                      </p:cBhvr>
                                      <p:tavLst>
                                        <p:tav tm="0">
                                          <p:val>
                                            <p:strVal val="4*#ppt_w"/>
                                          </p:val>
                                        </p:tav>
                                        <p:tav tm="100000">
                                          <p:val>
                                            <p:strVal val="#ppt_w"/>
                                          </p:val>
                                        </p:tav>
                                      </p:tavLst>
                                    </p:anim>
                                    <p:anim calcmode="lin" valueType="num">
                                      <p:cBhvr>
                                        <p:cTn id="2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329" y="6049622"/>
            <a:ext cx="2163480" cy="63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pic>
        <p:nvPicPr>
          <p:cNvPr id="13" name="Picture 12"/>
          <p:cNvPicPr>
            <a:picLocks noChangeAspect="1"/>
          </p:cNvPicPr>
          <p:nvPr/>
        </p:nvPicPr>
        <p:blipFill rotWithShape="1">
          <a:blip r:embed="rId4" cstate="print">
            <a:duotone>
              <a:prstClr val="black"/>
              <a:schemeClr val="accent2">
                <a:tint val="45000"/>
                <a:satMod val="400000"/>
              </a:schemeClr>
            </a:duotone>
          </a:blip>
          <a:srcRect r="-5485"/>
          <a:stretch/>
        </p:blipFill>
        <p:spPr>
          <a:xfrm>
            <a:off x="10543770" y="4914923"/>
            <a:ext cx="1101243" cy="880930"/>
          </a:xfrm>
          <a:prstGeom prst="rect">
            <a:avLst/>
          </a:prstGeom>
        </p:spPr>
      </p:pic>
      <p:pic>
        <p:nvPicPr>
          <p:cNvPr id="12" name="Picture 3">
            <a:hlinkClick r:id="rId5" action="ppaction://hlinksldjump"/>
            <a:extLst>
              <a:ext uri="{FF2B5EF4-FFF2-40B4-BE49-F238E27FC236}">
                <a16:creationId xmlns:a16="http://schemas.microsoft.com/office/drawing/2014/main" id="{EBB5CD0A-D8CB-4F5A-93FA-56D0BF3051E0}"/>
              </a:ext>
            </a:extLst>
          </p:cNvPr>
          <p:cNvPicPr>
            <a:picLocks noChangeAspect="1"/>
          </p:cNvPicPr>
          <p:nvPr/>
        </p:nvPicPr>
        <p:blipFill>
          <a:blip r:embed="rId6">
            <a:extLst>
              <a:ext uri="{28A0092B-C50C-407E-A947-70E740481C1C}">
                <a14:useLocalDpi xmlns:a14="http://schemas.microsoft.com/office/drawing/2010/main" val="0"/>
              </a:ext>
            </a:extLst>
          </a:blip>
          <a:srcRect t="10052" b="11201"/>
          <a:stretch>
            <a:fillRect/>
          </a:stretch>
        </p:blipFill>
        <p:spPr bwMode="auto">
          <a:xfrm>
            <a:off x="7663453" y="5787718"/>
            <a:ext cx="1506341" cy="55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4E2D667-1472-4061-8EDC-E5F07A86D67E}"/>
              </a:ext>
            </a:extLst>
          </p:cNvPr>
          <p:cNvSpPr txBox="1">
            <a:spLocks noChangeArrowheads="1"/>
          </p:cNvSpPr>
          <p:nvPr/>
        </p:nvSpPr>
        <p:spPr bwMode="auto">
          <a:xfrm>
            <a:off x="1162848" y="927820"/>
            <a:ext cx="10530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lvl="0" defTabSz="914400">
              <a:lnSpc>
                <a:spcPct val="100000"/>
              </a:lnSpc>
              <a:spcBef>
                <a:spcPts val="0"/>
              </a:spcBef>
              <a:buNone/>
              <a:defRPr/>
            </a:pPr>
            <a:r>
              <a:rPr lang="en-US" sz="3600" b="1" dirty="0">
                <a:solidFill>
                  <a:prstClr val="black"/>
                </a:solidFill>
                <a:latin typeface="UTM Avo"/>
                <a:cs typeface="Times New Roman" pitchFamily="18" charset="0"/>
              </a:rPr>
              <a:t>2. </a:t>
            </a:r>
            <a:r>
              <a:rPr lang="en-US" sz="3600" b="1" dirty="0" err="1">
                <a:solidFill>
                  <a:prstClr val="black"/>
                </a:solidFill>
                <a:latin typeface="UTM Avo"/>
                <a:cs typeface="Times New Roman" pitchFamily="18" charset="0"/>
              </a:rPr>
              <a:t>Tìm</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những</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câu</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thơ</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tả</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vẻ</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đẹp</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của</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cây</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cối</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khi</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xuân</a:t>
            </a:r>
            <a:r>
              <a:rPr lang="en-US" sz="3600" b="1" dirty="0">
                <a:solidFill>
                  <a:prstClr val="black"/>
                </a:solidFill>
                <a:latin typeface="UTM Avo"/>
                <a:cs typeface="Times New Roman" pitchFamily="18" charset="0"/>
              </a:rPr>
              <a:t> </a:t>
            </a:r>
            <a:r>
              <a:rPr lang="en-US" sz="3600" b="1" dirty="0" err="1">
                <a:solidFill>
                  <a:prstClr val="black"/>
                </a:solidFill>
                <a:latin typeface="UTM Avo"/>
                <a:cs typeface="Times New Roman" pitchFamily="18" charset="0"/>
              </a:rPr>
              <a:t>về</a:t>
            </a:r>
            <a:r>
              <a:rPr lang="en-US" sz="3600" b="1" dirty="0">
                <a:solidFill>
                  <a:prstClr val="black"/>
                </a:solidFill>
                <a:latin typeface="UTM Avo"/>
                <a:cs typeface="Times New Roman" pitchFamily="18" charset="0"/>
              </a:rPr>
              <a:t>.</a:t>
            </a:r>
          </a:p>
        </p:txBody>
      </p:sp>
      <p:sp>
        <p:nvSpPr>
          <p:cNvPr id="14" name="Rectangle 13">
            <a:extLst>
              <a:ext uri="{FF2B5EF4-FFF2-40B4-BE49-F238E27FC236}">
                <a16:creationId xmlns:a16="http://schemas.microsoft.com/office/drawing/2014/main" id="{DC74E0E0-F6E6-473B-ACEE-5229B7C0B64A}"/>
              </a:ext>
            </a:extLst>
          </p:cNvPr>
          <p:cNvSpPr/>
          <p:nvPr/>
        </p:nvSpPr>
        <p:spPr>
          <a:xfrm>
            <a:off x="3295895" y="2192961"/>
            <a:ext cx="5873899" cy="2862322"/>
          </a:xfrm>
          <a:prstGeom prst="rect">
            <a:avLst/>
          </a:prstGeom>
        </p:spPr>
        <p:txBody>
          <a:bodyPr wrap="square">
            <a:spAutoFit/>
          </a:bodyPr>
          <a:lstStyle/>
          <a:p>
            <a:pPr lvl="0"/>
            <a:r>
              <a:rPr lang="vi-VN" sz="3600" b="1">
                <a:solidFill>
                  <a:srgbClr val="0000FF"/>
                </a:solidFill>
              </a:rPr>
              <a:t>Cỏ mọc xanh chân đê</a:t>
            </a:r>
            <a:endParaRPr lang="en-US" sz="3600" b="1">
              <a:solidFill>
                <a:srgbClr val="0000FF"/>
              </a:solidFill>
            </a:endParaRPr>
          </a:p>
          <a:p>
            <a:pPr lvl="0"/>
            <a:r>
              <a:rPr lang="vi-VN" sz="3600" b="1">
                <a:solidFill>
                  <a:srgbClr val="0000FF"/>
                </a:solidFill>
              </a:rPr>
              <a:t>Rau xum xuê nương bãi</a:t>
            </a:r>
            <a:br>
              <a:rPr lang="vi-VN" sz="3600" b="1">
                <a:solidFill>
                  <a:srgbClr val="0000FF"/>
                </a:solidFill>
              </a:rPr>
            </a:br>
            <a:r>
              <a:rPr lang="vi-VN" sz="3600" b="1">
                <a:solidFill>
                  <a:srgbClr val="0000FF"/>
                </a:solidFill>
              </a:rPr>
              <a:t>Cây cam vàng thêm trái</a:t>
            </a:r>
            <a:br>
              <a:rPr lang="vi-VN" sz="3600" b="1">
                <a:solidFill>
                  <a:srgbClr val="0000FF"/>
                </a:solidFill>
              </a:rPr>
            </a:br>
            <a:r>
              <a:rPr lang="vi-VN" sz="3600" b="1">
                <a:solidFill>
                  <a:srgbClr val="0000FF"/>
                </a:solidFill>
              </a:rPr>
              <a:t>Hoa khoe sắc nơi nơi</a:t>
            </a:r>
            <a:endParaRPr lang="en-US" sz="3600" b="1">
              <a:solidFill>
                <a:srgbClr val="0000FF"/>
              </a:solidFill>
            </a:endParaRPr>
          </a:p>
          <a:p>
            <a:pPr lvl="0"/>
            <a:r>
              <a:rPr lang="vi-VN" sz="3600" b="1">
                <a:solidFill>
                  <a:srgbClr val="0000FF"/>
                </a:solidFill>
              </a:rPr>
              <a:t>Mầm non vươn đứng dậy</a:t>
            </a:r>
            <a:endParaRPr kumimoji="0" lang="en-US" sz="3600" b="1" u="none" strike="noStrike" kern="1200" cap="none" spc="0" normalizeH="0" baseline="0" noProof="0">
              <a:ln>
                <a:noFill/>
              </a:ln>
              <a:solidFill>
                <a:srgbClr val="0000FF"/>
              </a:solidFill>
              <a:effectLst/>
              <a:uLnTx/>
              <a:uFillTx/>
              <a:latin typeface="UTM Avo"/>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ppt_x"/>
                                          </p:val>
                                        </p:tav>
                                        <p:tav tm="100000">
                                          <p:val>
                                            <p:strVal val="#ppt_x"/>
                                          </p:val>
                                        </p:tav>
                                      </p:tavLst>
                                    </p:anim>
                                    <p:anim calcmode="lin" valueType="num">
                                      <p:cBhvr additive="base">
                                        <p:cTn id="15" dur="1000" fill="hold"/>
                                        <p:tgtEl>
                                          <p:spTgt spid="14"/>
                                        </p:tgtEl>
                                        <p:attrNameLst>
                                          <p:attrName>ppt_y</p:attrName>
                                        </p:attrNameLst>
                                      </p:cBhvr>
                                      <p:tavLst>
                                        <p:tav tm="0">
                                          <p:val>
                                            <p:strVal val="1+#ppt_h/2"/>
                                          </p:val>
                                        </p:tav>
                                        <p:tav tm="100000">
                                          <p:val>
                                            <p:strVal val="#ppt_y"/>
                                          </p:val>
                                        </p:tav>
                                      </p:tavLst>
                                    </p:anim>
                                  </p:childTnLst>
                                </p:cTn>
                              </p:par>
                              <p:par>
                                <p:cTn id="16" presetID="23" presetClass="entr" presetSubtype="3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ppt_w</p:attrName>
                                        </p:attrNameLst>
                                      </p:cBhvr>
                                      <p:tavLst>
                                        <p:tav tm="0">
                                          <p:val>
                                            <p:strVal val="4*#ppt_w"/>
                                          </p:val>
                                        </p:tav>
                                        <p:tav tm="100000">
                                          <p:val>
                                            <p:strVal val="#ppt_w"/>
                                          </p:val>
                                        </p:tav>
                                      </p:tavLst>
                                    </p:anim>
                                    <p:anim calcmode="lin" valueType="num">
                                      <p:cBhvr>
                                        <p:cTn id="1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329" y="6049622"/>
            <a:ext cx="2163480" cy="639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pic>
        <p:nvPicPr>
          <p:cNvPr id="13" name="Picture 12"/>
          <p:cNvPicPr>
            <a:picLocks noChangeAspect="1"/>
          </p:cNvPicPr>
          <p:nvPr/>
        </p:nvPicPr>
        <p:blipFill rotWithShape="1">
          <a:blip r:embed="rId4" cstate="print">
            <a:duotone>
              <a:prstClr val="black"/>
              <a:schemeClr val="accent2">
                <a:tint val="45000"/>
                <a:satMod val="400000"/>
              </a:schemeClr>
            </a:duotone>
          </a:blip>
          <a:srcRect r="-5485"/>
          <a:stretch/>
        </p:blipFill>
        <p:spPr>
          <a:xfrm>
            <a:off x="10543770" y="4914923"/>
            <a:ext cx="1101243" cy="880930"/>
          </a:xfrm>
          <a:prstGeom prst="rect">
            <a:avLst/>
          </a:prstGeom>
        </p:spPr>
      </p:pic>
      <p:pic>
        <p:nvPicPr>
          <p:cNvPr id="10" name="Picture 3">
            <a:hlinkClick r:id="rId5" action="ppaction://hlinksldjump"/>
            <a:extLst>
              <a:ext uri="{FF2B5EF4-FFF2-40B4-BE49-F238E27FC236}">
                <a16:creationId xmlns:a16="http://schemas.microsoft.com/office/drawing/2014/main" id="{6D99579D-63C8-49AE-8FBB-6EAEBC4C2EB4}"/>
              </a:ext>
            </a:extLst>
          </p:cNvPr>
          <p:cNvPicPr>
            <a:picLocks noChangeAspect="1"/>
          </p:cNvPicPr>
          <p:nvPr/>
        </p:nvPicPr>
        <p:blipFill>
          <a:blip r:embed="rId6">
            <a:extLst>
              <a:ext uri="{28A0092B-C50C-407E-A947-70E740481C1C}">
                <a14:useLocalDpi xmlns:a14="http://schemas.microsoft.com/office/drawing/2010/main" val="0"/>
              </a:ext>
            </a:extLst>
          </a:blip>
          <a:srcRect t="10052" b="11201"/>
          <a:stretch>
            <a:fillRect/>
          </a:stretch>
        </p:blipFill>
        <p:spPr bwMode="auto">
          <a:xfrm>
            <a:off x="8350441" y="5149275"/>
            <a:ext cx="1506341" cy="55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074787F-D2CE-4C8E-839C-373242D46D25}"/>
              </a:ext>
            </a:extLst>
          </p:cNvPr>
          <p:cNvSpPr txBox="1">
            <a:spLocks noChangeArrowheads="1"/>
          </p:cNvSpPr>
          <p:nvPr/>
        </p:nvSpPr>
        <p:spPr bwMode="auto">
          <a:xfrm>
            <a:off x="518160" y="850792"/>
            <a:ext cx="11399519" cy="18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b="1" dirty="0">
                <a:latin typeface="+mn-lt"/>
                <a:cs typeface="Times New Roman" pitchFamily="18" charset="0"/>
              </a:rPr>
              <a:t>3. </a:t>
            </a:r>
            <a:r>
              <a:rPr lang="en-US" sz="4000" b="1" dirty="0" err="1">
                <a:latin typeface="+mn-lt"/>
                <a:cs typeface="Times New Roman" pitchFamily="18" charset="0"/>
              </a:rPr>
              <a:t>Bộ</a:t>
            </a:r>
            <a:r>
              <a:rPr lang="en-US" sz="4000" b="1" dirty="0">
                <a:latin typeface="+mn-lt"/>
                <a:cs typeface="Times New Roman" pitchFamily="18" charset="0"/>
              </a:rPr>
              <a:t> </a:t>
            </a:r>
            <a:r>
              <a:rPr lang="en-US" sz="4000" b="1" dirty="0" err="1">
                <a:latin typeface="+mn-lt"/>
                <a:cs typeface="Times New Roman" pitchFamily="18" charset="0"/>
              </a:rPr>
              <a:t>phận</a:t>
            </a:r>
            <a:r>
              <a:rPr lang="en-US" sz="4000" b="1" dirty="0">
                <a:latin typeface="+mn-lt"/>
                <a:cs typeface="Times New Roman" pitchFamily="18" charset="0"/>
              </a:rPr>
              <a:t> </a:t>
            </a:r>
            <a:r>
              <a:rPr lang="en-US" sz="4000" b="1" dirty="0" err="1">
                <a:latin typeface="+mn-lt"/>
                <a:cs typeface="Times New Roman" pitchFamily="18" charset="0"/>
              </a:rPr>
              <a:t>nào</a:t>
            </a:r>
            <a:r>
              <a:rPr lang="en-US" sz="4000" b="1" dirty="0">
                <a:latin typeface="+mn-lt"/>
                <a:cs typeface="Times New Roman" pitchFamily="18" charset="0"/>
              </a:rPr>
              <a:t> </a:t>
            </a:r>
            <a:r>
              <a:rPr lang="en-US" sz="4000" b="1" dirty="0" err="1">
                <a:latin typeface="+mn-lt"/>
                <a:cs typeface="Times New Roman" pitchFamily="18" charset="0"/>
              </a:rPr>
              <a:t>trong</a:t>
            </a:r>
            <a:r>
              <a:rPr lang="en-US" sz="4000" b="1" dirty="0">
                <a:latin typeface="+mn-lt"/>
                <a:cs typeface="Times New Roman" pitchFamily="18" charset="0"/>
              </a:rPr>
              <a:t> </a:t>
            </a:r>
            <a:r>
              <a:rPr lang="en-US" sz="4000" b="1" dirty="0" err="1">
                <a:latin typeface="+mn-lt"/>
                <a:cs typeface="Times New Roman" pitchFamily="18" charset="0"/>
              </a:rPr>
              <a:t>câu</a:t>
            </a:r>
            <a:r>
              <a:rPr lang="en-US" sz="4000" b="1" dirty="0">
                <a:latin typeface="+mn-lt"/>
                <a:cs typeface="Times New Roman" pitchFamily="18" charset="0"/>
              </a:rPr>
              <a:t> </a:t>
            </a:r>
            <a:r>
              <a:rPr lang="en-US" sz="4000" b="1" dirty="0" err="1">
                <a:latin typeface="+mn-lt"/>
                <a:cs typeface="Times New Roman" pitchFamily="18" charset="0"/>
              </a:rPr>
              <a:t>sau</a:t>
            </a:r>
            <a:r>
              <a:rPr lang="en-US" sz="4000" b="1" dirty="0">
                <a:latin typeface="+mn-lt"/>
                <a:cs typeface="Times New Roman" pitchFamily="18" charset="0"/>
              </a:rPr>
              <a:t> </a:t>
            </a:r>
            <a:r>
              <a:rPr lang="en-US" sz="4000" b="1" dirty="0" err="1">
                <a:latin typeface="+mn-lt"/>
                <a:cs typeface="Times New Roman" pitchFamily="18" charset="0"/>
              </a:rPr>
              <a:t>trả</a:t>
            </a:r>
            <a:r>
              <a:rPr lang="en-US" sz="4000" b="1" dirty="0">
                <a:latin typeface="+mn-lt"/>
                <a:cs typeface="Times New Roman" pitchFamily="18" charset="0"/>
              </a:rPr>
              <a:t> </a:t>
            </a:r>
            <a:r>
              <a:rPr lang="en-US" sz="4000" b="1" dirty="0" err="1">
                <a:latin typeface="+mn-lt"/>
                <a:cs typeface="Times New Roman" pitchFamily="18" charset="0"/>
              </a:rPr>
              <a:t>lời</a:t>
            </a:r>
            <a:r>
              <a:rPr lang="en-US" sz="4000" b="1" dirty="0">
                <a:latin typeface="+mn-lt"/>
                <a:cs typeface="Times New Roman" pitchFamily="18" charset="0"/>
              </a:rPr>
              <a:t> </a:t>
            </a:r>
            <a:r>
              <a:rPr lang="en-US" sz="4000" b="1" dirty="0" err="1">
                <a:latin typeface="+mn-lt"/>
                <a:cs typeface="Times New Roman" pitchFamily="18" charset="0"/>
              </a:rPr>
              <a:t>cho</a:t>
            </a:r>
            <a:r>
              <a:rPr lang="en-US" sz="4000" b="1" dirty="0">
                <a:latin typeface="+mn-lt"/>
                <a:cs typeface="Times New Roman" pitchFamily="18" charset="0"/>
              </a:rPr>
              <a:t> </a:t>
            </a:r>
            <a:r>
              <a:rPr lang="en-US" sz="4000" b="1" dirty="0" err="1">
                <a:latin typeface="+mn-lt"/>
                <a:cs typeface="Times New Roman" pitchFamily="18" charset="0"/>
              </a:rPr>
              <a:t>câu</a:t>
            </a:r>
            <a:r>
              <a:rPr lang="en-US" sz="4000" b="1" dirty="0">
                <a:latin typeface="+mn-lt"/>
                <a:cs typeface="Times New Roman" pitchFamily="18" charset="0"/>
              </a:rPr>
              <a:t> </a:t>
            </a:r>
            <a:r>
              <a:rPr lang="en-US" sz="4000" b="1" dirty="0" err="1">
                <a:latin typeface="+mn-lt"/>
                <a:cs typeface="Times New Roman" pitchFamily="18" charset="0"/>
              </a:rPr>
              <a:t>hỏi</a:t>
            </a:r>
            <a:r>
              <a:rPr lang="en-US" sz="4000" b="1" dirty="0">
                <a:latin typeface="+mn-lt"/>
                <a:cs typeface="Times New Roman" pitchFamily="18" charset="0"/>
              </a:rPr>
              <a:t> </a:t>
            </a:r>
            <a:r>
              <a:rPr lang="en-US" sz="4000" b="1" i="1" dirty="0">
                <a:latin typeface="+mn-lt"/>
                <a:cs typeface="Times New Roman" pitchFamily="18" charset="0"/>
              </a:rPr>
              <a:t>Ở </a:t>
            </a:r>
            <a:r>
              <a:rPr lang="en-US" sz="4000" b="1" i="1" dirty="0" err="1">
                <a:latin typeface="+mn-lt"/>
                <a:cs typeface="Times New Roman" pitchFamily="18" charset="0"/>
              </a:rPr>
              <a:t>đâu</a:t>
            </a:r>
            <a:r>
              <a:rPr lang="en-US" sz="4000" b="1" i="1" dirty="0">
                <a:latin typeface="+mn-lt"/>
                <a:cs typeface="Times New Roman" pitchFamily="18" charset="0"/>
              </a:rPr>
              <a:t>?</a:t>
            </a:r>
          </a:p>
        </p:txBody>
      </p:sp>
      <p:sp>
        <p:nvSpPr>
          <p:cNvPr id="11" name="TextBox 10">
            <a:extLst>
              <a:ext uri="{FF2B5EF4-FFF2-40B4-BE49-F238E27FC236}">
                <a16:creationId xmlns:a16="http://schemas.microsoft.com/office/drawing/2014/main" id="{DE8266E0-64E6-4888-943B-209D796F394F}"/>
              </a:ext>
            </a:extLst>
          </p:cNvPr>
          <p:cNvSpPr txBox="1">
            <a:spLocks noChangeArrowheads="1"/>
          </p:cNvSpPr>
          <p:nvPr/>
        </p:nvSpPr>
        <p:spPr bwMode="auto">
          <a:xfrm>
            <a:off x="1377684" y="2666348"/>
            <a:ext cx="3887043"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b="1">
                <a:solidFill>
                  <a:srgbClr val="0000FF"/>
                </a:solidFill>
                <a:latin typeface="+mn-lt"/>
                <a:cs typeface="Times New Roman" pitchFamily="18" charset="0"/>
              </a:rPr>
              <a:t>Cỏ mọc xanh</a:t>
            </a:r>
          </a:p>
        </p:txBody>
      </p:sp>
      <p:sp>
        <p:nvSpPr>
          <p:cNvPr id="15" name="TextBox 14">
            <a:extLst>
              <a:ext uri="{FF2B5EF4-FFF2-40B4-BE49-F238E27FC236}">
                <a16:creationId xmlns:a16="http://schemas.microsoft.com/office/drawing/2014/main" id="{1A50C0AB-68D9-4EDE-921B-182D5E213867}"/>
              </a:ext>
            </a:extLst>
          </p:cNvPr>
          <p:cNvSpPr txBox="1">
            <a:spLocks noChangeArrowheads="1"/>
          </p:cNvSpPr>
          <p:nvPr/>
        </p:nvSpPr>
        <p:spPr bwMode="auto">
          <a:xfrm>
            <a:off x="4433534" y="2675715"/>
            <a:ext cx="298649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b="1">
                <a:solidFill>
                  <a:srgbClr val="0000FF"/>
                </a:solidFill>
                <a:latin typeface="+mn-lt"/>
                <a:cs typeface="Times New Roman" pitchFamily="18" charset="0"/>
              </a:rPr>
              <a:t>ở chân đê.</a:t>
            </a:r>
          </a:p>
        </p:txBody>
      </p:sp>
    </p:spTree>
    <p:extLst>
      <p:ext uri="{BB962C8B-B14F-4D97-AF65-F5344CB8AC3E}">
        <p14:creationId xmlns:p14="http://schemas.microsoft.com/office/powerpoint/2010/main" val="193034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childTnLst>
                                    <p:animClr clrSpc="rgb" dir="cw">
                                      <p:cBhvr override="childStyle">
                                        <p:cTn id="21" dur="2000" fill="hold"/>
                                        <p:tgtEl>
                                          <p:spTgt spid="15"/>
                                        </p:tgtEl>
                                        <p:attrNameLst>
                                          <p:attrName>style.color</p:attrName>
                                        </p:attrNameLst>
                                      </p:cBhvr>
                                      <p:to>
                                        <a:schemeClr val="accent2"/>
                                      </p:to>
                                    </p:animClr>
                                  </p:childTnLst>
                                </p:cTn>
                              </p:par>
                            </p:childTnLst>
                          </p:cTn>
                        </p:par>
                        <p:par>
                          <p:cTn id="22" fill="hold">
                            <p:stCondLst>
                              <p:cond delay="2000"/>
                            </p:stCondLst>
                            <p:childTnLst>
                              <p:par>
                                <p:cTn id="23" presetID="23" presetClass="entr" presetSubtype="32"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strVal val="4*#ppt_w"/>
                                          </p:val>
                                        </p:tav>
                                        <p:tav tm="100000">
                                          <p:val>
                                            <p:strVal val="#ppt_w"/>
                                          </p:val>
                                        </p:tav>
                                      </p:tavLst>
                                    </p:anim>
                                    <p:anim calcmode="lin" valueType="num">
                                      <p:cBhvr>
                                        <p:cTn id="26" dur="30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BA6498-E967-4DED-895F-CFB8447E3E7C}"/>
              </a:ext>
            </a:extLst>
          </p:cNvPr>
          <p:cNvPicPr>
            <a:picLocks noChangeAspect="1"/>
          </p:cNvPicPr>
          <p:nvPr/>
        </p:nvPicPr>
        <p:blipFill rotWithShape="1">
          <a:blip r:embed="rId3" cstate="print">
            <a:duotone>
              <a:prstClr val="black"/>
              <a:schemeClr val="accent2">
                <a:tint val="45000"/>
                <a:satMod val="400000"/>
              </a:schemeClr>
            </a:duotone>
          </a:blip>
          <a:srcRect r="-5485"/>
          <a:stretch/>
        </p:blipFill>
        <p:spPr>
          <a:xfrm>
            <a:off x="10845569" y="4359333"/>
            <a:ext cx="1101243" cy="880930"/>
          </a:xfrm>
          <a:prstGeom prst="rect">
            <a:avLst/>
          </a:prstGeom>
        </p:spPr>
      </p:pic>
      <p:pic>
        <p:nvPicPr>
          <p:cNvPr id="17" name="Picture 3">
            <a:hlinkClick r:id="rId4" action="ppaction://hlinksldjump"/>
            <a:extLst>
              <a:ext uri="{FF2B5EF4-FFF2-40B4-BE49-F238E27FC236}">
                <a16:creationId xmlns:a16="http://schemas.microsoft.com/office/drawing/2014/main" id="{955E57C7-5490-4FE3-8C1A-A8F8B1B3741B}"/>
              </a:ext>
            </a:extLst>
          </p:cNvPr>
          <p:cNvPicPr>
            <a:picLocks noChangeAspect="1"/>
          </p:cNvPicPr>
          <p:nvPr/>
        </p:nvPicPr>
        <p:blipFill>
          <a:blip r:embed="rId5">
            <a:extLst>
              <a:ext uri="{28A0092B-C50C-407E-A947-70E740481C1C}">
                <a14:useLocalDpi xmlns:a14="http://schemas.microsoft.com/office/drawing/2010/main" val="0"/>
              </a:ext>
            </a:extLst>
          </a:blip>
          <a:srcRect t="10052" b="11201"/>
          <a:stretch>
            <a:fillRect/>
          </a:stretch>
        </p:blipFill>
        <p:spPr bwMode="auto">
          <a:xfrm>
            <a:off x="7663453" y="5787718"/>
            <a:ext cx="1506341" cy="55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A9E1A02F-9F44-4381-969C-1298798422EE}"/>
              </a:ext>
            </a:extLst>
          </p:cNvPr>
          <p:cNvSpPr txBox="1">
            <a:spLocks noChangeArrowheads="1"/>
          </p:cNvSpPr>
          <p:nvPr/>
        </p:nvSpPr>
        <p:spPr bwMode="auto">
          <a:xfrm>
            <a:off x="304800" y="927820"/>
            <a:ext cx="1138843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charset="-122"/>
              </a:defRPr>
            </a:lvl9pPr>
          </a:lstStyle>
          <a:p>
            <a:pPr>
              <a:lnSpc>
                <a:spcPct val="150000"/>
              </a:lnSpc>
              <a:spcBef>
                <a:spcPts val="0"/>
              </a:spcBef>
              <a:buNone/>
            </a:pPr>
            <a:r>
              <a:rPr lang="en-US" sz="3600">
                <a:latin typeface="+mn-lt"/>
                <a:cs typeface="Times New Roman" pitchFamily="18" charset="0"/>
              </a:rPr>
              <a:t>4</a:t>
            </a:r>
            <a:r>
              <a:rPr lang="en-US" sz="4000" b="1">
                <a:latin typeface="+mn-lt"/>
                <a:cs typeface="Times New Roman" pitchFamily="18" charset="0"/>
              </a:rPr>
              <a:t>. Tìm các từ chỉ hoạt động trong các từ sau. Chọn ý đúng:</a:t>
            </a:r>
          </a:p>
          <a:p>
            <a:pPr marL="742950" indent="-742950">
              <a:lnSpc>
                <a:spcPct val="150000"/>
              </a:lnSpc>
              <a:spcBef>
                <a:spcPts val="0"/>
              </a:spcBef>
              <a:buAutoNum type="alphaLcParenR"/>
            </a:pPr>
            <a:r>
              <a:rPr lang="en-US" sz="4000" b="1">
                <a:solidFill>
                  <a:srgbClr val="0000FF"/>
                </a:solidFill>
                <a:latin typeface="+mn-lt"/>
                <a:cs typeface="Times New Roman" pitchFamily="18" charset="0"/>
              </a:rPr>
              <a:t>Chao, mùa xuân, vẫy, mở hội</a:t>
            </a:r>
          </a:p>
          <a:p>
            <a:pPr marL="742950" indent="-742950">
              <a:lnSpc>
                <a:spcPct val="150000"/>
              </a:lnSpc>
              <a:spcBef>
                <a:spcPts val="0"/>
              </a:spcBef>
              <a:buAutoNum type="alphaLcParenR"/>
            </a:pPr>
            <a:r>
              <a:rPr lang="en-US" sz="4000" b="1">
                <a:solidFill>
                  <a:srgbClr val="0000FF"/>
                </a:solidFill>
                <a:latin typeface="+mn-lt"/>
                <a:cs typeface="Times New Roman" pitchFamily="18" charset="0"/>
              </a:rPr>
              <a:t>Dẫn lối, lượn bay, rủ, chim én</a:t>
            </a:r>
          </a:p>
          <a:p>
            <a:pPr marL="742950" indent="-742950">
              <a:lnSpc>
                <a:spcPct val="150000"/>
              </a:lnSpc>
              <a:spcBef>
                <a:spcPts val="0"/>
              </a:spcBef>
              <a:buAutoNum type="alphaLcParenR"/>
            </a:pPr>
            <a:r>
              <a:rPr lang="en-US" sz="4000" b="1">
                <a:solidFill>
                  <a:srgbClr val="0000FF"/>
                </a:solidFill>
                <a:latin typeface="+mn-lt"/>
                <a:cs typeface="Times New Roman" pitchFamily="18" charset="0"/>
              </a:rPr>
              <a:t>Lượn bay, rủ, chao, dẫn lối</a:t>
            </a:r>
          </a:p>
        </p:txBody>
      </p:sp>
      <p:sp>
        <p:nvSpPr>
          <p:cNvPr id="4" name="Oval 3">
            <a:extLst>
              <a:ext uri="{FF2B5EF4-FFF2-40B4-BE49-F238E27FC236}">
                <a16:creationId xmlns:a16="http://schemas.microsoft.com/office/drawing/2014/main" id="{8BA3C8B2-97EA-4C70-A6EA-14BED45C3ADC}"/>
              </a:ext>
            </a:extLst>
          </p:cNvPr>
          <p:cNvSpPr/>
          <p:nvPr/>
        </p:nvSpPr>
        <p:spPr>
          <a:xfrm>
            <a:off x="277092" y="4799798"/>
            <a:ext cx="762000" cy="76524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par>
                          <p:cTn id="15" fill="hold">
                            <p:stCondLst>
                              <p:cond delay="2000"/>
                            </p:stCondLst>
                            <p:childTnLst>
                              <p:par>
                                <p:cTn id="16" presetID="23" presetClass="entr" presetSubtype="3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fill="hold"/>
                                        <p:tgtEl>
                                          <p:spTgt spid="14"/>
                                        </p:tgtEl>
                                        <p:attrNameLst>
                                          <p:attrName>ppt_w</p:attrName>
                                        </p:attrNameLst>
                                      </p:cBhvr>
                                      <p:tavLst>
                                        <p:tav tm="0">
                                          <p:val>
                                            <p:strVal val="4*#ppt_w"/>
                                          </p:val>
                                        </p:tav>
                                        <p:tav tm="100000">
                                          <p:val>
                                            <p:strVal val="#ppt_w"/>
                                          </p:val>
                                        </p:tav>
                                      </p:tavLst>
                                    </p:anim>
                                    <p:anim calcmode="lin" valueType="num">
                                      <p:cBhvr>
                                        <p:cTn id="1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65122" y="209219"/>
            <a:ext cx="10514231" cy="178722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5000"/>
              </a:lnSpc>
            </a:pPr>
            <a:r>
              <a:rPr lang="en-US" b="1">
                <a:cs typeface="Times New Roman" pitchFamily="18" charset="0"/>
              </a:rPr>
              <a:t/>
            </a:r>
            <a:br>
              <a:rPr lang="en-US" b="1">
                <a:cs typeface="Times New Roman" pitchFamily="18" charset="0"/>
              </a:rPr>
            </a:br>
            <a:r>
              <a:rPr lang="en-US" b="1">
                <a:cs typeface="Times New Roman" pitchFamily="18" charset="0"/>
              </a:rPr>
              <a:t>        </a:t>
            </a:r>
            <a:r>
              <a:rPr lang="en-US" sz="16000" b="1">
                <a:solidFill>
                  <a:srgbClr val="FF0000"/>
                </a:solidFill>
                <a:cs typeface="Times New Roman" pitchFamily="18" charset="0"/>
              </a:rPr>
              <a:t>Bài đọc 2: </a:t>
            </a:r>
            <a:endParaRPr lang="en-US" sz="16000" b="1" smtClean="0">
              <a:solidFill>
                <a:srgbClr val="FF0000"/>
              </a:solidFill>
              <a:cs typeface="Times New Roman" pitchFamily="18" charset="0"/>
            </a:endParaRPr>
          </a:p>
          <a:p>
            <a:pPr algn="ctr">
              <a:lnSpc>
                <a:spcPct val="145000"/>
              </a:lnSpc>
            </a:pPr>
            <a:r>
              <a:rPr lang="en-US" sz="16000" b="1" smtClean="0">
                <a:solidFill>
                  <a:srgbClr val="FF0000"/>
                </a:solidFill>
                <a:cs typeface="Times New Roman" pitchFamily="18" charset="0"/>
              </a:rPr>
              <a:t>Chim </a:t>
            </a:r>
            <a:r>
              <a:rPr lang="en-US" sz="16000" b="1">
                <a:solidFill>
                  <a:srgbClr val="FF0000"/>
                </a:solidFill>
                <a:cs typeface="Times New Roman" pitchFamily="18" charset="0"/>
              </a:rPr>
              <a:t>rừng Tây Nguyên</a:t>
            </a:r>
            <a:endParaRPr lang="en-US" sz="16000" b="1" dirty="0">
              <a:solidFill>
                <a:srgbClr val="FF0000"/>
              </a:solidFill>
              <a:cs typeface="Times New Roman" pitchFamily="18" charset="0"/>
            </a:endParaRPr>
          </a:p>
        </p:txBody>
      </p:sp>
      <p:pic>
        <p:nvPicPr>
          <p:cNvPr id="3" name="Picture 2">
            <a:extLst>
              <a:ext uri="{FF2B5EF4-FFF2-40B4-BE49-F238E27FC236}">
                <a16:creationId xmlns:a16="http://schemas.microsoft.com/office/drawing/2014/main" id="{CA31B23F-536F-468A-A858-0DB8ECC3DE8E}"/>
              </a:ext>
            </a:extLst>
          </p:cNvPr>
          <p:cNvPicPr>
            <a:picLocks noChangeAspect="1"/>
          </p:cNvPicPr>
          <p:nvPr/>
        </p:nvPicPr>
        <p:blipFill rotWithShape="1">
          <a:blip r:embed="rId2"/>
          <a:srcRect t="4906"/>
          <a:stretch/>
        </p:blipFill>
        <p:spPr>
          <a:xfrm>
            <a:off x="810223" y="1996440"/>
            <a:ext cx="11055927" cy="4711823"/>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15" name="Rectangle 14">
            <a:extLst>
              <a:ext uri="{FF2B5EF4-FFF2-40B4-BE49-F238E27FC236}">
                <a16:creationId xmlns:a16="http://schemas.microsoft.com/office/drawing/2014/main" id="{14FD8E33-0011-4C85-9967-A2B58945B0EC}"/>
              </a:ext>
            </a:extLst>
          </p:cNvPr>
          <p:cNvSpPr/>
          <p:nvPr/>
        </p:nvSpPr>
        <p:spPr>
          <a:xfrm>
            <a:off x="191868" y="890839"/>
            <a:ext cx="11676856" cy="3416320"/>
          </a:xfrm>
          <a:prstGeom prst="rect">
            <a:avLst/>
          </a:prstGeom>
        </p:spPr>
        <p:txBody>
          <a:bodyPr wrap="square">
            <a:spAutoFit/>
          </a:bodyPr>
          <a:lstStyle/>
          <a:p>
            <a:pPr algn="just"/>
            <a:r>
              <a:rPr lang="en-US" sz="2800" dirty="0" smtClean="0"/>
              <a:t>      </a:t>
            </a:r>
            <a:r>
              <a:rPr lang="en-US" sz="3600" b="1" dirty="0" err="1" smtClean="0"/>
              <a:t>Mỗi</a:t>
            </a:r>
            <a:r>
              <a:rPr lang="en-US" sz="3600" b="1" dirty="0" smtClean="0"/>
              <a:t> </a:t>
            </a:r>
            <a:r>
              <a:rPr lang="en-US" sz="3600" b="1" dirty="0" err="1" smtClean="0"/>
              <a:t>lần</a:t>
            </a:r>
            <a:r>
              <a:rPr lang="en-US" sz="3600" b="1" dirty="0" smtClean="0"/>
              <a:t> </a:t>
            </a:r>
            <a:r>
              <a:rPr lang="en-US" sz="3600" b="1" dirty="0" err="1" smtClean="0"/>
              <a:t>đại</a:t>
            </a:r>
            <a:r>
              <a:rPr lang="en-US" sz="3600" b="1" dirty="0" smtClean="0"/>
              <a:t> </a:t>
            </a:r>
            <a:r>
              <a:rPr lang="en-US" sz="3600" b="1" dirty="0" err="1" smtClean="0"/>
              <a:t>bàng</a:t>
            </a:r>
            <a:r>
              <a:rPr lang="en-US" sz="3600" b="1" dirty="0" smtClean="0"/>
              <a:t> </a:t>
            </a:r>
            <a:r>
              <a:rPr lang="vi-VN" sz="3600" b="1" dirty="0"/>
              <a:t>vỗ cánh lại phát ra những tiếng vi vu vi vút từ trên nền trời xanh </a:t>
            </a:r>
            <a:r>
              <a:rPr lang="vi-VN" sz="3600" b="1" dirty="0" smtClean="0"/>
              <a:t>thắm</a:t>
            </a:r>
            <a:r>
              <a:rPr lang="vi-VN" sz="3600" b="1" dirty="0"/>
              <a:t>, giống như có hàng trăm chiếc đàn cùng hoà âm</a:t>
            </a:r>
            <a:r>
              <a:rPr lang="en-US" sz="3600" b="1" dirty="0" smtClean="0"/>
              <a:t>. </a:t>
            </a:r>
          </a:p>
          <a:p>
            <a:pPr algn="just"/>
            <a:r>
              <a:rPr lang="en-US" sz="3600" b="1" dirty="0"/>
              <a:t> </a:t>
            </a:r>
            <a:r>
              <a:rPr lang="en-US" sz="3600" b="1" dirty="0" smtClean="0"/>
              <a:t>    </a:t>
            </a:r>
            <a:r>
              <a:rPr lang="en-US" sz="3600" b="1" dirty="0" err="1" smtClean="0"/>
              <a:t>Những</a:t>
            </a:r>
            <a:r>
              <a:rPr lang="en-US" sz="3600" b="1" dirty="0" smtClean="0"/>
              <a:t> con </a:t>
            </a:r>
            <a:r>
              <a:rPr lang="en-US" sz="3600" b="1" dirty="0" err="1" smtClean="0"/>
              <a:t>chim</a:t>
            </a:r>
            <a:r>
              <a:rPr lang="en-US" sz="3600" b="1" dirty="0" smtClean="0"/>
              <a:t> </a:t>
            </a:r>
            <a:r>
              <a:rPr lang="en-US" sz="3600" b="1" dirty="0" err="1" smtClean="0"/>
              <a:t>kơ-púc</a:t>
            </a:r>
            <a:r>
              <a:rPr lang="en-US" sz="3600" b="1" dirty="0" smtClean="0"/>
              <a:t> </a:t>
            </a:r>
            <a:r>
              <a:rPr lang="en-US" sz="3600" b="1" dirty="0" err="1" smtClean="0"/>
              <a:t>mình</a:t>
            </a:r>
            <a:r>
              <a:rPr lang="en-US" sz="3600" b="1" dirty="0" smtClean="0"/>
              <a:t> </a:t>
            </a:r>
            <a:r>
              <a:rPr lang="en-US" sz="3600" b="1" dirty="0" err="1" smtClean="0"/>
              <a:t>đỏ</a:t>
            </a:r>
            <a:r>
              <a:rPr lang="en-US" sz="3600" b="1" dirty="0" smtClean="0"/>
              <a:t> chon </a:t>
            </a:r>
            <a:r>
              <a:rPr lang="en-US" sz="3600" b="1" dirty="0" err="1" smtClean="0"/>
              <a:t>chót</a:t>
            </a:r>
            <a:r>
              <a:rPr lang="en-US" sz="3600" b="1" dirty="0" smtClean="0"/>
              <a:t> </a:t>
            </a:r>
            <a:r>
              <a:rPr lang="en-US" sz="3600" b="1" dirty="0" err="1" smtClean="0"/>
              <a:t>và</a:t>
            </a:r>
            <a:r>
              <a:rPr lang="en-US" sz="3600" b="1" dirty="0" smtClean="0"/>
              <a:t> </a:t>
            </a:r>
            <a:r>
              <a:rPr lang="en-US" sz="3600" b="1" dirty="0" err="1" smtClean="0"/>
              <a:t>nhỏ</a:t>
            </a:r>
            <a:r>
              <a:rPr lang="en-US" sz="3600" b="1" dirty="0" smtClean="0"/>
              <a:t> </a:t>
            </a:r>
            <a:r>
              <a:rPr lang="en-US" sz="3600" b="1" dirty="0" err="1" smtClean="0"/>
              <a:t>như</a:t>
            </a:r>
            <a:r>
              <a:rPr lang="en-US" sz="3600" b="1" dirty="0" smtClean="0"/>
              <a:t> </a:t>
            </a:r>
            <a:r>
              <a:rPr lang="en-US" sz="3600" b="1" dirty="0" err="1" smtClean="0"/>
              <a:t>quả</a:t>
            </a:r>
            <a:r>
              <a:rPr lang="en-US" sz="3600" b="1" dirty="0" smtClean="0"/>
              <a:t> </a:t>
            </a:r>
            <a:r>
              <a:rPr lang="en-US" sz="3600" b="1" dirty="0" err="1" smtClean="0"/>
              <a:t>ớt</a:t>
            </a:r>
            <a:r>
              <a:rPr lang="en-US" sz="3600" b="1" dirty="0" smtClean="0"/>
              <a:t> </a:t>
            </a:r>
            <a:r>
              <a:rPr lang="en-US" sz="3600" b="1" dirty="0" err="1" smtClean="0"/>
              <a:t>cố</a:t>
            </a:r>
            <a:r>
              <a:rPr lang="en-US" sz="3600" b="1" dirty="0" smtClean="0"/>
              <a:t> </a:t>
            </a:r>
            <a:r>
              <a:rPr lang="en-US" sz="3600" b="1" dirty="0" err="1" smtClean="0"/>
              <a:t>rướn</a:t>
            </a:r>
            <a:r>
              <a:rPr lang="en-US" sz="3600" b="1" dirty="0" smtClean="0"/>
              <a:t> </a:t>
            </a:r>
            <a:r>
              <a:rPr lang="en-US" sz="3600" b="1" dirty="0" err="1" smtClean="0"/>
              <a:t>cặp</a:t>
            </a:r>
            <a:r>
              <a:rPr lang="en-US" sz="3600" b="1" dirty="0" smtClean="0"/>
              <a:t> </a:t>
            </a:r>
            <a:r>
              <a:rPr lang="en-US" sz="3600" b="1" dirty="0" err="1" smtClean="0"/>
              <a:t>mỏ</a:t>
            </a:r>
            <a:r>
              <a:rPr lang="en-US" sz="3600" b="1" dirty="0" smtClean="0"/>
              <a:t> </a:t>
            </a:r>
            <a:r>
              <a:rPr lang="en-US" sz="3600" b="1" dirty="0" err="1" smtClean="0"/>
              <a:t>thanh</a:t>
            </a:r>
            <a:r>
              <a:rPr lang="en-US" sz="3600" b="1" dirty="0" smtClean="0"/>
              <a:t> </a:t>
            </a:r>
            <a:r>
              <a:rPr lang="en-US" sz="3600" b="1" dirty="0" err="1" smtClean="0"/>
              <a:t>mảnh</a:t>
            </a:r>
            <a:r>
              <a:rPr lang="en-US" sz="3600" b="1" dirty="0" smtClean="0"/>
              <a:t> </a:t>
            </a:r>
            <a:r>
              <a:rPr lang="en-US" sz="3600" b="1" dirty="0" err="1" smtClean="0"/>
              <a:t>của</a:t>
            </a:r>
            <a:r>
              <a:rPr lang="en-US" sz="3600" b="1" dirty="0" smtClean="0"/>
              <a:t> </a:t>
            </a:r>
            <a:r>
              <a:rPr lang="en-US" sz="3600" b="1" dirty="0" err="1" smtClean="0"/>
              <a:t>mình</a:t>
            </a:r>
            <a:r>
              <a:rPr lang="en-US" sz="3600" b="1" dirty="0" smtClean="0"/>
              <a:t> </a:t>
            </a:r>
            <a:r>
              <a:rPr lang="en-US" sz="3600" b="1" dirty="0" err="1" smtClean="0"/>
              <a:t>hót</a:t>
            </a:r>
            <a:r>
              <a:rPr lang="en-US" sz="3600" b="1" dirty="0" smtClean="0"/>
              <a:t> </a:t>
            </a:r>
            <a:r>
              <a:rPr lang="en-US" sz="3600" b="1" dirty="0" err="1" smtClean="0"/>
              <a:t>lên</a:t>
            </a:r>
            <a:r>
              <a:rPr lang="en-US" sz="3600" b="1" dirty="0" smtClean="0"/>
              <a:t> </a:t>
            </a:r>
            <a:r>
              <a:rPr lang="en-US" sz="3600" b="1" dirty="0" err="1" smtClean="0"/>
              <a:t>lanh</a:t>
            </a:r>
            <a:r>
              <a:rPr lang="en-US" sz="3600" b="1" dirty="0" smtClean="0"/>
              <a:t> </a:t>
            </a:r>
            <a:r>
              <a:rPr lang="en-US" sz="3600" b="1" dirty="0" err="1" smtClean="0"/>
              <a:t>lảnh</a:t>
            </a:r>
            <a:r>
              <a:rPr lang="en-US" sz="3600" b="1" dirty="0" smtClean="0"/>
              <a:t> </a:t>
            </a:r>
            <a:r>
              <a:rPr lang="en-US" sz="3600" b="1" dirty="0" err="1" smtClean="0"/>
              <a:t>nghe</a:t>
            </a:r>
            <a:r>
              <a:rPr lang="en-US" sz="3600" b="1" dirty="0" smtClean="0"/>
              <a:t> </a:t>
            </a:r>
            <a:r>
              <a:rPr lang="en-US" sz="3600" b="1" dirty="0" err="1" smtClean="0"/>
              <a:t>như</a:t>
            </a:r>
            <a:r>
              <a:rPr lang="en-US" sz="3600" b="1" dirty="0" smtClean="0"/>
              <a:t> </a:t>
            </a:r>
            <a:r>
              <a:rPr lang="en-US" sz="3600" b="1" dirty="0" err="1" smtClean="0"/>
              <a:t>tiếng</a:t>
            </a:r>
            <a:r>
              <a:rPr lang="en-US" sz="3600" b="1" dirty="0" smtClean="0"/>
              <a:t> </a:t>
            </a:r>
            <a:r>
              <a:rPr lang="en-US" sz="3600" b="1" dirty="0" err="1" smtClean="0"/>
              <a:t>sáo</a:t>
            </a:r>
            <a:r>
              <a:rPr lang="en-US" sz="3600" b="1" dirty="0" smtClean="0"/>
              <a:t>.</a:t>
            </a:r>
            <a:endParaRPr lang="en-US" sz="3600" b="1" dirty="0"/>
          </a:p>
        </p:txBody>
      </p:sp>
      <p:cxnSp>
        <p:nvCxnSpPr>
          <p:cNvPr id="25" name="Straight Connector 24">
            <a:extLst>
              <a:ext uri="{FF2B5EF4-FFF2-40B4-BE49-F238E27FC236}">
                <a16:creationId xmlns:a16="http://schemas.microsoft.com/office/drawing/2014/main" id="{769F1E47-B67F-4D35-9ED4-A9514C3735EB}"/>
              </a:ext>
            </a:extLst>
          </p:cNvPr>
          <p:cNvCxnSpPr/>
          <p:nvPr/>
        </p:nvCxnSpPr>
        <p:spPr>
          <a:xfrm flipH="1">
            <a:off x="5615029" y="102790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F19482-D9D4-4AF4-A7A4-E086C02320F2}"/>
              </a:ext>
            </a:extLst>
          </p:cNvPr>
          <p:cNvCxnSpPr/>
          <p:nvPr/>
        </p:nvCxnSpPr>
        <p:spPr>
          <a:xfrm flipH="1">
            <a:off x="1618461" y="322195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FD25D3-79F9-4B57-A9EF-20F89696B2BD}"/>
              </a:ext>
            </a:extLst>
          </p:cNvPr>
          <p:cNvCxnSpPr/>
          <p:nvPr/>
        </p:nvCxnSpPr>
        <p:spPr>
          <a:xfrm flipH="1">
            <a:off x="6773769" y="156566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684368" y="2141118"/>
            <a:ext cx="227149" cy="454935"/>
            <a:chOff x="10970806" y="3929011"/>
            <a:chExt cx="227149" cy="454935"/>
          </a:xfrm>
        </p:grpSpPr>
        <p:cxnSp>
          <p:nvCxnSpPr>
            <p:cNvPr id="30" name="Straight Connector 29">
              <a:extLst>
                <a:ext uri="{FF2B5EF4-FFF2-40B4-BE49-F238E27FC236}">
                  <a16:creationId xmlns:a16="http://schemas.microsoft.com/office/drawing/2014/main" id="{0CC33B80-A241-4D9C-807E-02002B20A176}"/>
                </a:ext>
              </a:extLst>
            </p:cNvPr>
            <p:cNvCxnSpPr/>
            <p:nvPr/>
          </p:nvCxnSpPr>
          <p:spPr>
            <a:xfrm flipH="1">
              <a:off x="11041851" y="3929011"/>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4E094A-3A52-42B8-8608-27FA39E6B7F7}"/>
                </a:ext>
              </a:extLst>
            </p:cNvPr>
            <p:cNvCxnSpPr/>
            <p:nvPr/>
          </p:nvCxnSpPr>
          <p:spPr>
            <a:xfrm flipH="1">
              <a:off x="10970806" y="394597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2D67105-7215-410B-A35B-7F6F3A67E782}"/>
              </a:ext>
            </a:extLst>
          </p:cNvPr>
          <p:cNvCxnSpPr>
            <a:cxnSpLocks/>
          </p:cNvCxnSpPr>
          <p:nvPr/>
        </p:nvCxnSpPr>
        <p:spPr>
          <a:xfrm flipH="1">
            <a:off x="9409109" y="266673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8F0B75-1B36-4958-94EF-5CE6DEFDB55F}"/>
              </a:ext>
            </a:extLst>
          </p:cNvPr>
          <p:cNvCxnSpPr/>
          <p:nvPr/>
        </p:nvCxnSpPr>
        <p:spPr>
          <a:xfrm flipH="1">
            <a:off x="954265" y="151896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F57A4FC-C28D-49D7-8869-999B66E6FC90}"/>
              </a:ext>
            </a:extLst>
          </p:cNvPr>
          <p:cNvCxnSpPr/>
          <p:nvPr/>
        </p:nvCxnSpPr>
        <p:spPr>
          <a:xfrm flipH="1">
            <a:off x="9302395" y="322195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008300" y="3659924"/>
            <a:ext cx="234156" cy="437970"/>
            <a:chOff x="7623361" y="5292565"/>
            <a:chExt cx="234156" cy="437970"/>
          </a:xfrm>
        </p:grpSpPr>
        <p:cxnSp>
          <p:nvCxnSpPr>
            <p:cNvPr id="35" name="Straight Connector 34">
              <a:extLst>
                <a:ext uri="{FF2B5EF4-FFF2-40B4-BE49-F238E27FC236}">
                  <a16:creationId xmlns:a16="http://schemas.microsoft.com/office/drawing/2014/main" id="{2CD1AEF6-7C8E-40EE-BE8F-16635B1C95A4}"/>
                </a:ext>
              </a:extLst>
            </p:cNvPr>
            <p:cNvCxnSpPr/>
            <p:nvPr/>
          </p:nvCxnSpPr>
          <p:spPr>
            <a:xfrm flipH="1">
              <a:off x="7623361" y="529256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17C3AF-9A44-4A98-9EC2-86EB70C6AB3F}"/>
                </a:ext>
              </a:extLst>
            </p:cNvPr>
            <p:cNvCxnSpPr/>
            <p:nvPr/>
          </p:nvCxnSpPr>
          <p:spPr>
            <a:xfrm flipH="1">
              <a:off x="7701413" y="529256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363A435-FFC9-4DBB-9F73-F0435CBE4FC0}"/>
              </a:ext>
            </a:extLst>
          </p:cNvPr>
          <p:cNvPicPr>
            <a:picLocks noChangeAspect="1"/>
          </p:cNvPicPr>
          <p:nvPr/>
        </p:nvPicPr>
        <p:blipFill>
          <a:blip r:embed="rId2"/>
          <a:stretch>
            <a:fillRect/>
          </a:stretch>
        </p:blipFill>
        <p:spPr>
          <a:xfrm>
            <a:off x="0" y="0"/>
            <a:ext cx="3767307" cy="342900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VGP News :. | Đêm nhạc “Mozart Cycle IV” tại Nhà hát Lớn | BÁO ĐIỆN TỬ  CHÍNH PHỦ NƯỚC CHXHCN VIỆT NAM">
            <a:extLst>
              <a:ext uri="{FF2B5EF4-FFF2-40B4-BE49-F238E27FC236}">
                <a16:creationId xmlns:a16="http://schemas.microsoft.com/office/drawing/2014/main" id="{3C22C583-413B-4FC3-9651-24BC362B7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880" y="3117826"/>
            <a:ext cx="4617719" cy="377161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Vóc dáng thanh mảnh - Đọc báo, tin tức mới nhất 24h qua - Afamily">
            <a:extLst>
              <a:ext uri="{FF2B5EF4-FFF2-40B4-BE49-F238E27FC236}">
                <a16:creationId xmlns:a16="http://schemas.microsoft.com/office/drawing/2014/main" id="{6207F3E2-F064-4814-8030-1531BE55B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2304" y="0"/>
            <a:ext cx="3788109" cy="4008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anim calcmode="lin" valueType="num">
                                      <p:cBhvr>
                                        <p:cTn id="16" dur="1000" fill="hold"/>
                                        <p:tgtEl>
                                          <p:spTgt spid="1028"/>
                                        </p:tgtEl>
                                        <p:attrNameLst>
                                          <p:attrName>ppt_x</p:attrName>
                                        </p:attrNameLst>
                                      </p:cBhvr>
                                      <p:tavLst>
                                        <p:tav tm="0">
                                          <p:val>
                                            <p:strVal val="#ppt_x"/>
                                          </p:val>
                                        </p:tav>
                                        <p:tav tm="100000">
                                          <p:val>
                                            <p:strVal val="#ppt_x"/>
                                          </p:val>
                                        </p:tav>
                                      </p:tavLst>
                                    </p:anim>
                                    <p:anim calcmode="lin" valueType="num">
                                      <p:cBhvr>
                                        <p:cTn id="1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1154</Words>
  <Application>Microsoft Office PowerPoint</Application>
  <PresentationFormat>Custom</PresentationFormat>
  <Paragraphs>93</Paragraphs>
  <Slides>29</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宋体</vt:lpstr>
      <vt:lpstr>Arial</vt:lpstr>
      <vt:lpstr>Arial-Rounded</vt:lpstr>
      <vt:lpstr>Calibri</vt:lpstr>
      <vt:lpstr>等线</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2026-02-10T02:46:22Z</dcterms:modified>
</cp:coreProperties>
</file>