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72" r:id="rId4"/>
    <p:sldId id="275" r:id="rId5"/>
    <p:sldId id="258" r:id="rId6"/>
    <p:sldId id="276" r:id="rId7"/>
    <p:sldId id="264" r:id="rId8"/>
    <p:sldId id="269" r:id="rId9"/>
  </p:sldIdLst>
  <p:sldSz cx="16276638" cy="9144000"/>
  <p:notesSz cx="6858000" cy="9144000"/>
  <p:defaultTextStyle>
    <a:defPPr>
      <a:defRPr lang="en-US"/>
    </a:defPPr>
    <a:lvl1pPr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725488" indent="-26828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450975" indent="-536575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2178050" indent="-806450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903538" indent="-107473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4EC"/>
    <a:srgbClr val="0000FF"/>
    <a:srgbClr val="FF3399"/>
    <a:srgbClr val="CC0099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888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3B76CC-F69D-43C6-9394-ECC131BA15D2}" type="datetimeFigureOut">
              <a:rPr lang="en-US"/>
              <a:pPr>
                <a:defRPr/>
              </a:pPr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5A06D7F-4759-457C-8934-56ECAB9B3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48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0975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050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53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3E2D2BD0-3422-47AE-9D0D-28A9C4123538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2F710189-0963-430A-89E2-27250E8B2185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1293EBC6-14DB-43C9-BFC4-7914B3748F6E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CC156106-C8A9-4FEA-B572-AFE13DA71A7B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9FD9B-A581-4B8D-9F53-2443D788A7B3}" type="datetimeFigureOut">
              <a:rPr lang="en-US"/>
              <a:pPr>
                <a:defRPr/>
              </a:pPr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48489-86A7-4F7C-B48D-8F72E01B0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D256B-EB0A-4569-B27B-4FE6E6752D15}" type="datetimeFigureOut">
              <a:rPr lang="en-US"/>
              <a:pPr>
                <a:defRPr/>
              </a:pPr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D0DC9-D020-4722-B899-59A3FCD27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9ADEB-5935-4316-B528-7FBD1F18B9C4}" type="datetimeFigureOut">
              <a:rPr lang="en-US"/>
              <a:pPr>
                <a:defRPr/>
              </a:pPr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4E16F-CD6B-4830-AFAE-DFC75CD81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F9D51-47AF-4D0F-B1A2-F2107132B58F}" type="datetimeFigureOut">
              <a:rPr lang="en-US"/>
              <a:pPr>
                <a:defRPr/>
              </a:pPr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27274-7D45-4CB4-9760-A25FE367D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E59F0-C83E-4E65-9622-CFEFA32A152A}" type="datetimeFigureOut">
              <a:rPr lang="en-US"/>
              <a:pPr>
                <a:defRPr/>
              </a:pPr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5CC36-FDAD-4681-BE2A-48E55A813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8EEE6-E0A5-451A-9317-B7CA902ABF0D}" type="datetimeFigureOut">
              <a:rPr lang="en-US"/>
              <a:pPr>
                <a:defRPr/>
              </a:pPr>
              <a:t>3/6/2025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E9381-60B9-401D-8219-FE622773A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5DE40-26AA-4391-B31E-69B0E3CAF437}" type="datetimeFigureOut">
              <a:rPr lang="en-US"/>
              <a:pPr>
                <a:defRPr/>
              </a:pPr>
              <a:t>3/6/2025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CEBF6-4C73-4F88-A2FE-F40524E0A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12F00-997F-48A1-9767-C01CF72EF99A}" type="datetimeFigureOut">
              <a:rPr lang="en-US"/>
              <a:pPr>
                <a:defRPr/>
              </a:pPr>
              <a:t>3/6/2025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2B2D8-005F-494A-A89D-B0CADCD08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FDB37-C7B1-475F-873C-C61F0309809E}" type="datetimeFigureOut">
              <a:rPr lang="en-US"/>
              <a:pPr>
                <a:defRPr/>
              </a:pPr>
              <a:t>3/6/2025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85B7C-5E6B-4855-9328-23EBB1F61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B30B9-3037-4F9A-B020-CC414F00D54C}" type="datetimeFigureOut">
              <a:rPr lang="en-US"/>
              <a:pPr>
                <a:defRPr/>
              </a:pPr>
              <a:t>3/6/2025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EB320-4CE6-4611-9EE3-5B78065A4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F0E60-39E6-41F3-A1D4-EB4BCD61F358}" type="datetimeFigureOut">
              <a:rPr lang="en-US"/>
              <a:pPr>
                <a:defRPr/>
              </a:pPr>
              <a:t>3/6/2025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7ED53-5B5A-4704-A758-481EA7A8B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4388" y="366713"/>
            <a:ext cx="146478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4388" y="2133600"/>
            <a:ext cx="14647862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4388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3B805D-E77D-4474-AFCE-79F5C8E80971}" type="datetimeFigureOut">
              <a:rPr lang="en-US"/>
              <a:pPr>
                <a:defRPr/>
              </a:pPr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013" y="8475663"/>
            <a:ext cx="5154612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50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6715DD-EE14-460A-B6D3-7566FA5B7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1450975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2pPr>
      <a:lvl3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3pPr>
      <a:lvl4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4pPr>
      <a:lvl5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5pPr>
      <a:lvl6pPr marL="4572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6pPr>
      <a:lvl7pPr marL="9144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7pPr>
      <a:lvl8pPr marL="13716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8pPr>
      <a:lvl9pPr marL="18288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9pPr>
    </p:titleStyle>
    <p:bodyStyle>
      <a:lvl1pPr marL="544513" indent="-544513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513" indent="-452438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513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588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075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22.jpeg"/><Relationship Id="rId18" Type="http://schemas.openxmlformats.org/officeDocument/2006/relationships/image" Target="../media/image26.jpeg"/><Relationship Id="rId3" Type="http://schemas.openxmlformats.org/officeDocument/2006/relationships/image" Target="../media/image14.jpeg"/><Relationship Id="rId21" Type="http://schemas.openxmlformats.org/officeDocument/2006/relationships/image" Target="../media/image28.jpeg"/><Relationship Id="rId7" Type="http://schemas.openxmlformats.org/officeDocument/2006/relationships/image" Target="../media/image17.jpeg"/><Relationship Id="rId12" Type="http://schemas.openxmlformats.org/officeDocument/2006/relationships/image" Target="../media/image21.jpeg"/><Relationship Id="rId1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0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30.jpeg"/><Relationship Id="rId10" Type="http://schemas.openxmlformats.org/officeDocument/2006/relationships/image" Target="../media/image19.png"/><Relationship Id="rId19" Type="http://schemas.openxmlformats.org/officeDocument/2006/relationships/image" Target="../media/image27.jpeg"/><Relationship Id="rId4" Type="http://schemas.openxmlformats.org/officeDocument/2006/relationships/image" Target="../media/image15.jpeg"/><Relationship Id="rId9" Type="http://schemas.openxmlformats.org/officeDocument/2006/relationships/image" Target="../media/image18.png"/><Relationship Id="rId14" Type="http://schemas.openxmlformats.org/officeDocument/2006/relationships/image" Target="../media/image23.jpeg"/><Relationship Id="rId22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6513" y="6545263"/>
            <a:ext cx="2921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28913" y="4343400"/>
            <a:ext cx="10506075" cy="2652713"/>
          </a:xfrm>
          <a:prstGeom prst="rect">
            <a:avLst/>
          </a:prstGeom>
          <a:noFill/>
          <a:ln>
            <a:noFill/>
          </a:ln>
          <a:effec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2524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77: EM VUI HỌC TOÁN (TIẾT 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79675" y="2057400"/>
            <a:ext cx="11471275" cy="1992313"/>
          </a:xfrm>
          <a:prstGeom prst="rect">
            <a:avLst/>
          </a:prstGeom>
          <a:noFill/>
          <a:ln>
            <a:noFill/>
          </a:ln>
          <a:effec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CHÀO MỪNG QUÝ THẦY CÔ</a:t>
            </a:r>
          </a:p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VỀ DỰ GIỜ THĂM LỚP</a:t>
            </a:r>
          </a:p>
        </p:txBody>
      </p:sp>
      <p:pic>
        <p:nvPicPr>
          <p:cNvPr id="14342" name="Picture 22" descr="bd2131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7025" y="7261225"/>
            <a:ext cx="561657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7" descr="BƯỚM 5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291576">
            <a:off x="12320588" y="6753225"/>
            <a:ext cx="116205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8" descr="animal-1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17220" flipH="1">
            <a:off x="2049463" y="5943600"/>
            <a:ext cx="106838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5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14692312" y="-109537"/>
            <a:ext cx="1382713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913" y="25400"/>
            <a:ext cx="16002000" cy="899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11"/>
          <p:cNvGrpSpPr>
            <a:grpSpLocks/>
          </p:cNvGrpSpPr>
          <p:nvPr/>
        </p:nvGrpSpPr>
        <p:grpSpPr bwMode="auto">
          <a:xfrm>
            <a:off x="385112" y="304799"/>
            <a:ext cx="15601807" cy="1754326"/>
            <a:chOff x="1558383" y="495979"/>
            <a:chExt cx="14321433" cy="1753501"/>
          </a:xfrm>
        </p:grpSpPr>
        <p:grpSp>
          <p:nvGrpSpPr>
            <p:cNvPr id="16390" name="Group 9"/>
            <p:cNvGrpSpPr>
              <a:grpSpLocks/>
            </p:cNvGrpSpPr>
            <p:nvPr/>
          </p:nvGrpSpPr>
          <p:grpSpPr bwMode="auto">
            <a:xfrm>
              <a:off x="1558383" y="572144"/>
              <a:ext cx="743897" cy="646027"/>
              <a:chOff x="1825083" y="572144"/>
              <a:chExt cx="743897" cy="646027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825083" y="628582"/>
                <a:ext cx="533400" cy="533149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252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/>
              </a:p>
            </p:txBody>
          </p:sp>
          <p:sp>
            <p:nvSpPr>
              <p:cNvPr id="16393" name="TextBox 8"/>
              <p:cNvSpPr txBox="1">
                <a:spLocks noChangeArrowheads="1"/>
              </p:cNvSpPr>
              <p:nvPr/>
            </p:nvSpPr>
            <p:spPr bwMode="auto">
              <a:xfrm>
                <a:off x="1936603" y="572144"/>
                <a:ext cx="632377" cy="6460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6391" name="TextBox 10"/>
            <p:cNvSpPr txBox="1">
              <a:spLocks noChangeArrowheads="1"/>
            </p:cNvSpPr>
            <p:nvPr/>
          </p:nvSpPr>
          <p:spPr bwMode="auto">
            <a:xfrm>
              <a:off x="2091783" y="495979"/>
              <a:ext cx="13788033" cy="1753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5400" b="1" dirty="0" err="1"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latin typeface="Times New Roman" pitchFamily="18" charset="0"/>
                  <a:cs typeface="Times New Roman" pitchFamily="18" charset="0"/>
                </a:rPr>
                <a:t>luận</a:t>
              </a:r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latin typeface="Times New Roman" pitchFamily="18" charset="0"/>
                  <a:cs typeface="Times New Roman" pitchFamily="18" charset="0"/>
                </a:rPr>
                <a:t>sân</a:t>
              </a:r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latin typeface="Times New Roman" pitchFamily="18" charset="0"/>
                  <a:cs typeface="Times New Roman" pitchFamily="18" charset="0"/>
                </a:rPr>
                <a:t>compa</a:t>
              </a:r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16388" name="Picture 14"/>
          <p:cNvPicPr>
            <a:picLocks noChangeAspect="1"/>
          </p:cNvPicPr>
          <p:nvPr/>
        </p:nvPicPr>
        <p:blipFill>
          <a:blip r:embed="rId3"/>
          <a:srcRect l="33569" t="21820" r="62331" b="74013"/>
          <a:stretch>
            <a:fillRect/>
          </a:stretch>
        </p:blipFill>
        <p:spPr bwMode="auto">
          <a:xfrm>
            <a:off x="10196513" y="2570163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3"/>
          <p:cNvPicPr>
            <a:picLocks noChangeAspect="1"/>
          </p:cNvPicPr>
          <p:nvPr/>
        </p:nvPicPr>
        <p:blipFill>
          <a:blip r:embed="rId4"/>
          <a:srcRect l="19547" t="55209" r="51396" b="12074"/>
          <a:stretch>
            <a:fillRect/>
          </a:stretch>
        </p:blipFill>
        <p:spPr bwMode="auto">
          <a:xfrm>
            <a:off x="506602" y="2362200"/>
            <a:ext cx="15099317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Group 16"/>
          <p:cNvGrpSpPr>
            <a:grpSpLocks/>
          </p:cNvGrpSpPr>
          <p:nvPr/>
        </p:nvGrpSpPr>
        <p:grpSpPr bwMode="auto">
          <a:xfrm>
            <a:off x="1926615" y="558137"/>
            <a:ext cx="12917304" cy="923330"/>
            <a:chOff x="1925821" y="747907"/>
            <a:chExt cx="12917304" cy="923894"/>
          </a:xfrm>
        </p:grpSpPr>
        <p:grpSp>
          <p:nvGrpSpPr>
            <p:cNvPr id="18438" name="Group 17"/>
            <p:cNvGrpSpPr>
              <a:grpSpLocks/>
            </p:cNvGrpSpPr>
            <p:nvPr/>
          </p:nvGrpSpPr>
          <p:grpSpPr bwMode="auto">
            <a:xfrm>
              <a:off x="1925821" y="848074"/>
              <a:ext cx="533400" cy="646331"/>
              <a:chOff x="2192521" y="848074"/>
              <a:chExt cx="533400" cy="646331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2192521" y="862400"/>
                <a:ext cx="533400" cy="533726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252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/>
              </a:p>
            </p:txBody>
          </p:sp>
          <p:sp>
            <p:nvSpPr>
              <p:cNvPr id="18441" name="TextBox 20"/>
              <p:cNvSpPr txBox="1">
                <a:spLocks noChangeArrowheads="1"/>
              </p:cNvSpPr>
              <p:nvPr/>
            </p:nvSpPr>
            <p:spPr bwMode="auto">
              <a:xfrm>
                <a:off x="2270919" y="848074"/>
                <a:ext cx="41549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8439" name="TextBox 18"/>
            <p:cNvSpPr txBox="1">
              <a:spLocks noChangeArrowheads="1"/>
            </p:cNvSpPr>
            <p:nvPr/>
          </p:nvSpPr>
          <p:spPr bwMode="auto">
            <a:xfrm>
              <a:off x="2498725" y="747907"/>
              <a:ext cx="12344400" cy="923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5400" b="1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latin typeface="Times New Roman" pitchFamily="18" charset="0"/>
                  <a:cs typeface="Times New Roman" pitchFamily="18" charset="0"/>
                </a:rPr>
                <a:t>ước</a:t>
              </a:r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18436" name="TextBox 21"/>
          <p:cNvSpPr txBox="1">
            <a:spLocks noChangeArrowheads="1"/>
          </p:cNvSpPr>
          <p:nvPr/>
        </p:nvSpPr>
        <p:spPr bwMode="auto">
          <a:xfrm>
            <a:off x="213519" y="1499196"/>
            <a:ext cx="15621000" cy="175432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a) Quan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7" name="Picture 1"/>
          <p:cNvPicPr>
            <a:picLocks noChangeAspect="1"/>
          </p:cNvPicPr>
          <p:nvPr/>
        </p:nvPicPr>
        <p:blipFill>
          <a:blip r:embed="rId2"/>
          <a:srcRect l="55270" t="20833" r="15446" b="50000"/>
          <a:stretch>
            <a:fillRect/>
          </a:stretch>
        </p:blipFill>
        <p:spPr bwMode="auto">
          <a:xfrm>
            <a:off x="442119" y="3429000"/>
            <a:ext cx="15011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19"/>
          <p:cNvSpPr txBox="1">
            <a:spLocks noChangeArrowheads="1"/>
          </p:cNvSpPr>
          <p:nvPr/>
        </p:nvSpPr>
        <p:spPr bwMode="auto">
          <a:xfrm>
            <a:off x="196732" y="201276"/>
            <a:ext cx="1514078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Quan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gam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9460" name="Picture 7"/>
          <p:cNvPicPr>
            <a:picLocks noChangeAspect="1"/>
          </p:cNvPicPr>
          <p:nvPr/>
        </p:nvPicPr>
        <p:blipFill>
          <a:blip r:embed="rId3"/>
          <a:srcRect l="61128" t="53125" r="22475" b="32292"/>
          <a:stretch>
            <a:fillRect/>
          </a:stretch>
        </p:blipFill>
        <p:spPr bwMode="auto">
          <a:xfrm>
            <a:off x="3685382" y="1647826"/>
            <a:ext cx="6704012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75419" y="4887119"/>
            <a:ext cx="1592579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120g.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445021" y="6464441"/>
            <a:ext cx="1338659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120 x 2 = 240g.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506140" y="7343776"/>
            <a:ext cx="133254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120 x 3 = 360g.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57086" y="4209257"/>
            <a:ext cx="20574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37288" y="3917157"/>
            <a:ext cx="1600200" cy="58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240g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15999" y="3949464"/>
            <a:ext cx="1847850" cy="58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360g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99719" y="3933825"/>
            <a:ext cx="1965325" cy="58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120g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4" grpId="0"/>
      <p:bldP spid="25" grpId="0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9"/>
          <p:cNvSpPr txBox="1">
            <a:spLocks noChangeArrowheads="1"/>
          </p:cNvSpPr>
          <p:nvPr/>
        </p:nvSpPr>
        <p:spPr bwMode="auto">
          <a:xfrm>
            <a:off x="289719" y="381000"/>
            <a:ext cx="1562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Quan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1508" name="Picture 10"/>
          <p:cNvPicPr>
            <a:picLocks noChangeAspect="1"/>
          </p:cNvPicPr>
          <p:nvPr/>
        </p:nvPicPr>
        <p:blipFill>
          <a:blip r:embed="rId2"/>
          <a:srcRect l="59955" t="71803" r="18774" b="12502"/>
          <a:stretch>
            <a:fillRect/>
          </a:stretch>
        </p:blipFill>
        <p:spPr bwMode="auto">
          <a:xfrm>
            <a:off x="3794919" y="1950660"/>
            <a:ext cx="8991600" cy="299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54401" y="4327525"/>
            <a:ext cx="2057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4401" y="5172921"/>
            <a:ext cx="156563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E.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: 20 : 2 = 10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94519" y="6972027"/>
            <a:ext cx="15468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G.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G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: 10 : 2 = 5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981673" y="4442288"/>
            <a:ext cx="1416050" cy="546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chemeClr val="tx1"/>
                </a:solidFill>
              </a:rPr>
              <a:t>5l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297477" y="4476419"/>
            <a:ext cx="1295400" cy="4778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chemeClr val="tx1"/>
                </a:solidFill>
              </a:rPr>
              <a:t>10l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436625" y="4457700"/>
            <a:ext cx="1295400" cy="546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chemeClr val="tx1"/>
                </a:solidFill>
              </a:rPr>
              <a:t>20l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6313" y="3803650"/>
            <a:ext cx="1693862" cy="151765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875" y="6159500"/>
            <a:ext cx="1744663" cy="15240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80113" y="1620838"/>
            <a:ext cx="1790700" cy="14224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913" y="3854450"/>
            <a:ext cx="1620837" cy="151765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grpSp>
        <p:nvGrpSpPr>
          <p:cNvPr id="22533" name="Group 1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22571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22573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74" name="TextBox 5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100513" y="1041400"/>
            <a:ext cx="8153400" cy="576263"/>
          </a:xfrm>
          <a:prstGeom prst="rect">
            <a:avLst/>
          </a:prstGeom>
          <a:noFill/>
          <a:ln>
            <a:noFill/>
          </a:ln>
          <a:effec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4125" y="1720850"/>
            <a:ext cx="1363663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3013" y="1720850"/>
            <a:ext cx="13938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1668463"/>
            <a:ext cx="137477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26500" y="1741488"/>
            <a:ext cx="131445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/>
          <a:srcRect r="76408"/>
          <a:stretch>
            <a:fillRect/>
          </a:stretch>
        </p:blipFill>
        <p:spPr bwMode="auto">
          <a:xfrm>
            <a:off x="1169988" y="3954463"/>
            <a:ext cx="13922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02063" y="3975100"/>
            <a:ext cx="136525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>
          <a:blip r:embed="rId11"/>
          <a:srcRect r="57622"/>
          <a:stretch>
            <a:fillRect/>
          </a:stretch>
        </p:blipFill>
        <p:spPr bwMode="auto">
          <a:xfrm>
            <a:off x="6302375" y="3979863"/>
            <a:ext cx="1303338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78263" y="6348413"/>
            <a:ext cx="1250950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32513" y="6297613"/>
            <a:ext cx="138112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09663" y="6313488"/>
            <a:ext cx="1304925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21725" y="6259513"/>
            <a:ext cx="1382713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110913" y="6237288"/>
            <a:ext cx="1368425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3576300" y="6315075"/>
            <a:ext cx="1268413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>
          <a:blip r:embed="rId19"/>
          <a:srcRect l="1987" t="3314" r="71155" b="52457"/>
          <a:stretch>
            <a:fillRect/>
          </a:stretch>
        </p:blipFill>
        <p:spPr bwMode="auto">
          <a:xfrm>
            <a:off x="8748713" y="3979863"/>
            <a:ext cx="12604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21"/>
          <a:srcRect l="1434" t="1852" r="69504" b="52757"/>
          <a:stretch>
            <a:fillRect/>
          </a:stretch>
        </p:blipFill>
        <p:spPr bwMode="auto">
          <a:xfrm>
            <a:off x="11299825" y="3962400"/>
            <a:ext cx="1304925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>
          <a:blip r:embed="rId21"/>
          <a:srcRect l="1280" t="51939" r="69502" b="2908"/>
          <a:stretch>
            <a:fillRect/>
          </a:stretch>
        </p:blipFill>
        <p:spPr bwMode="auto">
          <a:xfrm>
            <a:off x="13636625" y="3954463"/>
            <a:ext cx="12842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>
          <a:blip r:embed="rId22"/>
          <a:srcRect l="1447" t="28859" r="77695" b="49068"/>
          <a:stretch>
            <a:fillRect/>
          </a:stretch>
        </p:blipFill>
        <p:spPr bwMode="auto">
          <a:xfrm>
            <a:off x="11242675" y="1689100"/>
            <a:ext cx="13620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>
          <a:blip r:embed="rId23"/>
          <a:srcRect l="1421" t="51437" r="77306" b="25644"/>
          <a:stretch>
            <a:fillRect/>
          </a:stretch>
        </p:blipFill>
        <p:spPr bwMode="auto">
          <a:xfrm>
            <a:off x="13608050" y="1676400"/>
            <a:ext cx="14033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3" name="TextBox 82"/>
          <p:cNvSpPr txBox="1">
            <a:spLocks noChangeArrowheads="1"/>
          </p:cNvSpPr>
          <p:nvPr/>
        </p:nvSpPr>
        <p:spPr bwMode="auto">
          <a:xfrm>
            <a:off x="1109663" y="2895600"/>
            <a:ext cx="1695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Đường </a:t>
            </a:r>
          </a:p>
          <a:p>
            <a:pPr algn="ctr"/>
            <a:r>
              <a:rPr lang="en-US" sz="2000">
                <a:latin typeface="Calibri" pitchFamily="34" charset="0"/>
              </a:rPr>
              <a:t>hai chiều</a:t>
            </a:r>
          </a:p>
        </p:txBody>
      </p:sp>
      <p:sp>
        <p:nvSpPr>
          <p:cNvPr id="22554" name="TextBox 83"/>
          <p:cNvSpPr txBox="1">
            <a:spLocks noChangeArrowheads="1"/>
          </p:cNvSpPr>
          <p:nvPr/>
        </p:nvSpPr>
        <p:spPr bwMode="auto">
          <a:xfrm>
            <a:off x="3289300" y="2971800"/>
            <a:ext cx="2182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Giao nhau với</a:t>
            </a:r>
          </a:p>
          <a:p>
            <a:pPr algn="ctr"/>
            <a:r>
              <a:rPr lang="en-US" sz="2000">
                <a:latin typeface="Calibri" pitchFamily="34" charset="0"/>
              </a:rPr>
              <a:t>đường ưu tiên</a:t>
            </a:r>
          </a:p>
        </p:txBody>
      </p:sp>
      <p:sp>
        <p:nvSpPr>
          <p:cNvPr id="22555" name="TextBox 84"/>
          <p:cNvSpPr txBox="1">
            <a:spLocks noChangeArrowheads="1"/>
          </p:cNvSpPr>
          <p:nvPr/>
        </p:nvSpPr>
        <p:spPr bwMode="auto">
          <a:xfrm>
            <a:off x="5929313" y="2949575"/>
            <a:ext cx="1790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Có trẻ em </a:t>
            </a:r>
          </a:p>
          <a:p>
            <a:pPr algn="ctr"/>
            <a:r>
              <a:rPr lang="en-US" sz="2000">
                <a:latin typeface="Calibri" pitchFamily="34" charset="0"/>
              </a:rPr>
              <a:t>đi qua</a:t>
            </a:r>
          </a:p>
        </p:txBody>
      </p:sp>
      <p:sp>
        <p:nvSpPr>
          <p:cNvPr id="22556" name="TextBox 85"/>
          <p:cNvSpPr txBox="1">
            <a:spLocks noChangeArrowheads="1"/>
          </p:cNvSpPr>
          <p:nvPr/>
        </p:nvSpPr>
        <p:spPr bwMode="auto">
          <a:xfrm>
            <a:off x="8221663" y="2971800"/>
            <a:ext cx="2420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Có đường dành </a:t>
            </a:r>
          </a:p>
          <a:p>
            <a:pPr algn="ctr"/>
            <a:r>
              <a:rPr lang="en-US" sz="2000">
                <a:latin typeface="Calibri" pitchFamily="34" charset="0"/>
              </a:rPr>
              <a:t>cho người đi bộ</a:t>
            </a:r>
          </a:p>
        </p:txBody>
      </p:sp>
      <p:sp>
        <p:nvSpPr>
          <p:cNvPr id="22557" name="TextBox 86"/>
          <p:cNvSpPr txBox="1">
            <a:spLocks noChangeArrowheads="1"/>
          </p:cNvSpPr>
          <p:nvPr/>
        </p:nvSpPr>
        <p:spPr bwMode="auto">
          <a:xfrm>
            <a:off x="10347325" y="2895600"/>
            <a:ext cx="29733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Giao nhau với </a:t>
            </a:r>
          </a:p>
          <a:p>
            <a:pPr algn="ctr"/>
            <a:r>
              <a:rPr lang="en-US" sz="2000">
                <a:latin typeface="Calibri" pitchFamily="34" charset="0"/>
              </a:rPr>
              <a:t>đường có đèn đỏ</a:t>
            </a:r>
          </a:p>
        </p:txBody>
      </p:sp>
      <p:sp>
        <p:nvSpPr>
          <p:cNvPr id="22558" name="TextBox 87"/>
          <p:cNvSpPr txBox="1">
            <a:spLocks noChangeArrowheads="1"/>
          </p:cNvSpPr>
          <p:nvPr/>
        </p:nvSpPr>
        <p:spPr bwMode="auto">
          <a:xfrm>
            <a:off x="13092113" y="2947988"/>
            <a:ext cx="274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Có đường dành </a:t>
            </a:r>
          </a:p>
          <a:p>
            <a:pPr algn="ctr"/>
            <a:r>
              <a:rPr lang="en-US" sz="2000">
                <a:latin typeface="Calibri" pitchFamily="34" charset="0"/>
              </a:rPr>
              <a:t>cho người đi xe đạp</a:t>
            </a:r>
          </a:p>
        </p:txBody>
      </p:sp>
      <p:sp>
        <p:nvSpPr>
          <p:cNvPr id="22559" name="TextBox 88"/>
          <p:cNvSpPr txBox="1">
            <a:spLocks noChangeArrowheads="1"/>
          </p:cNvSpPr>
          <p:nvPr/>
        </p:nvSpPr>
        <p:spPr bwMode="auto">
          <a:xfrm>
            <a:off x="1158875" y="5357813"/>
            <a:ext cx="1220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ô tô</a:t>
            </a:r>
          </a:p>
        </p:txBody>
      </p:sp>
      <p:sp>
        <p:nvSpPr>
          <p:cNvPr id="22560" name="TextBox 89"/>
          <p:cNvSpPr txBox="1">
            <a:spLocks noChangeArrowheads="1"/>
          </p:cNvSpPr>
          <p:nvPr/>
        </p:nvSpPr>
        <p:spPr bwMode="auto">
          <a:xfrm>
            <a:off x="3692525" y="5240338"/>
            <a:ext cx="158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xe máy</a:t>
            </a:r>
          </a:p>
        </p:txBody>
      </p:sp>
      <p:sp>
        <p:nvSpPr>
          <p:cNvPr id="22561" name="TextBox 90"/>
          <p:cNvSpPr txBox="1">
            <a:spLocks noChangeArrowheads="1"/>
          </p:cNvSpPr>
          <p:nvPr/>
        </p:nvSpPr>
        <p:spPr bwMode="auto">
          <a:xfrm>
            <a:off x="6218238" y="5272088"/>
            <a:ext cx="1539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xe đạp</a:t>
            </a:r>
          </a:p>
        </p:txBody>
      </p:sp>
      <p:sp>
        <p:nvSpPr>
          <p:cNvPr id="22562" name="TextBox 91"/>
          <p:cNvSpPr txBox="1">
            <a:spLocks noChangeArrowheads="1"/>
          </p:cNvSpPr>
          <p:nvPr/>
        </p:nvSpPr>
        <p:spPr bwMode="auto">
          <a:xfrm>
            <a:off x="8372475" y="5310188"/>
            <a:ext cx="2128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người đi bộ</a:t>
            </a:r>
          </a:p>
        </p:txBody>
      </p:sp>
      <p:sp>
        <p:nvSpPr>
          <p:cNvPr id="22563" name="TextBox 92"/>
          <p:cNvSpPr txBox="1">
            <a:spLocks noChangeArrowheads="1"/>
          </p:cNvSpPr>
          <p:nvPr/>
        </p:nvSpPr>
        <p:spPr bwMode="auto">
          <a:xfrm>
            <a:off x="11104563" y="5310188"/>
            <a:ext cx="15382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Đường cấm</a:t>
            </a:r>
          </a:p>
          <a:p>
            <a:pPr algn="ctr"/>
            <a:r>
              <a:rPr lang="en-US" sz="2000">
                <a:latin typeface="Calibri" pitchFamily="34" charset="0"/>
              </a:rPr>
              <a:t>Các loại xe</a:t>
            </a:r>
          </a:p>
        </p:txBody>
      </p:sp>
      <p:sp>
        <p:nvSpPr>
          <p:cNvPr id="22564" name="TextBox 93"/>
          <p:cNvSpPr txBox="1">
            <a:spLocks noChangeArrowheads="1"/>
          </p:cNvSpPr>
          <p:nvPr/>
        </p:nvSpPr>
        <p:spPr bwMode="auto">
          <a:xfrm>
            <a:off x="13158788" y="5292725"/>
            <a:ext cx="2524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đi ngược chiều</a:t>
            </a:r>
          </a:p>
        </p:txBody>
      </p:sp>
      <p:sp>
        <p:nvSpPr>
          <p:cNvPr id="22565" name="TextBox 94"/>
          <p:cNvSpPr txBox="1">
            <a:spLocks noChangeArrowheads="1"/>
          </p:cNvSpPr>
          <p:nvPr/>
        </p:nvSpPr>
        <p:spPr bwMode="auto">
          <a:xfrm>
            <a:off x="823913" y="7620000"/>
            <a:ext cx="1762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>
              <a:latin typeface="Calibri" pitchFamily="34" charset="0"/>
            </a:endParaRPr>
          </a:p>
          <a:p>
            <a:pPr algn="ctr"/>
            <a:r>
              <a:rPr lang="vi-VN" sz="2000"/>
              <a:t>phải theo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22566" name="TextBox 95"/>
          <p:cNvSpPr txBox="1">
            <a:spLocks noChangeArrowheads="1"/>
          </p:cNvSpPr>
          <p:nvPr/>
        </p:nvSpPr>
        <p:spPr bwMode="auto">
          <a:xfrm>
            <a:off x="3471863" y="7620000"/>
            <a:ext cx="1936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>
                <a:latin typeface="Calibri" pitchFamily="34" charset="0"/>
              </a:rPr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22567" name="TextBox 96"/>
          <p:cNvSpPr txBox="1">
            <a:spLocks noChangeArrowheads="1"/>
          </p:cNvSpPr>
          <p:nvPr/>
        </p:nvSpPr>
        <p:spPr bwMode="auto">
          <a:xfrm>
            <a:off x="5899150" y="7645400"/>
            <a:ext cx="17891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>
                <a:latin typeface="Calibri" pitchFamily="34" charset="0"/>
              </a:rPr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22568" name="TextBox 97"/>
          <p:cNvSpPr txBox="1">
            <a:spLocks noChangeArrowheads="1"/>
          </p:cNvSpPr>
          <p:nvPr/>
        </p:nvSpPr>
        <p:spPr bwMode="auto">
          <a:xfrm>
            <a:off x="8515350" y="7715250"/>
            <a:ext cx="1866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Chỉ được rẽ trái </a:t>
            </a:r>
          </a:p>
          <a:p>
            <a:pPr algn="ctr"/>
            <a:r>
              <a:rPr lang="en-US" sz="2000">
                <a:latin typeface="Calibri" pitchFamily="34" charset="0"/>
              </a:rPr>
              <a:t>hoặc phải</a:t>
            </a:r>
          </a:p>
        </p:txBody>
      </p:sp>
      <p:sp>
        <p:nvSpPr>
          <p:cNvPr id="22569" name="TextBox 98"/>
          <p:cNvSpPr txBox="1">
            <a:spLocks noChangeArrowheads="1"/>
          </p:cNvSpPr>
          <p:nvPr/>
        </p:nvSpPr>
        <p:spPr bwMode="auto">
          <a:xfrm>
            <a:off x="11317288" y="7689850"/>
            <a:ext cx="1184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Chỉ được </a:t>
            </a:r>
          </a:p>
          <a:p>
            <a:pPr algn="ctr"/>
            <a:r>
              <a:rPr lang="en-US" sz="2000">
                <a:latin typeface="Calibri" pitchFamily="34" charset="0"/>
              </a:rPr>
              <a:t>rẽ trái </a:t>
            </a:r>
          </a:p>
        </p:txBody>
      </p:sp>
      <p:sp>
        <p:nvSpPr>
          <p:cNvPr id="22570" name="TextBox 99"/>
          <p:cNvSpPr txBox="1">
            <a:spLocks noChangeArrowheads="1"/>
          </p:cNvSpPr>
          <p:nvPr/>
        </p:nvSpPr>
        <p:spPr bwMode="auto">
          <a:xfrm>
            <a:off x="13606463" y="7696200"/>
            <a:ext cx="1182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Chỉ được </a:t>
            </a:r>
          </a:p>
          <a:p>
            <a:pPr algn="ctr"/>
            <a:r>
              <a:rPr lang="en-US" sz="2000">
                <a:latin typeface="Calibri" pitchFamily="34" charset="0"/>
              </a:rPr>
              <a:t>rẽ phải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Anh dep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340</Words>
  <Application>Microsoft Office PowerPoint</Application>
  <PresentationFormat>Custom</PresentationFormat>
  <Paragraphs>63</Paragraphs>
  <Slides>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218</cp:revision>
  <dcterms:created xsi:type="dcterms:W3CDTF">2022-07-10T01:37:20Z</dcterms:created>
  <dcterms:modified xsi:type="dcterms:W3CDTF">2025-03-06T15:23:04Z</dcterms:modified>
</cp:coreProperties>
</file>