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41"/>
  </p:notesMasterIdLst>
  <p:sldIdLst>
    <p:sldId id="2007577267" r:id="rId3"/>
    <p:sldId id="258" r:id="rId4"/>
    <p:sldId id="2007577274" r:id="rId5"/>
    <p:sldId id="2007577269" r:id="rId6"/>
    <p:sldId id="2007577270" r:id="rId7"/>
    <p:sldId id="2007577271" r:id="rId8"/>
    <p:sldId id="2007577272" r:id="rId9"/>
    <p:sldId id="2007577284" r:id="rId10"/>
    <p:sldId id="259" r:id="rId11"/>
    <p:sldId id="256" r:id="rId12"/>
    <p:sldId id="2007577276" r:id="rId13"/>
    <p:sldId id="2007577278" r:id="rId14"/>
    <p:sldId id="2007577286" r:id="rId15"/>
    <p:sldId id="2007577285" r:id="rId16"/>
    <p:sldId id="2007577277" r:id="rId17"/>
    <p:sldId id="2007577250" r:id="rId18"/>
    <p:sldId id="2007577233" r:id="rId19"/>
    <p:sldId id="2007577275" r:id="rId20"/>
    <p:sldId id="2007577281" r:id="rId21"/>
    <p:sldId id="513" r:id="rId22"/>
    <p:sldId id="2007577279" r:id="rId23"/>
    <p:sldId id="2007577280" r:id="rId24"/>
    <p:sldId id="2007577282" r:id="rId25"/>
    <p:sldId id="497" r:id="rId26"/>
    <p:sldId id="498" r:id="rId27"/>
    <p:sldId id="2007577283" r:id="rId28"/>
    <p:sldId id="262" r:id="rId29"/>
    <p:sldId id="494" r:id="rId30"/>
    <p:sldId id="2007577264" r:id="rId31"/>
    <p:sldId id="2007577265" r:id="rId32"/>
    <p:sldId id="2007577266" r:id="rId33"/>
    <p:sldId id="511" r:id="rId34"/>
    <p:sldId id="2007577260" r:id="rId35"/>
    <p:sldId id="2007577258" r:id="rId36"/>
    <p:sldId id="2007577268" r:id="rId37"/>
    <p:sldId id="2007577263" r:id="rId38"/>
    <p:sldId id="2007577262" r:id="rId39"/>
    <p:sldId id="2007577261" r:id="rId40"/>
  </p:sldIdLst>
  <p:sldSz cx="9144000" cy="5143500" type="screen16x9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3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Sửa gạch chân thì nó ra chữ tóm tắt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7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40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12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87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4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09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80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65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06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3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19EB-0074-2580-EB64-2D7DA095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349147-5BD5-DF0F-6FC2-4C9638309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E9EC72-735C-8A8F-56EB-10887340E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AEB4B9-8DCD-1266-4596-66AA47BF3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7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5926E-4679-1C4F-3415-BD8B760A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B9622F-AC44-89C6-FCFF-78580F4A9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3813FE-03ED-2077-0037-E11206369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8243F1-EA4A-8487-D5EA-9735F9818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5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defRPr/>
            </a:pPr>
            <a:fld id="{3653BE2C-E51D-4510-9725-C2710346218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2/21/2026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defRPr/>
            </a:pPr>
            <a:fld id="{935CA8D5-547D-4DAF-87A9-E2331C496A1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>
                <a:defRPr/>
              </a:pPr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defRPr/>
            </a:pPr>
            <a:fld id="{3653BE2C-E51D-4510-9725-C2710346218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2/21/2026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defRPr/>
            </a:pPr>
            <a:fld id="{935CA8D5-547D-4DAF-87A9-E2331C496A1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>
                <a:defRPr/>
              </a:pPr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FBE4C27-1057-D763-2535-B8110D0ACE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15A3A8-2CFF-65ED-70E9-BF017D161E7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pPr/>
              <a:t>2026/2/21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3.xml"/><Relationship Id="rId5" Type="http://schemas.openxmlformats.org/officeDocument/2006/relationships/image" Target="../media/image25.png"/><Relationship Id="rId10" Type="http://schemas.openxmlformats.org/officeDocument/2006/relationships/slide" Target="slide36.xml"/><Relationship Id="rId4" Type="http://schemas.openxmlformats.org/officeDocument/2006/relationships/image" Target="../media/image22.png"/><Relationship Id="rId9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5" Type="http://schemas.openxmlformats.org/officeDocument/2006/relationships/image" Target="../media/image50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Relationship Id="rId1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3" y="3680304"/>
            <a:ext cx="1640979" cy="14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77338" y="2858921"/>
            <a:ext cx="6989324" cy="91250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spcBef>
                <a:spcPts val="1011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848137" y="1159081"/>
            <a:ext cx="7876700" cy="131261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815955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</a:t>
            </a:r>
          </a:p>
        </p:txBody>
      </p:sp>
      <p:pic>
        <p:nvPicPr>
          <p:cNvPr id="205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95" y="3727571"/>
            <a:ext cx="3155318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6921544" y="3797134"/>
            <a:ext cx="652824" cy="85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animal-14[1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51362" y="3342298"/>
            <a:ext cx="600206" cy="4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947" y="-58276"/>
            <a:ext cx="776790" cy="9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545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11154" y="315792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398882" y="523729"/>
            <a:ext cx="288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1năm = 12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3207974" y="464509"/>
            <a:ext cx="4702846" cy="379871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66CE2CC-1E45-1DA5-EA29-B79FA061468B}"/>
              </a:ext>
            </a:extLst>
          </p:cNvPr>
          <p:cNvSpPr/>
          <p:nvPr/>
        </p:nvSpPr>
        <p:spPr>
          <a:xfrm>
            <a:off x="3231398" y="771550"/>
            <a:ext cx="1154622" cy="112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340629" y="940686"/>
            <a:ext cx="3033461" cy="342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Tư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Sáu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Bảy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Tám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Chín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một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12882 -0.0012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00123 L 0.26042 0.003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42 0.0034 L 0.38785 0.0018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85 0.00185 L 0.00087 0.2324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23241 L 0.13021 0.2345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0.23457 L 0.25816 0.235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16 0.23581 L 0.38681 0.235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8 0.2358 L -0.00121 0.4682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46821 L 0.12952 0.4669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52 0.46697 L 0.25886 0.4623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46235 L 0.38889 0.46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31"/>
            <a:ext cx="9144000" cy="525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599" y="398197"/>
            <a:ext cx="840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Để</a:t>
            </a:r>
            <a:r>
              <a:rPr lang="en-US" sz="3600" b="1" dirty="0"/>
              <a:t>  </a:t>
            </a:r>
            <a:r>
              <a:rPr lang="en-US" sz="3600" b="1" dirty="0" err="1"/>
              <a:t>xem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lịch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tuần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C9F4D-023B-7CC7-B124-26A1474BB0D3}"/>
              </a:ext>
            </a:extLst>
          </p:cNvPr>
          <p:cNvSpPr txBox="1"/>
          <p:nvPr/>
        </p:nvSpPr>
        <p:spPr>
          <a:xfrm>
            <a:off x="607175" y="1970763"/>
            <a:ext cx="840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 </a:t>
            </a:r>
            <a:r>
              <a:rPr lang="en-US" sz="3600" b="1" dirty="0" err="1"/>
              <a:t>có</a:t>
            </a:r>
            <a:r>
              <a:rPr lang="en-US" sz="3600" b="1" dirty="0"/>
              <a:t> bao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FAD7B-57DB-DC67-9AC2-C6762167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9E019840-1810-C58C-ABD6-8708BF24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3232D72-FDB6-4D52-4C7A-479AF9D6A4E8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42B54AB-5997-1A0D-BD12-5FA59734A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BF6A398C-6B76-845A-3C81-2FEA5647452B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B371B733-9C09-D9B5-C73B-EAB08AC7FF18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D45E38F-0DEE-FC29-1505-306A10B24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7E96B6B-EE92-BCFC-6F1E-6A870FEC7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6E5C997-7F07-0830-1AE0-BCCE491CB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B19C3C6-E980-6056-E954-AEE15770C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F79AB-7B2D-2EDD-1C14-E319549A4B7C}"/>
              </a:ext>
            </a:extLst>
          </p:cNvPr>
          <p:cNvSpPr txBox="1"/>
          <p:nvPr/>
        </p:nvSpPr>
        <p:spPr>
          <a:xfrm>
            <a:off x="534675" y="275496"/>
            <a:ext cx="85216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SVN-Poky's"/>
              </a:rPr>
              <a:t>CÁCH XEM LỊCH </a:t>
            </a:r>
            <a:endParaRPr lang="en-US" sz="3200" b="1" dirty="0">
              <a:solidFill>
                <a:srgbClr val="FF0000"/>
              </a:solidFill>
              <a:latin typeface="SVN-Poky's"/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SVN-Poky's"/>
              </a:rPr>
              <a:t>ĐỂ XEM LỊCH NGÀY TRONG TUẦN EM CẦN QUAN SÁT VÀO CÁC HÀNG GHI SỐ RỒI DÓNG LÊN TRÊN HÀNG 1, TÌM ĐƯỢC NGÀY ĐÓ LÀ THỨ MẤY.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SVN-Poky's"/>
              </a:rPr>
              <a:t>ĐỂ TÌM THÁNG ĐÓ CÓ BAO NHIÊU NGÀY EM TÌM Ô SỐ CUỐI CÙNG CỦA TỜ LỊCH MỖI THÁNG.  </a:t>
            </a:r>
          </a:p>
          <a:p>
            <a:pPr marL="285750" indent="-285750">
              <a:buFontTx/>
              <a:buChar char="-"/>
            </a:pPr>
            <a:endParaRPr lang="en-US" sz="3200" b="1" dirty="0">
              <a:latin typeface="SVN-Poky's"/>
            </a:endParaRPr>
          </a:p>
        </p:txBody>
      </p:sp>
    </p:spTree>
    <p:extLst>
      <p:ext uri="{BB962C8B-B14F-4D97-AF65-F5344CB8AC3E}">
        <p14:creationId xmlns:p14="http://schemas.microsoft.com/office/powerpoint/2010/main" val="36924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0B88-8321-BCE5-2F10-66E2055C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30D0750F-E5B3-3D84-9147-F65441386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C3185F-297B-2732-6B45-2F3928087B1C}"/>
              </a:ext>
            </a:extLst>
          </p:cNvPr>
          <p:cNvSpPr/>
          <p:nvPr/>
        </p:nvSpPr>
        <p:spPr>
          <a:xfrm>
            <a:off x="311154" y="-9608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F66A21F-81A5-4810-99B2-9360F5A91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00BBCDE5-B756-DC6F-6D00-955E30967594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0A7DC9D2-0143-125D-701B-339D4E5BA6DF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7884704-4E10-9AAE-8BF6-CB3B6DAB4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8EAC29C-F6B6-7D71-8E7E-5CF728F1C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BC2072-1E6F-B177-2CC3-773C6FD6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0B7A484C-467C-E207-3378-465FACB9E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8B88BD-6272-1239-4697-98C179778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654AF-D561-0C08-D539-66EBCBFFA290}"/>
              </a:ext>
            </a:extLst>
          </p:cNvPr>
          <p:cNvSpPr txBox="1"/>
          <p:nvPr/>
        </p:nvSpPr>
        <p:spPr>
          <a:xfrm>
            <a:off x="428596" y="-55361"/>
            <a:ext cx="8286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Thảo</a:t>
            </a:r>
            <a:r>
              <a:rPr lang="en-US" sz="3200" b="1" dirty="0"/>
              <a:t> </a:t>
            </a:r>
            <a:r>
              <a:rPr lang="en-US" sz="3200" b="1" dirty="0" err="1"/>
              <a:t>luận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 </a:t>
            </a:r>
            <a:r>
              <a:rPr lang="en-US" sz="3200" b="1" dirty="0" err="1"/>
              <a:t>đôi</a:t>
            </a:r>
            <a:endParaRPr lang="en-US" sz="3200" b="1" dirty="0"/>
          </a:p>
          <a:p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3.</a:t>
            </a:r>
          </a:p>
          <a:p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2: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4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7.</a:t>
            </a:r>
          </a:p>
          <a:p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3: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 8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10.</a:t>
            </a:r>
            <a:endParaRPr lang="en-US" sz="3200" dirty="0"/>
          </a:p>
          <a:p>
            <a:r>
              <a:rPr lang="en-US" sz="3200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4: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11 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FB73928-4CE1-806F-A588-97598C5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-15287" y="0"/>
            <a:ext cx="9159288" cy="530168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F305119-AFC6-70BC-5800-F4C9F3032A84}"/>
              </a:ext>
            </a:extLst>
          </p:cNvPr>
          <p:cNvSpPr/>
          <p:nvPr/>
        </p:nvSpPr>
        <p:spPr>
          <a:xfrm>
            <a:off x="782320" y="3860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AFC8F5E-F793-3DF2-30DC-9F87002EEB04}"/>
              </a:ext>
            </a:extLst>
          </p:cNvPr>
          <p:cNvSpPr/>
          <p:nvPr/>
        </p:nvSpPr>
        <p:spPr>
          <a:xfrm>
            <a:off x="314960" y="17678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B0E7DF0-3025-A9A2-3A00-A78C83A8699B}"/>
              </a:ext>
            </a:extLst>
          </p:cNvPr>
          <p:cNvSpPr/>
          <p:nvPr/>
        </p:nvSpPr>
        <p:spPr>
          <a:xfrm>
            <a:off x="307848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2AD13615-C129-2140-C0FD-07D2B86333FE}"/>
              </a:ext>
            </a:extLst>
          </p:cNvPr>
          <p:cNvSpPr/>
          <p:nvPr/>
        </p:nvSpPr>
        <p:spPr>
          <a:xfrm>
            <a:off x="25908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BC35E9F-F5D1-1815-5D22-8B6823393623}"/>
              </a:ext>
            </a:extLst>
          </p:cNvPr>
          <p:cNvSpPr/>
          <p:nvPr/>
        </p:nvSpPr>
        <p:spPr>
          <a:xfrm>
            <a:off x="540512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EFF845C-08AC-E671-4FCE-069F01C73F06}"/>
              </a:ext>
            </a:extLst>
          </p:cNvPr>
          <p:cNvSpPr/>
          <p:nvPr/>
        </p:nvSpPr>
        <p:spPr>
          <a:xfrm>
            <a:off x="5862320" y="16052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748D233C-77AD-BF17-EB58-5097B29ABCC6}"/>
              </a:ext>
            </a:extLst>
          </p:cNvPr>
          <p:cNvSpPr/>
          <p:nvPr/>
        </p:nvSpPr>
        <p:spPr>
          <a:xfrm>
            <a:off x="768096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01054ACF-26A2-56C2-CF06-8EAAEFEFFA19}"/>
              </a:ext>
            </a:extLst>
          </p:cNvPr>
          <p:cNvSpPr/>
          <p:nvPr/>
        </p:nvSpPr>
        <p:spPr>
          <a:xfrm>
            <a:off x="87884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4AE4646-83C5-1807-0DC5-59E634D25661}"/>
              </a:ext>
            </a:extLst>
          </p:cNvPr>
          <p:cNvSpPr/>
          <p:nvPr/>
        </p:nvSpPr>
        <p:spPr>
          <a:xfrm>
            <a:off x="7823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4EF6627-0FC5-AC52-6CA2-428105269BC8}"/>
              </a:ext>
            </a:extLst>
          </p:cNvPr>
          <p:cNvSpPr/>
          <p:nvPr/>
        </p:nvSpPr>
        <p:spPr>
          <a:xfrm>
            <a:off x="599440" y="32816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6EA90D04-13B6-D630-68ED-D10AD86BFA5B}"/>
              </a:ext>
            </a:extLst>
          </p:cNvPr>
          <p:cNvSpPr/>
          <p:nvPr/>
        </p:nvSpPr>
        <p:spPr>
          <a:xfrm>
            <a:off x="30581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0DD98456-880F-5D37-661D-8749D80BB384}"/>
              </a:ext>
            </a:extLst>
          </p:cNvPr>
          <p:cNvSpPr/>
          <p:nvPr/>
        </p:nvSpPr>
        <p:spPr>
          <a:xfrm>
            <a:off x="3545840" y="32613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02E72D63-FE11-B698-25BC-4CDECD7DA29C}"/>
              </a:ext>
            </a:extLst>
          </p:cNvPr>
          <p:cNvSpPr/>
          <p:nvPr/>
        </p:nvSpPr>
        <p:spPr>
          <a:xfrm>
            <a:off x="54051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B183C881-A9E2-4F85-0BE3-3140F1C4132E}"/>
              </a:ext>
            </a:extLst>
          </p:cNvPr>
          <p:cNvSpPr/>
          <p:nvPr/>
        </p:nvSpPr>
        <p:spPr>
          <a:xfrm>
            <a:off x="4622800" y="345440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346A9DE-1D1F-C579-B763-ECC87D3E90F1}"/>
              </a:ext>
            </a:extLst>
          </p:cNvPr>
          <p:cNvSpPr/>
          <p:nvPr/>
        </p:nvSpPr>
        <p:spPr>
          <a:xfrm>
            <a:off x="76809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B4B41477-D0B6-7A94-4446-D92CE68B6834}"/>
              </a:ext>
            </a:extLst>
          </p:cNvPr>
          <p:cNvSpPr/>
          <p:nvPr/>
        </p:nvSpPr>
        <p:spPr>
          <a:xfrm>
            <a:off x="7823200" y="32715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2572A807-75B2-C590-C222-705F52920E68}"/>
              </a:ext>
            </a:extLst>
          </p:cNvPr>
          <p:cNvSpPr/>
          <p:nvPr/>
        </p:nvSpPr>
        <p:spPr>
          <a:xfrm>
            <a:off x="79248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3C6A247D-2D43-3A4B-8D4B-A3EAC7C0BC19}"/>
              </a:ext>
            </a:extLst>
          </p:cNvPr>
          <p:cNvSpPr/>
          <p:nvPr/>
        </p:nvSpPr>
        <p:spPr>
          <a:xfrm>
            <a:off x="1574800" y="49580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71539F32-06F2-2C70-1E54-F4611BCB0ACF}"/>
              </a:ext>
            </a:extLst>
          </p:cNvPr>
          <p:cNvSpPr/>
          <p:nvPr/>
        </p:nvSpPr>
        <p:spPr>
          <a:xfrm>
            <a:off x="307848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E3E07C90-5C96-EA2E-ACCD-4B3B5BA74C88}"/>
              </a:ext>
            </a:extLst>
          </p:cNvPr>
          <p:cNvSpPr/>
          <p:nvPr/>
        </p:nvSpPr>
        <p:spPr>
          <a:xfrm>
            <a:off x="2590800" y="51206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0C36D124-2870-066E-15CD-9F22D0DA3EEC}"/>
              </a:ext>
            </a:extLst>
          </p:cNvPr>
          <p:cNvSpPr/>
          <p:nvPr/>
        </p:nvSpPr>
        <p:spPr>
          <a:xfrm>
            <a:off x="538480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23FADD55-C0A4-F28D-45FE-B274BCD51D3A}"/>
              </a:ext>
            </a:extLst>
          </p:cNvPr>
          <p:cNvSpPr/>
          <p:nvPr/>
        </p:nvSpPr>
        <p:spPr>
          <a:xfrm>
            <a:off x="554736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51C4BE9-7C27-0582-A92D-0843F7AA92D1}"/>
              </a:ext>
            </a:extLst>
          </p:cNvPr>
          <p:cNvSpPr/>
          <p:nvPr/>
        </p:nvSpPr>
        <p:spPr>
          <a:xfrm>
            <a:off x="768096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28AA913-2CA7-7058-EE54-38B067E13B7E}"/>
              </a:ext>
            </a:extLst>
          </p:cNvPr>
          <p:cNvSpPr/>
          <p:nvPr/>
        </p:nvSpPr>
        <p:spPr>
          <a:xfrm>
            <a:off x="880872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59B8149-E8D7-8A9F-591D-D406439AE02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931" y="1383879"/>
            <a:ext cx="3894870" cy="22344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9B031DA-3005-6DAF-1BE4-85B50091EA8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1999" y="1396336"/>
            <a:ext cx="3894870" cy="2234411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D1ABA51-4F7B-8C0C-2F06-FC9D1027848B}"/>
              </a:ext>
            </a:extLst>
          </p:cNvPr>
          <p:cNvSpPr/>
          <p:nvPr/>
        </p:nvSpPr>
        <p:spPr>
          <a:xfrm>
            <a:off x="729343" y="3265715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A444271-140F-C37D-9610-D7D29D89636A}"/>
              </a:ext>
            </a:extLst>
          </p:cNvPr>
          <p:cNvSpPr/>
          <p:nvPr/>
        </p:nvSpPr>
        <p:spPr>
          <a:xfrm>
            <a:off x="6780712" y="3173141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4B6EE1B-CD55-8362-97DA-F4FE43C7B1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520" r="13149" b="8958"/>
          <a:stretch/>
        </p:blipFill>
        <p:spPr>
          <a:xfrm>
            <a:off x="589137" y="453108"/>
            <a:ext cx="8114533" cy="41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142844" y="71420"/>
            <a:ext cx="8715436" cy="500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11154" y="2150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Vân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9691" y="4000201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00" b="1" dirty="0"/>
              <a:t>HS lấy tờ lịch đã chuẩn bị và chia sẻ với bạn theo </a:t>
            </a:r>
            <a:endParaRPr lang="en-US" sz="1100" b="1" dirty="0"/>
          </a:p>
          <a:p>
            <a:pPr algn="ctr"/>
            <a:r>
              <a:rPr lang="vi-VN" sz="1100" b="1" dirty="0"/>
              <a:t>kĩ thuật </a:t>
            </a:r>
            <a:r>
              <a:rPr lang="en-US" sz="1100" b="1" dirty="0">
                <a:solidFill>
                  <a:srgbClr val="FF0000"/>
                </a:solidFill>
              </a:rPr>
              <a:t>LẨU BĂNG CHUYỀN</a:t>
            </a:r>
            <a:r>
              <a:rPr lang="vi-VN" sz="1100" b="1" dirty="0">
                <a:solidFill>
                  <a:srgbClr val="FF0000"/>
                </a:solidFill>
              </a:rPr>
              <a:t> 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2915816" y="582321"/>
            <a:ext cx="351250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691308" y="1376209"/>
            <a:ext cx="5834653" cy="11055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Luyện</a:t>
            </a: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tập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8583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673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1673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0"/>
            <a:ext cx="8501122" cy="50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85539"/>
            <a:ext cx="7072362" cy="505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71538" y="0"/>
            <a:ext cx="2428892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-59740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Bài 1: </a:t>
            </a:r>
          </a:p>
          <a:p>
            <a:pPr marL="342900" indent="-342900">
              <a:buAutoNum type="alphaLcParenR"/>
            </a:pPr>
            <a:r>
              <a:rPr lang="vi-VN" sz="2800" b="1" dirty="0"/>
              <a:t>Bây giờ là tháng ......... Tháng này có ......... ngày</a:t>
            </a:r>
          </a:p>
          <a:p>
            <a:pPr marL="342900" indent="-342900">
              <a:buAutoNum type="alphaLcParenR" startAt="2"/>
            </a:pPr>
            <a:r>
              <a:rPr lang="vi-VN" sz="2800" b="1" dirty="0"/>
              <a:t>Những tháng trong năm có 30 ngày :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800" b="1" dirty="0"/>
              <a:t>......................</a:t>
            </a:r>
            <a:endParaRPr lang="vi-VN" sz="2800" b="1" dirty="0"/>
          </a:p>
          <a:p>
            <a:pPr marL="342900" indent="-342900">
              <a:buAutoNum type="alphaLcParenR" startAt="2"/>
            </a:pPr>
            <a:r>
              <a:rPr lang="vi-VN" sz="2800" b="1" dirty="0"/>
              <a:t> Những tháng trong năm có 31 ngày :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800" b="1" dirty="0"/>
              <a:t>.....................................................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910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E22293-FBFE-44F1-89EB-ED7BB4267AC1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33C1AA-B0BC-7E8F-C701-B838E73BC3A4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5FEE082-AC3E-AF09-0D71-8693CACEA510}"/>
              </a:ext>
            </a:extLst>
          </p:cNvPr>
          <p:cNvSpPr txBox="1"/>
          <p:nvPr/>
        </p:nvSpPr>
        <p:spPr>
          <a:xfrm>
            <a:off x="886808" y="1354670"/>
            <a:ext cx="800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a)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Bây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9DDEB7-4CFB-82DA-2708-AEC645D94850}"/>
              </a:ext>
            </a:extLst>
          </p:cNvPr>
          <p:cNvSpPr txBox="1"/>
          <p:nvPr/>
        </p:nvSpPr>
        <p:spPr>
          <a:xfrm>
            <a:off x="608448" y="2673775"/>
            <a:ext cx="417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3.</a:t>
            </a:r>
          </a:p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85932"/>
            <a:ext cx="4286280" cy="306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572000" y="1785932"/>
            <a:ext cx="14287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89616F-5E32-4194-B54E-321B8E4D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5260E0-D9E5-46D3-9153-35AF360183FD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D8D74E-77B2-4B1A-2DA3-558352887819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027602-EC42-E0C2-4F9B-85C07F0C7342}"/>
              </a:ext>
            </a:extLst>
          </p:cNvPr>
          <p:cNvSpPr txBox="1"/>
          <p:nvPr/>
        </p:nvSpPr>
        <p:spPr>
          <a:xfrm>
            <a:off x="886808" y="132602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6791358-6F4C-7571-2C76-E815E5D73030}"/>
              </a:ext>
            </a:extLst>
          </p:cNvPr>
          <p:cNvSpPr txBox="1"/>
          <p:nvPr/>
        </p:nvSpPr>
        <p:spPr>
          <a:xfrm>
            <a:off x="1116504" y="190396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6,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9,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E73DD5-66E8-562A-0C1C-7C6A23CCC5D6}"/>
              </a:ext>
            </a:extLst>
          </p:cNvPr>
          <p:cNvSpPr txBox="1"/>
          <p:nvPr/>
        </p:nvSpPr>
        <p:spPr>
          <a:xfrm>
            <a:off x="827584" y="285123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0551CF-37BE-7FDC-7432-8ABA06B6D678}"/>
              </a:ext>
            </a:extLst>
          </p:cNvPr>
          <p:cNvSpPr txBox="1"/>
          <p:nvPr/>
        </p:nvSpPr>
        <p:spPr>
          <a:xfrm>
            <a:off x="357159" y="3429173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220538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Vân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467" y="632758"/>
            <a:ext cx="8450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Tháng 3 có ngày lễ nào? Đó là ngày gì ? </a:t>
            </a:r>
            <a:endParaRPr lang="en-US" sz="4000" b="1" dirty="0"/>
          </a:p>
          <a:p>
            <a:r>
              <a:rPr lang="vi-VN" sz="4000" b="1" dirty="0"/>
              <a:t>Ngày đó vào thứ mấy? </a:t>
            </a:r>
            <a:endParaRPr lang="en-US" sz="4000" b="1"/>
          </a:p>
          <a:p>
            <a:r>
              <a:rPr lang="vi-VN" sz="4000" b="1"/>
              <a:t>Ngày </a:t>
            </a:r>
            <a:r>
              <a:rPr lang="vi-VN" sz="4000" b="1" dirty="0"/>
              <a:t>đó em thể hiện như nào với người thân?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407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917AA080-2831-835E-9714-F3EA2E699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2633689"/>
            <a:ext cx="4716016" cy="2509811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A2055068-62BD-F560-9B87-3C5D7A8B53DB}"/>
              </a:ext>
            </a:extLst>
          </p:cNvPr>
          <p:cNvSpPr txBox="1"/>
          <p:nvPr/>
        </p:nvSpPr>
        <p:spPr>
          <a:xfrm>
            <a:off x="2438177" y="997805"/>
            <a:ext cx="4267645" cy="145097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Dặn</a:t>
            </a:r>
            <a:r>
              <a:rPr lang="en-US" altLang="zh-CN" sz="88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dò</a:t>
            </a:r>
            <a:endParaRPr lang="zh-CN" altLang="en-US" sz="72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0" y="340585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867280" y="4302372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C50A86E-2EF3-6A5D-16BC-52DD9B19703C}"/>
              </a:ext>
            </a:extLst>
          </p:cNvPr>
          <p:cNvSpPr/>
          <p:nvPr/>
        </p:nvSpPr>
        <p:spPr>
          <a:xfrm>
            <a:off x="2428239" y="298704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D7F07447-9D3A-C3AF-BA97-C5879BD9B518}"/>
              </a:ext>
            </a:extLst>
          </p:cNvPr>
          <p:cNvSpPr/>
          <p:nvPr/>
        </p:nvSpPr>
        <p:spPr>
          <a:xfrm>
            <a:off x="8087359" y="2966720"/>
            <a:ext cx="518161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785786" y="3405852"/>
            <a:ext cx="8358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20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thứ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149498" y="3977356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20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A833EF9-AC1D-8030-1C74-6D9F7B904D54}"/>
              </a:ext>
            </a:extLst>
          </p:cNvPr>
          <p:cNvSpPr/>
          <p:nvPr/>
        </p:nvSpPr>
        <p:spPr>
          <a:xfrm>
            <a:off x="944879" y="271272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4E51208-C253-7B6B-A0D0-B0A7707D0BE2}"/>
              </a:ext>
            </a:extLst>
          </p:cNvPr>
          <p:cNvSpPr/>
          <p:nvPr/>
        </p:nvSpPr>
        <p:spPr>
          <a:xfrm>
            <a:off x="924559" y="1452880"/>
            <a:ext cx="477521" cy="55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0" y="231642"/>
            <a:ext cx="950122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1500166" y="2005610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Ai </a:t>
            </a:r>
            <a:r>
              <a:rPr lang="en-US" sz="54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nhanh</a:t>
            </a:r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– Ai </a:t>
            </a:r>
            <a:r>
              <a:rPr lang="en-US" sz="54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đúng</a:t>
            </a:r>
            <a:endParaRPr lang="en-US" sz="54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6129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107504" y="330765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cuối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cùng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thứ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857224" y="390591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nhật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3A12707-3F95-6DC9-6494-3424ED1069C3}"/>
              </a:ext>
            </a:extLst>
          </p:cNvPr>
          <p:cNvSpPr/>
          <p:nvPr/>
        </p:nvSpPr>
        <p:spPr>
          <a:xfrm>
            <a:off x="8097519" y="295656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A67CB13-9CBF-E763-62D5-5E75A537B73C}"/>
              </a:ext>
            </a:extLst>
          </p:cNvPr>
          <p:cNvSpPr/>
          <p:nvPr/>
        </p:nvSpPr>
        <p:spPr>
          <a:xfrm>
            <a:off x="8077199" y="149352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6345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56672" y="3454613"/>
            <a:ext cx="8979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d)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Chủ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nhật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107082" y="411847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3, 10, 17, 24, 31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6C8A8143-B9FF-6977-3FAB-D0D17309AA53}"/>
              </a:ext>
            </a:extLst>
          </p:cNvPr>
          <p:cNvSpPr/>
          <p:nvPr/>
        </p:nvSpPr>
        <p:spPr>
          <a:xfrm>
            <a:off x="8212003" y="1990165"/>
            <a:ext cx="247288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8D3C081-B5BA-4057-3A8A-4EB35661F932}"/>
              </a:ext>
            </a:extLst>
          </p:cNvPr>
          <p:cNvSpPr/>
          <p:nvPr/>
        </p:nvSpPr>
        <p:spPr>
          <a:xfrm>
            <a:off x="8069128" y="146431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98EF596C-C455-F918-FAFE-DDF031CC9731}"/>
              </a:ext>
            </a:extLst>
          </p:cNvPr>
          <p:cNvSpPr/>
          <p:nvPr/>
        </p:nvSpPr>
        <p:spPr>
          <a:xfrm>
            <a:off x="8187237" y="223747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5481840F-8A4B-C27C-8A9A-7BC51E93E939}"/>
              </a:ext>
            </a:extLst>
          </p:cNvPr>
          <p:cNvSpPr/>
          <p:nvPr/>
        </p:nvSpPr>
        <p:spPr>
          <a:xfrm>
            <a:off x="8185331" y="248477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F40B8FB-42B3-4A0C-885E-35C4A0A7FACC}"/>
              </a:ext>
            </a:extLst>
          </p:cNvPr>
          <p:cNvSpPr/>
          <p:nvPr/>
        </p:nvSpPr>
        <p:spPr>
          <a:xfrm>
            <a:off x="8183425" y="273208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E58133C-4B81-0180-CA77-690A241CA392}"/>
              </a:ext>
            </a:extLst>
          </p:cNvPr>
          <p:cNvSpPr/>
          <p:nvPr/>
        </p:nvSpPr>
        <p:spPr>
          <a:xfrm>
            <a:off x="8181519" y="297938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285984" y="3353991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827858" y="1049472"/>
            <a:ext cx="5536207" cy="218540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Tạm biệt các em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SVN-Ziclets" panose="02000603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1849613" y="924058"/>
            <a:ext cx="5188944" cy="1767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533A1B-BD18-5C25-77A8-8A7ECE390A53}"/>
              </a:ext>
            </a:extLst>
          </p:cNvPr>
          <p:cNvSpPr txBox="1"/>
          <p:nvPr/>
        </p:nvSpPr>
        <p:spPr>
          <a:xfrm>
            <a:off x="2141061" y="621255"/>
            <a:ext cx="5573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tuần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b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F9263-85B3-AD26-0C83-6C4AF55FA340}"/>
              </a:ext>
            </a:extLst>
          </p:cNvPr>
          <p:cNvSpPr txBox="1"/>
          <p:nvPr/>
        </p:nvSpPr>
        <p:spPr>
          <a:xfrm>
            <a:off x="929300" y="1942578"/>
            <a:ext cx="75758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tuần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b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sáu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bảy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7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4" name="图片 10">
            <a:extLst>
              <a:ext uri="{FF2B5EF4-FFF2-40B4-BE49-F238E27FC236}">
                <a16:creationId xmlns:a16="http://schemas.microsoft.com/office/drawing/2014/main" id="{FD297AF4-A984-2276-413A-5E5CBB9AF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52" y="623410"/>
            <a:ext cx="2250397" cy="2250397"/>
          </a:xfrm>
          <a:prstGeom prst="ellipse">
            <a:avLst/>
          </a:prstGeom>
        </p:spPr>
      </p:pic>
      <p:pic>
        <p:nvPicPr>
          <p:cNvPr id="13" name="图形 1"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-1" y="2316844"/>
            <a:ext cx="3510403" cy="2482967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51719" y="740776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8524" y="3338147"/>
            <a:ext cx="945836" cy="75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77855-4A5D-965B-A8AF-25AF81108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935" y="1428651"/>
            <a:ext cx="418831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FE73D708-1AA3-3020-7A6E-2668319339FC}"/>
              </a:ext>
            </a:extLst>
          </p:cNvPr>
          <p:cNvSpPr txBox="1"/>
          <p:nvPr/>
        </p:nvSpPr>
        <p:spPr>
          <a:xfrm>
            <a:off x="2220222" y="1820124"/>
            <a:ext cx="5556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h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</a:rPr>
              <a:t>á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FF99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g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-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ă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2CC"/>
                </a:solidFill>
                <a:latin typeface="SVN-Poky's" panose="020B0606040200020203" pitchFamily="34" charset="0"/>
              </a:rPr>
              <a:t>m</a:t>
            </a:r>
            <a:endParaRPr lang="en-US" sz="7200" dirty="0">
              <a:ln w="57150"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latin typeface="SVN-Poky's" panose="020B0606040200020203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71406B2-496A-CC25-B04C-C4158EE4AD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428"/>
          <a:stretch/>
        </p:blipFill>
        <p:spPr>
          <a:xfrm>
            <a:off x="2183756" y="1279347"/>
            <a:ext cx="1421337" cy="270988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D971469-6580-0E1A-6346-0E6F03EF4F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36" r="50055"/>
          <a:stretch/>
        </p:blipFill>
        <p:spPr>
          <a:xfrm>
            <a:off x="3574590" y="1279347"/>
            <a:ext cx="1458149" cy="270988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083FFEB5-B432-3FE4-88F0-BC3FCBE67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93" r="24998"/>
          <a:stretch/>
        </p:blipFill>
        <p:spPr>
          <a:xfrm>
            <a:off x="5002235" y="1279347"/>
            <a:ext cx="1458149" cy="2709882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4CF64209-A77E-5BC4-537D-753EC30823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051" t="-80" r="-260" b="80"/>
          <a:stretch/>
        </p:blipFill>
        <p:spPr>
          <a:xfrm>
            <a:off x="6429880" y="1279347"/>
            <a:ext cx="1458149" cy="2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9.87654E-7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E3F93-B9A4-0E7E-6D01-C2F2CAC35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6" b="96857" l="4286" r="94286">
                        <a14:foregroundMark x1="48857" y1="27429" x2="52571" y2="44000"/>
                        <a14:foregroundMark x1="51714" y1="44286" x2="50000" y2="61714"/>
                        <a14:foregroundMark x1="51429" y1="10000" x2="70000" y2="19429"/>
                        <a14:foregroundMark x1="75143" y1="15143" x2="91714" y2="38571"/>
                        <a14:foregroundMark x1="93143" y1="45714" x2="94857" y2="61714"/>
                        <a14:foregroundMark x1="92000" y1="69143" x2="79143" y2="81714"/>
                        <a14:foregroundMark x1="33872" y1="94286" x2="29217" y2="94975"/>
                        <a14:foregroundMark x1="70571" y1="88857" x2="33872" y2="94286"/>
                        <a14:foregroundMark x1="56000" y1="89429" x2="80571" y2="72571"/>
                        <a14:foregroundMark x1="80571" y1="72571" x2="90286" y2="60857"/>
                        <a14:foregroundMark x1="92571" y1="41143" x2="91714" y2="30000"/>
                        <a14:foregroundMark x1="66000" y1="11714" x2="38286" y2="10571"/>
                        <a14:foregroundMark x1="38286" y1="10571" x2="17143" y2="26286"/>
                        <a14:foregroundMark x1="17143" y1="26286" x2="11714" y2="34000"/>
                        <a14:foregroundMark x1="9143" y1="46000" x2="19429" y2="72286"/>
                        <a14:foregroundMark x1="19429" y1="72286" x2="24857" y2="76857"/>
                        <a14:foregroundMark x1="36571" y1="91714" x2="15714" y2="70857"/>
                        <a14:foregroundMark x1="19143" y1="76857" x2="6571" y2="58571"/>
                        <a14:foregroundMark x1="6571" y1="58571" x2="6571" y2="57714"/>
                        <a14:foregroundMark x1="8286" y1="48571" x2="7429" y2="63714"/>
                        <a14:foregroundMark x1="9143" y1="74571" x2="31429" y2="87714"/>
                        <a14:foregroundMark x1="71714" y1="12286" x2="80286" y2="25143"/>
                        <a14:foregroundMark x1="81429" y1="19143" x2="86000" y2="28571"/>
                        <a14:foregroundMark x1="62571" y1="9143" x2="45714" y2="12286"/>
                        <a14:foregroundMark x1="37143" y1="11714" x2="25429" y2="25714"/>
                        <a14:foregroundMark x1="12857" y1="36857" x2="10571" y2="48571"/>
                        <a14:foregroundMark x1="6286" y1="50286" x2="6286" y2="50286"/>
                        <a14:foregroundMark x1="4571" y1="49429" x2="4571" y2="49429"/>
                        <a14:foregroundMark x1="6286" y1="41714" x2="6286" y2="50857"/>
                        <a14:foregroundMark x1="13714" y1="22286" x2="22286" y2="21714"/>
                        <a14:foregroundMark x1="28000" y1="9143" x2="36571" y2="13429"/>
                        <a14:foregroundMark x1="45714" y1="4286" x2="56000" y2="11714"/>
                        <a14:foregroundMark x1="48857" y1="96857" x2="48857" y2="96857"/>
                        <a14:backgroundMark x1="28286" y1="94286" x2="28286" y2="94286"/>
                        <a14:backgroundMark x1="26286" y1="95143" x2="26286" y2="95143"/>
                        <a14:backgroundMark x1="25429" y1="96286" x2="25429" y2="96286"/>
                        <a14:backgroundMark x1="22286" y1="96857" x2="26571" y2="97714"/>
                        <a14:backgroundMark x1="23143" y1="94571" x2="23143" y2="97714"/>
                        <a14:backgroundMark x1="29714" y1="95143" x2="29714" y2="95143"/>
                        <a14:backgroundMark x1="30000" y1="95429" x2="30000" y2="95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59" y="1836996"/>
            <a:ext cx="2000423" cy="20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C17D8-8143-4A5C-4FF4-C7D2EB5B361F}"/>
              </a:ext>
            </a:extLst>
          </p:cNvPr>
          <p:cNvSpPr txBox="1"/>
          <p:nvPr/>
        </p:nvSpPr>
        <p:spPr>
          <a:xfrm>
            <a:off x="1761119" y="864102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?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5D188-DEF5-E099-CFB9-00F2E13C218B}"/>
              </a:ext>
            </a:extLst>
          </p:cNvPr>
          <p:cNvSpPr txBox="1"/>
          <p:nvPr/>
        </p:nvSpPr>
        <p:spPr>
          <a:xfrm>
            <a:off x="324093" y="2571750"/>
            <a:ext cx="615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60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2D256-C9CB-E248-C15E-D487072EF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575" y1="29275" x2="56941" y2="37681"/>
                        <a14:foregroundMark x1="52125" y1="32464" x2="55241" y2="53623"/>
                        <a14:foregroundMark x1="47309" y1="42609" x2="53824" y2="55362"/>
                        <a14:foregroundMark x1="50992" y1="44348" x2="51275" y2="57101"/>
                        <a14:foregroundMark x1="46176" y1="40290" x2="50142" y2="35072"/>
                        <a14:foregroundMark x1="47309" y1="53043" x2="47309" y2="53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684" y="1875721"/>
            <a:ext cx="2017570" cy="19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948CC-871D-4257-3D82-55E44E9B2958}"/>
              </a:ext>
            </a:extLst>
          </p:cNvPr>
          <p:cNvSpPr txBox="1"/>
          <p:nvPr/>
        </p:nvSpPr>
        <p:spPr>
          <a:xfrm>
            <a:off x="1403648" y="621254"/>
            <a:ext cx="6894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0E846-1A89-B2F5-78B6-6C9D6575482E}"/>
              </a:ext>
            </a:extLst>
          </p:cNvPr>
          <p:cNvSpPr txBox="1"/>
          <p:nvPr/>
        </p:nvSpPr>
        <p:spPr>
          <a:xfrm>
            <a:off x="755576" y="1437641"/>
            <a:ext cx="777138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24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endParaRPr lang="en-US" sz="54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 defTabSz="685800"/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12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đêm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 defTabSz="685800"/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đêm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81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7679" y="3891412"/>
            <a:ext cx="1597389" cy="112986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D7F37-BC80-04AF-0AA2-C69397C159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139" y="1285435"/>
            <a:ext cx="6498543" cy="21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3E27D-F709-2B57-A7CC-221C4C857447}"/>
              </a:ext>
            </a:extLst>
          </p:cNvPr>
          <p:cNvSpPr txBox="1"/>
          <p:nvPr/>
        </p:nvSpPr>
        <p:spPr>
          <a:xfrm>
            <a:off x="1117982" y="305813"/>
            <a:ext cx="7342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lịch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9B8CF-3391-E85B-AA7B-2CDCA207EF3B}"/>
              </a:ext>
            </a:extLst>
          </p:cNvPr>
          <p:cNvSpPr txBox="1"/>
          <p:nvPr/>
        </p:nvSpPr>
        <p:spPr>
          <a:xfrm>
            <a:off x="1234137" y="3334397"/>
            <a:ext cx="2171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2C1B53-AB8C-EE54-1995-F0F5837F5F73}"/>
              </a:ext>
            </a:extLst>
          </p:cNvPr>
          <p:cNvSpPr txBox="1"/>
          <p:nvPr/>
        </p:nvSpPr>
        <p:spPr>
          <a:xfrm>
            <a:off x="3527061" y="3334397"/>
            <a:ext cx="2329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95B4C-0124-14EC-3DAF-725D1FA6BC23}"/>
              </a:ext>
            </a:extLst>
          </p:cNvPr>
          <p:cNvSpPr txBox="1"/>
          <p:nvPr/>
        </p:nvSpPr>
        <p:spPr>
          <a:xfrm>
            <a:off x="5977995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740089" y="19177"/>
            <a:ext cx="6172200" cy="176202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4357686" y="2000246"/>
            <a:ext cx="3143272" cy="6429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4357686" y="2928940"/>
            <a:ext cx="3286148" cy="71438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-34190"/>
            <a:ext cx="7286676" cy="18153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50054" y="1004371"/>
            <a:ext cx="639738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000" dirty="0"/>
              <a:t>Câu 1</a:t>
            </a:r>
            <a:r>
              <a:rPr lang="en-US" sz="3000" dirty="0"/>
              <a:t>. </a:t>
            </a:r>
            <a:r>
              <a:rPr lang="en-US" sz="3000" dirty="0" err="1"/>
              <a:t>Đây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mấy</a:t>
            </a:r>
            <a:r>
              <a:rPr lang="en-US" sz="3000" dirty="0"/>
              <a:t> </a:t>
            </a:r>
            <a:r>
              <a:rPr lang="en-US" sz="3000" dirty="0" err="1"/>
              <a:t>giờ</a:t>
            </a:r>
            <a:r>
              <a:rPr lang="en-US" sz="3000" dirty="0"/>
              <a:t> </a:t>
            </a:r>
            <a:r>
              <a:rPr lang="vi-VN" sz="3000" dirty="0"/>
              <a:t>?</a:t>
            </a:r>
            <a:endParaRPr lang="en-US" sz="3000" dirty="0"/>
          </a:p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ình Bầu dục 14">
            <a:extLst>
              <a:ext uri="{FF2B5EF4-FFF2-40B4-BE49-F238E27FC236}">
                <a16:creationId xmlns:a16="http://schemas.microsoft.com/office/drawing/2014/main" id="{9B5830D9-FAA5-B349-4ABA-AEFBC7CF3B85}"/>
              </a:ext>
            </a:extLst>
          </p:cNvPr>
          <p:cNvSpPr/>
          <p:nvPr/>
        </p:nvSpPr>
        <p:spPr>
          <a:xfrm>
            <a:off x="571472" y="1895490"/>
            <a:ext cx="2876548" cy="28194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838" t="-34176" r="-232242" b="-484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"/>
          <p:cNvSpPr/>
          <p:nvPr/>
        </p:nvSpPr>
        <p:spPr>
          <a:xfrm>
            <a:off x="4286248" y="3857634"/>
            <a:ext cx="3286148" cy="71438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8" grpId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261977" y="104936"/>
            <a:ext cx="6622391" cy="164748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1172294" y="3786196"/>
            <a:ext cx="3399706" cy="10787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7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357817" y="2447179"/>
            <a:ext cx="3000397" cy="109863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8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100" dirty="0">
              <a:solidFill>
                <a:srgbClr val="FFFF00"/>
              </a:solidFill>
            </a:endParaRPr>
          </a:p>
          <a:p>
            <a:pPr algn="ctr" defTabSz="685800">
              <a:defRPr/>
            </a:pP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261977" y="2412524"/>
            <a:ext cx="3095709" cy="10879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D"/>
          <p:cNvSpPr/>
          <p:nvPr/>
        </p:nvSpPr>
        <p:spPr>
          <a:xfrm>
            <a:off x="5429256" y="3786196"/>
            <a:ext cx="3143272" cy="10787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89" y="41966"/>
            <a:ext cx="7855222" cy="17734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9672" y="994386"/>
            <a:ext cx="633166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Câu 2.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</a:rPr>
              <a:t>nhiêu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vi-VN" sz="3200" b="1" dirty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29661" y="805454"/>
            <a:ext cx="7051036" cy="11430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4823460" y="3429006"/>
            <a:ext cx="4217670" cy="146531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75174" y="2143122"/>
            <a:ext cx="4139702" cy="11887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dirty="0"/>
          </a:p>
          <a:p>
            <a:pPr algn="ctr" defTabSz="685800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631508" y="3643320"/>
            <a:ext cx="4083368" cy="107157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/>
          </a:p>
          <a:p>
            <a:pPr algn="ctr" defTabSz="68580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14548" y="1978151"/>
            <a:ext cx="138548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1189358" y="1199881"/>
            <a:ext cx="705103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0000"/>
                </a:solidFill>
              </a:rPr>
              <a:t>Câu </a:t>
            </a:r>
            <a:r>
              <a:rPr lang="en-US" sz="3000" b="1" dirty="0">
                <a:solidFill>
                  <a:srgbClr val="FF0000"/>
                </a:solidFill>
              </a:rPr>
              <a:t>3. </a:t>
            </a:r>
            <a:r>
              <a:rPr lang="en-US" sz="3000" b="1" dirty="0" err="1">
                <a:solidFill>
                  <a:srgbClr val="FF0000"/>
                </a:solidFill>
              </a:rPr>
              <a:t>Kể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tên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các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thứ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trong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một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tuần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  <a:r>
              <a:rPr lang="vi-VN" sz="3000" b="1" dirty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B"/>
          <p:cNvSpPr/>
          <p:nvPr/>
        </p:nvSpPr>
        <p:spPr>
          <a:xfrm>
            <a:off x="4846350" y="2143122"/>
            <a:ext cx="4011930" cy="106013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B5DE9-B272-66C3-9551-197397B9C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03" y="-458100"/>
            <a:ext cx="7855222" cy="1773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3672408"/>
          </a:xfrm>
        </p:spPr>
        <p:txBody>
          <a:bodyPr>
            <a:normAutofit/>
          </a:bodyPr>
          <a:lstStyle/>
          <a:p>
            <a:pPr algn="ctr"/>
            <a:r>
              <a:rPr lang="nl-NL" b="1" u="sng" dirty="0"/>
              <a:t>TOÁN </a:t>
            </a:r>
            <a:br>
              <a:rPr lang="nl-NL" b="1" dirty="0"/>
            </a:br>
            <a:r>
              <a:rPr lang="nl-NL" sz="7200" b="1" dirty="0">
                <a:solidFill>
                  <a:srgbClr val="FF0000"/>
                </a:solidFill>
              </a:rPr>
              <a:t>Tháng - năm</a:t>
            </a:r>
            <a:r>
              <a:rPr lang="nl-NL" sz="9600" b="1" u="sng" dirty="0">
                <a:solidFill>
                  <a:srgbClr val="FF0000"/>
                </a:solidFill>
              </a:rPr>
              <a:t> </a:t>
            </a:r>
            <a:br>
              <a:rPr lang="nl-NL" sz="4400" b="1" u="sng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970B3-DA81-296D-8483-DA380573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B1A0-03C9-E3DE-7D90-ACD736B1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3672408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/>
              <a:t>                  </a:t>
            </a:r>
            <a:r>
              <a:rPr lang="nl-NL" sz="5300" b="1" u="sng" dirty="0">
                <a:solidFill>
                  <a:srgbClr val="FF0000"/>
                </a:solidFill>
              </a:rPr>
              <a:t>Mục tiêu của bài học:</a:t>
            </a:r>
            <a:br>
              <a:rPr lang="nl-NL" sz="5300" b="1" u="sng" dirty="0">
                <a:solidFill>
                  <a:srgbClr val="FF0000"/>
                </a:solidFill>
              </a:rPr>
            </a:br>
            <a:br>
              <a:rPr lang="nl-NL" b="1" u="sng" dirty="0">
                <a:solidFill>
                  <a:srgbClr val="FF0000"/>
                </a:solidFill>
              </a:rPr>
            </a:br>
            <a:r>
              <a:rPr lang="nl-NL" sz="4900" b="1" dirty="0"/>
              <a:t>- Xác định ngày trong tuần, ngày trong tháng. </a:t>
            </a:r>
            <a:br>
              <a:rPr lang="nl-NL" sz="4900" b="1" dirty="0"/>
            </a:br>
            <a:r>
              <a:rPr lang="nl-NL" sz="4400" b="1" dirty="0"/>
              <a:t>- Xác định được một năm có 12 tháng, số ngày có trong mỗi tháng trong năm.</a:t>
            </a:r>
            <a:br>
              <a:rPr lang="nl-NL" sz="4400" b="1" u="sng" dirty="0"/>
            </a:br>
            <a:r>
              <a:rPr lang="nl-NL" sz="4400" b="1" u="sng" dirty="0">
                <a:solidFill>
                  <a:srgbClr val="FF0000"/>
                </a:solidFill>
              </a:rPr>
              <a:t> </a:t>
            </a:r>
            <a:br>
              <a:rPr lang="nl-NL" sz="4400" b="1" u="sng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0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A8B9C49-41CC-4BEA-0730-AA39D4506E50}"/>
              </a:ext>
            </a:extLst>
          </p:cNvPr>
          <p:cNvSpPr txBox="1"/>
          <p:nvPr/>
        </p:nvSpPr>
        <p:spPr>
          <a:xfrm>
            <a:off x="2303860" y="632334"/>
            <a:ext cx="44386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2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533</TotalTime>
  <Words>949</Words>
  <Application>Microsoft Office PowerPoint</Application>
  <PresentationFormat>On-screen Show (16:9)</PresentationFormat>
  <Paragraphs>151</Paragraphs>
  <Slides>38</Slides>
  <Notes>33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等线</vt:lpstr>
      <vt:lpstr>等线 Light</vt:lpstr>
      <vt:lpstr>Arial</vt:lpstr>
      <vt:lpstr>AvantGarde</vt:lpstr>
      <vt:lpstr>Calibri</vt:lpstr>
      <vt:lpstr>SVN-Poky's</vt:lpstr>
      <vt:lpstr>SVN-Ziclets</vt:lpstr>
      <vt:lpstr>Times New Roman</vt:lpstr>
      <vt:lpstr>华康方圆体W7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 Tháng - năm    </vt:lpstr>
      <vt:lpstr>                  Mục tiêu của bài học:  - Xác định ngày trong tuần, ngày trong tháng.  - Xác định được một năm có 12 tháng, số ngày có trong mỗi tháng trong năm.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尺有所长-视频</dc:title>
  <dc:subject>9Slide.vn</dc:subject>
  <dc:creator>MY PC</dc:creator>
  <dc:description>9Slide.vn</dc:description>
  <cp:lastModifiedBy>Thu Thu</cp:lastModifiedBy>
  <cp:revision>90</cp:revision>
  <dcterms:created xsi:type="dcterms:W3CDTF">2019-03-11T00:55:40Z</dcterms:created>
  <dcterms:modified xsi:type="dcterms:W3CDTF">2026-02-21T10:32:19Z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2026-02-13T00:38:28Z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ed0e3c93-592c-499c-8c5e-f7de247d799e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