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71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6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6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40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4.svg"/><Relationship Id="rId2" Type="http://schemas.openxmlformats.org/officeDocument/2006/relationships/image" Target="../media/image1.jp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3.png"/><Relationship Id="rId5" Type="http://schemas.openxmlformats.org/officeDocument/2006/relationships/image" Target="../media/image35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13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3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000" y="535998"/>
            <a:ext cx="4645593" cy="2270534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86270" y="6757689"/>
            <a:ext cx="2244530" cy="3110211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58893" y="5065808"/>
            <a:ext cx="5906804" cy="4784511"/>
          </a:xfrm>
          <a:prstGeom prst="rect">
            <a:avLst/>
          </a:prstGeom>
        </p:spPr>
      </p:pic>
      <p:pic>
        <p:nvPicPr>
          <p:cNvPr id="5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18856" y="605710"/>
            <a:ext cx="2620026" cy="2200822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70826" y="491725"/>
            <a:ext cx="5867752" cy="3835558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810000" y="3009900"/>
            <a:ext cx="11860619" cy="1850485"/>
            <a:chOff x="803714" y="1808299"/>
            <a:chExt cx="8645085" cy="2573201"/>
          </a:xfrm>
        </p:grpSpPr>
        <p:pic>
          <p:nvPicPr>
            <p:cNvPr id="54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557092" y="1808299"/>
              <a:ext cx="4891707" cy="2573201"/>
            </a:xfrm>
            <a:prstGeom prst="rect">
              <a:avLst/>
            </a:prstGeom>
          </p:spPr>
        </p:pic>
        <p:pic>
          <p:nvPicPr>
            <p:cNvPr id="55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714" y="1808300"/>
              <a:ext cx="4641641" cy="257320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1676399" y="2019300"/>
              <a:ext cx="6890623" cy="213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BÀI VIẾT 2. THƯ ĐIỆN TỬ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4908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7" y="-28354"/>
            <a:ext cx="1338388" cy="12702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16713" y="38099"/>
            <a:ext cx="1396722" cy="1325615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294899" y="4137911"/>
            <a:ext cx="6324600" cy="2367411"/>
            <a:chOff x="966042" y="3486388"/>
            <a:chExt cx="7512362" cy="2857908"/>
          </a:xfrm>
          <a:solidFill>
            <a:schemeClr val="bg1"/>
          </a:solidFill>
        </p:grpSpPr>
        <p:pic>
          <p:nvPicPr>
            <p:cNvPr id="40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grpFill/>
          </p:spPr>
        </p:pic>
        <p:sp>
          <p:nvSpPr>
            <p:cNvPr id="41" name="Rounded Rectangle 40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47604" y="3758973"/>
              <a:ext cx="6813084" cy="24121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Luyện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viết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cách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thư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điện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b="1" dirty="0" err="1">
                  <a:latin typeface="Arial" pitchFamily="34" charset="0"/>
                  <a:cs typeface="Arial" pitchFamily="34" charset="0"/>
                </a:rPr>
                <a:t>tử</a:t>
              </a:r>
              <a:r>
                <a:rPr lang="en-US" sz="44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8173843" y="1325612"/>
            <a:ext cx="9144000" cy="823477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1293" y="2517018"/>
            <a:ext cx="6011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pic>
        <p:nvPicPr>
          <p:cNvPr id="53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28606" y="3715910"/>
            <a:ext cx="7376956" cy="5578823"/>
          </a:xfrm>
          <a:prstGeom prst="rect">
            <a:avLst/>
          </a:prstGeom>
        </p:spPr>
      </p:pic>
      <p:pic>
        <p:nvPicPr>
          <p:cNvPr id="54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44200" y="8233098"/>
            <a:ext cx="2664451" cy="2088263"/>
          </a:xfrm>
          <a:prstGeom prst="rect">
            <a:avLst/>
          </a:prstGeom>
        </p:spPr>
      </p:pic>
      <p:pic>
        <p:nvPicPr>
          <p:cNvPr id="5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2000" y="2019300"/>
            <a:ext cx="1994644" cy="17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69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5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2000" y="-675175"/>
            <a:ext cx="2728265" cy="2752348"/>
          </a:xfrm>
          <a:prstGeom prst="rect">
            <a:avLst/>
          </a:prstGeom>
        </p:spPr>
      </p:pic>
      <p:pic>
        <p:nvPicPr>
          <p:cNvPr id="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64362" y="1204511"/>
            <a:ext cx="12556638" cy="912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358" y="636244"/>
            <a:ext cx="8617673" cy="1824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 BÀI GIẢNG NGÀY HÔM NAY!</a:t>
            </a: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3307" y="8304462"/>
            <a:ext cx="3709093" cy="1517904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3306" y="7277100"/>
            <a:ext cx="2261293" cy="2289917"/>
          </a:xfrm>
          <a:prstGeom prst="rect">
            <a:avLst/>
          </a:prstGeom>
        </p:spPr>
      </p:pic>
      <p:pic>
        <p:nvPicPr>
          <p:cNvPr id="4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32588" y="5067300"/>
            <a:ext cx="2828831" cy="4114800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493041" y="6379065"/>
            <a:ext cx="1152144" cy="335391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47453" y="8349067"/>
            <a:ext cx="3709093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759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655318" y="685798"/>
            <a:ext cx="6221555" cy="1147194"/>
            <a:chOff x="2543823" y="3529134"/>
            <a:chExt cx="6221555" cy="1147194"/>
          </a:xfrm>
        </p:grpSpPr>
        <p:grpSp>
          <p:nvGrpSpPr>
            <p:cNvPr id="33" name="Group 32"/>
            <p:cNvGrpSpPr/>
            <p:nvPr/>
          </p:nvGrpSpPr>
          <p:grpSpPr>
            <a:xfrm>
              <a:off x="2543823" y="3529134"/>
              <a:ext cx="1095464" cy="1147194"/>
              <a:chOff x="1616567" y="658936"/>
              <a:chExt cx="1143000" cy="1147194"/>
            </a:xfrm>
          </p:grpSpPr>
          <p:sp>
            <p:nvSpPr>
              <p:cNvPr id="43" name="Diamond 42"/>
              <p:cNvSpPr/>
              <p:nvPr/>
            </p:nvSpPr>
            <p:spPr>
              <a:xfrm>
                <a:off x="1616567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91832" y="847515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4" name="Chevron 33"/>
            <p:cNvSpPr/>
            <p:nvPr/>
          </p:nvSpPr>
          <p:spPr>
            <a:xfrm>
              <a:off x="3212255" y="3562361"/>
              <a:ext cx="419346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hevron 34"/>
            <p:cNvSpPr/>
            <p:nvPr/>
          </p:nvSpPr>
          <p:spPr>
            <a:xfrm flipH="1">
              <a:off x="6300435" y="3562361"/>
              <a:ext cx="179108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669914" y="3529134"/>
              <a:ext cx="1095464" cy="1147194"/>
              <a:chOff x="-1693911" y="671578"/>
              <a:chExt cx="1143000" cy="1147194"/>
            </a:xfrm>
          </p:grpSpPr>
          <p:sp>
            <p:nvSpPr>
              <p:cNvPr id="41" name="Diamond 40"/>
              <p:cNvSpPr/>
              <p:nvPr/>
            </p:nvSpPr>
            <p:spPr>
              <a:xfrm>
                <a:off x="-1693911" y="671578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18646" y="915238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4015328" y="374878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KHỞI ĐỘNG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2645" y="2064931"/>
            <a:ext cx="6793516" cy="823138"/>
            <a:chOff x="654568" y="2064931"/>
            <a:chExt cx="6793516" cy="823138"/>
          </a:xfrm>
        </p:grpSpPr>
        <p:sp>
          <p:nvSpPr>
            <p:cNvPr id="46" name="Flowchart: Delay 45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94573" y="2064931"/>
              <a:ext cx="5853511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Trả bài “Góc sáng tạo”</a:t>
              </a:r>
            </a:p>
          </p:txBody>
        </p:sp>
      </p:grpSp>
      <p:sp>
        <p:nvSpPr>
          <p:cNvPr id="2" name="Chevron 1"/>
          <p:cNvSpPr/>
          <p:nvPr/>
        </p:nvSpPr>
        <p:spPr>
          <a:xfrm>
            <a:off x="826315" y="3255962"/>
            <a:ext cx="5924467" cy="8532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bước thực hiện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78566" y="4109224"/>
            <a:ext cx="0" cy="43108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8566" y="5181600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331182" y="4667251"/>
            <a:ext cx="8839200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Trả bài: Viết thư gửi người thân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1378565" y="6667502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331180" y="6160586"/>
            <a:ext cx="8839202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itchFamily="34" charset="0"/>
                <a:cs typeface="Arial" pitchFamily="34" charset="0"/>
              </a:rPr>
              <a:t>Biểu dương HS có câu văn, đoạn văn hay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1378564" y="8144571"/>
            <a:ext cx="144780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2331180" y="7630222"/>
            <a:ext cx="8839202" cy="10286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Arial" pitchFamily="34" charset="0"/>
                <a:cs typeface="Arial" pitchFamily="34" charset="0"/>
              </a:rPr>
              <a:t>N</a:t>
            </a:r>
            <a:r>
              <a:rPr lang="vi-VN" sz="3600"/>
              <a:t>hững điều HS cần rút kinh nghiệm</a:t>
            </a:r>
            <a:endParaRPr lang="en-US" sz="3600"/>
          </a:p>
        </p:txBody>
      </p:sp>
      <p:pic>
        <p:nvPicPr>
          <p:cNvPr id="52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480822" y="3109136"/>
            <a:ext cx="6322100" cy="64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49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7200" y="495300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655318" y="685798"/>
            <a:ext cx="6221555" cy="1147194"/>
            <a:chOff x="2543823" y="3529134"/>
            <a:chExt cx="6221555" cy="1147194"/>
          </a:xfrm>
        </p:grpSpPr>
        <p:grpSp>
          <p:nvGrpSpPr>
            <p:cNvPr id="33" name="Group 32"/>
            <p:cNvGrpSpPr/>
            <p:nvPr/>
          </p:nvGrpSpPr>
          <p:grpSpPr>
            <a:xfrm>
              <a:off x="2543823" y="3529134"/>
              <a:ext cx="1095464" cy="1147194"/>
              <a:chOff x="1616567" y="658936"/>
              <a:chExt cx="1143000" cy="1147194"/>
            </a:xfrm>
          </p:grpSpPr>
          <p:sp>
            <p:nvSpPr>
              <p:cNvPr id="43" name="Diamond 42"/>
              <p:cNvSpPr/>
              <p:nvPr/>
            </p:nvSpPr>
            <p:spPr>
              <a:xfrm>
                <a:off x="1616567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91832" y="847515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4" name="Chevron 33"/>
            <p:cNvSpPr/>
            <p:nvPr/>
          </p:nvSpPr>
          <p:spPr>
            <a:xfrm>
              <a:off x="3212255" y="3562361"/>
              <a:ext cx="419346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Chevron 34"/>
            <p:cNvSpPr/>
            <p:nvPr/>
          </p:nvSpPr>
          <p:spPr>
            <a:xfrm flipH="1">
              <a:off x="6300435" y="3562361"/>
              <a:ext cx="1791080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669914" y="3529134"/>
              <a:ext cx="1095464" cy="1147194"/>
              <a:chOff x="-1693911" y="671578"/>
              <a:chExt cx="1143000" cy="1147194"/>
            </a:xfrm>
          </p:grpSpPr>
          <p:sp>
            <p:nvSpPr>
              <p:cNvPr id="41" name="Diamond 40"/>
              <p:cNvSpPr/>
              <p:nvPr/>
            </p:nvSpPr>
            <p:spPr>
              <a:xfrm>
                <a:off x="-1693911" y="671578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18646" y="915238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4015328" y="374878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KHỞI ĐỘNG</a:t>
              </a:r>
            </a:p>
          </p:txBody>
        </p:sp>
      </p:grpSp>
      <p:sp>
        <p:nvSpPr>
          <p:cNvPr id="4" name="Snip Single Corner Rectangle 3"/>
          <p:cNvSpPr/>
          <p:nvPr/>
        </p:nvSpPr>
        <p:spPr>
          <a:xfrm>
            <a:off x="615959" y="1677758"/>
            <a:ext cx="17856964" cy="2002878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pic>
        <p:nvPicPr>
          <p:cNvPr id="5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5525" y="3475463"/>
            <a:ext cx="4385308" cy="273483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29600" y="3475462"/>
            <a:ext cx="4593110" cy="27348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801600" y="5252185"/>
            <a:ext cx="4785980" cy="374503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33479" y="5837611"/>
            <a:ext cx="4723238" cy="37608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55318" y="4229100"/>
            <a:ext cx="2574282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Thư tay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334999" y="4037477"/>
            <a:ext cx="3886513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Gọi điện thoại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933616" y="8451991"/>
            <a:ext cx="3886513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Mạng xã hội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5959" y="8130448"/>
            <a:ext cx="3962399" cy="805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Gửi thư điện tử</a:t>
            </a:r>
          </a:p>
        </p:txBody>
      </p:sp>
    </p:spTree>
    <p:extLst>
      <p:ext uri="{BB962C8B-B14F-4D97-AF65-F5344CB8AC3E}">
        <p14:creationId xmlns:p14="http://schemas.microsoft.com/office/powerpoint/2010/main" val="1814692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495300"/>
            <a:ext cx="18313435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126076" y="589577"/>
            <a:ext cx="9394354" cy="1159836"/>
            <a:chOff x="2445309" y="3516492"/>
            <a:chExt cx="9394354" cy="1159836"/>
          </a:xfrm>
        </p:grpSpPr>
        <p:grpSp>
          <p:nvGrpSpPr>
            <p:cNvPr id="46" name="Group 45"/>
            <p:cNvGrpSpPr/>
            <p:nvPr/>
          </p:nvGrpSpPr>
          <p:grpSpPr>
            <a:xfrm>
              <a:off x="2445309" y="3529134"/>
              <a:ext cx="1095464" cy="1147194"/>
              <a:chOff x="1513778" y="658936"/>
              <a:chExt cx="1143000" cy="1147194"/>
            </a:xfrm>
          </p:grpSpPr>
          <p:sp>
            <p:nvSpPr>
              <p:cNvPr id="53" name="Diamond 52"/>
              <p:cNvSpPr/>
              <p:nvPr/>
            </p:nvSpPr>
            <p:spPr>
              <a:xfrm>
                <a:off x="1513778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22131" y="872106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7" name="Chevron 46"/>
            <p:cNvSpPr/>
            <p:nvPr/>
          </p:nvSpPr>
          <p:spPr>
            <a:xfrm>
              <a:off x="3212255" y="3562361"/>
              <a:ext cx="5398346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 flipH="1">
              <a:off x="6300435" y="3562361"/>
              <a:ext cx="4824764" cy="108074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0744199" y="3516492"/>
              <a:ext cx="1095464" cy="1147194"/>
              <a:chOff x="1513778" y="658936"/>
              <a:chExt cx="1143000" cy="1147194"/>
            </a:xfrm>
          </p:grpSpPr>
          <p:sp>
            <p:nvSpPr>
              <p:cNvPr id="51" name="Diamond 50"/>
              <p:cNvSpPr/>
              <p:nvPr/>
            </p:nvSpPr>
            <p:spPr>
              <a:xfrm>
                <a:off x="1513778" y="658936"/>
                <a:ext cx="1143000" cy="1147194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22131" y="872106"/>
                <a:ext cx="792469" cy="58642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15328" y="3748788"/>
              <a:ext cx="63626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HÌNH THÀNH KIẾN THỨC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2645" y="2064931"/>
            <a:ext cx="7669355" cy="823138"/>
            <a:chOff x="654568" y="2064931"/>
            <a:chExt cx="7669355" cy="823138"/>
          </a:xfrm>
        </p:grpSpPr>
        <p:sp>
          <p:nvSpPr>
            <p:cNvPr id="64" name="Flowchart: Delay 63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94573" y="2064931"/>
              <a:ext cx="6729350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Làm quen với thư điện tử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512" y="2753985"/>
            <a:ext cx="8385107" cy="7022893"/>
            <a:chOff x="1049689" y="3357505"/>
            <a:chExt cx="8385107" cy="7022893"/>
          </a:xfrm>
        </p:grpSpPr>
        <p:sp>
          <p:nvSpPr>
            <p:cNvPr id="66" name="Snip Single Corner Rectangle 65"/>
            <p:cNvSpPr/>
            <p:nvPr/>
          </p:nvSpPr>
          <p:spPr>
            <a:xfrm>
              <a:off x="1049689" y="3357505"/>
              <a:ext cx="8385107" cy="7022893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vi-VN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55505" y="3549871"/>
              <a:ext cx="7866389" cy="6637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 sát hình minh họa một thư điện tử dưới đây và trả lời các câu hỏi: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a) Bức thư trên là của ai gửi cho ai?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b) Thư gồm những phần nào?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c) Muốn viết và gửi thư điện tử, cần có phương tiện gì?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62" y="1997006"/>
            <a:ext cx="9384005" cy="787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4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38099"/>
            <a:ext cx="18261419" cy="1040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09482" y="38099"/>
            <a:ext cx="1103953" cy="10477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" y="-3"/>
            <a:ext cx="12558734" cy="816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410424" y="314289"/>
            <a:ext cx="5395332" cy="3558039"/>
            <a:chOff x="12734030" y="671061"/>
            <a:chExt cx="4791969" cy="3558039"/>
          </a:xfrm>
        </p:grpSpPr>
        <p:grpSp>
          <p:nvGrpSpPr>
            <p:cNvPr id="37" name="Group 36"/>
            <p:cNvGrpSpPr/>
            <p:nvPr/>
          </p:nvGrpSpPr>
          <p:grpSpPr>
            <a:xfrm>
              <a:off x="12734030" y="671061"/>
              <a:ext cx="4791969" cy="3558039"/>
              <a:chOff x="9054337" y="1709847"/>
              <a:chExt cx="4791969" cy="3558039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9274307" y="2171700"/>
                <a:ext cx="4571999" cy="309618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6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987417" cy="1011321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13227738" y="1380962"/>
              <a:ext cx="4146175" cy="2495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solidFill>
                    <a:schemeClr val="accent5">
                      <a:lumMod val="50000"/>
                    </a:schemeClr>
                  </a:solidFill>
                </a:rPr>
                <a:t>Thư của cô giáo Mai Lan gửi tới cá</a:t>
              </a:r>
              <a:r>
                <a:rPr lang="en-US" sz="3600">
                  <a:solidFill>
                    <a:schemeClr val="accent5">
                      <a:lumMod val="50000"/>
                    </a:schemeClr>
                  </a:solidFill>
                </a:rPr>
                <a:t>c</a:t>
              </a: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 bạn HS lớp 3A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506727" y="3915388"/>
            <a:ext cx="5367454" cy="5020465"/>
            <a:chOff x="12734030" y="671061"/>
            <a:chExt cx="4791969" cy="5020465"/>
          </a:xfrm>
        </p:grpSpPr>
        <p:grpSp>
          <p:nvGrpSpPr>
            <p:cNvPr id="53" name="Group 52"/>
            <p:cNvGrpSpPr/>
            <p:nvPr/>
          </p:nvGrpSpPr>
          <p:grpSpPr>
            <a:xfrm>
              <a:off x="12734030" y="671061"/>
              <a:ext cx="4791969" cy="5020465"/>
              <a:chOff x="9054337" y="1709847"/>
              <a:chExt cx="4791969" cy="5020465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9274307" y="2171699"/>
                <a:ext cx="4571999" cy="4558613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7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987417" cy="1011321"/>
              </a:xfrm>
              <a:prstGeom prst="rect">
                <a:avLst/>
              </a:prstGeom>
            </p:spPr>
          </p:pic>
        </p:grpSp>
        <p:sp>
          <p:nvSpPr>
            <p:cNvPr id="55" name="Rectangle 54"/>
            <p:cNvSpPr/>
            <p:nvPr/>
          </p:nvSpPr>
          <p:spPr>
            <a:xfrm>
              <a:off x="12967987" y="1380962"/>
              <a:ext cx="4405925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chemeClr val="accent5">
                      <a:lumMod val="50000"/>
                    </a:schemeClr>
                  </a:solidFill>
                </a:rPr>
                <a:t>Thư gồm các phần</a:t>
              </a: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:</a:t>
              </a:r>
              <a:r>
                <a:rPr lang="en-US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Địa chỉ người nhận, chủ đề thư, lời đầu thư, nội dung thư, cuối thư.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7300" y="7895092"/>
            <a:ext cx="10972533" cy="2324070"/>
            <a:chOff x="1264849" y="7772430"/>
            <a:chExt cx="10972533" cy="2324070"/>
          </a:xfrm>
        </p:grpSpPr>
        <p:grpSp>
          <p:nvGrpSpPr>
            <p:cNvPr id="59" name="Group 58"/>
            <p:cNvGrpSpPr/>
            <p:nvPr/>
          </p:nvGrpSpPr>
          <p:grpSpPr>
            <a:xfrm>
              <a:off x="1264849" y="7772430"/>
              <a:ext cx="10972533" cy="2324070"/>
              <a:chOff x="9054337" y="1709847"/>
              <a:chExt cx="4791969" cy="1957839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9274307" y="2171700"/>
                <a:ext cx="4571999" cy="1495986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2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54337" y="1709847"/>
                <a:ext cx="470225" cy="1011321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2507167" y="8234742"/>
              <a:ext cx="9549676" cy="1664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Muốn viết thư điện tử c</a:t>
              </a:r>
              <a:r>
                <a:rPr lang="vi-VN" sz="3600">
                  <a:solidFill>
                    <a:schemeClr val="accent5">
                      <a:lumMod val="50000"/>
                    </a:schemeClr>
                  </a:solidFill>
                </a:rPr>
                <a:t>ần có điện thoại thông minh / máy tính kết nối mạng Internet.</a:t>
              </a:r>
              <a:endParaRPr lang="en-US" sz="36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1" y="495300"/>
            <a:ext cx="18261419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56006" y="750481"/>
            <a:ext cx="7669355" cy="823138"/>
            <a:chOff x="654568" y="2064931"/>
            <a:chExt cx="7669355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6729350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Làm quen với thư điện tử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6113"/>
            <a:ext cx="11582401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9102849"/>
            <a:ext cx="1104015" cy="1163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7080" y="8655807"/>
            <a:ext cx="1935320" cy="7916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1844484" y="7175810"/>
            <a:ext cx="6324600" cy="2367411"/>
            <a:chOff x="966042" y="3486388"/>
            <a:chExt cx="7512362" cy="2857908"/>
          </a:xfrm>
        </p:grpSpPr>
        <p:pic>
          <p:nvPicPr>
            <p:cNvPr id="49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0" name="Rounded Rectangle 49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Chúng ta cần b</a:t>
              </a:r>
              <a:r>
                <a:rPr lang="vi-VN" sz="3600">
                  <a:latin typeface="Arial" pitchFamily="34" charset="0"/>
                  <a:cs typeface="Arial" pitchFamily="34" charset="0"/>
                </a:rPr>
                <a:t>ấm vào ô </a:t>
              </a:r>
              <a:r>
                <a:rPr lang="vi-VN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vi-VN" sz="3600">
                  <a:latin typeface="Arial" pitchFamily="34" charset="0"/>
                  <a:cs typeface="Arial" pitchFamily="34" charset="0"/>
                </a:rPr>
                <a:t> để gửi thư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839915" y="1855406"/>
            <a:ext cx="6324600" cy="2367411"/>
            <a:chOff x="966042" y="3486388"/>
            <a:chExt cx="7512362" cy="2857908"/>
          </a:xfrm>
        </p:grpSpPr>
        <p:pic>
          <p:nvPicPr>
            <p:cNvPr id="53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5" name="Rounded Rectangle 54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Ô </a:t>
              </a:r>
              <a:r>
                <a:rPr lang="en-US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 không phải là thành phần của thư điện tử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1859460" y="4522406"/>
            <a:ext cx="6324600" cy="2367411"/>
            <a:chOff x="966042" y="3486388"/>
            <a:chExt cx="7512362" cy="2857908"/>
          </a:xfrm>
        </p:grpSpPr>
        <p:pic>
          <p:nvPicPr>
            <p:cNvPr id="58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7512362" cy="2857908"/>
            </a:xfrm>
            <a:prstGeom prst="rect">
              <a:avLst/>
            </a:prstGeom>
            <a:noFill/>
          </p:spPr>
        </p:pic>
        <p:sp>
          <p:nvSpPr>
            <p:cNvPr id="59" name="Rounded Rectangle 58"/>
            <p:cNvSpPr/>
            <p:nvPr/>
          </p:nvSpPr>
          <p:spPr>
            <a:xfrm>
              <a:off x="1172904" y="3695701"/>
              <a:ext cx="7087784" cy="246289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447604" y="3758973"/>
              <a:ext cx="6813084" cy="2117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latin typeface="Arial" pitchFamily="34" charset="0"/>
                  <a:cs typeface="Arial" pitchFamily="34" charset="0"/>
                </a:rPr>
                <a:t>Ô </a:t>
              </a:r>
              <a:r>
                <a:rPr lang="en-US" sz="3600" b="1">
                  <a:latin typeface="Arial" pitchFamily="34" charset="0"/>
                  <a:cs typeface="Arial" pitchFamily="34" charset="0"/>
                </a:rPr>
                <a:t>gửi</a:t>
              </a:r>
              <a:r>
                <a:rPr lang="en-US" sz="3600">
                  <a:latin typeface="Arial" pitchFamily="34" charset="0"/>
                  <a:cs typeface="Arial" pitchFamily="34" charset="0"/>
                </a:rPr>
                <a:t> có vai trò tương tự như hòm thư ở bưu điện.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099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-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996" y="517171"/>
            <a:ext cx="17373600" cy="982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56006" y="816522"/>
            <a:ext cx="5911594" cy="823138"/>
            <a:chOff x="654568" y="2064931"/>
            <a:chExt cx="5911594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4971589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thư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điện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tử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Snip Single Corner Rectangle 46"/>
          <p:cNvSpPr/>
          <p:nvPr/>
        </p:nvSpPr>
        <p:spPr>
          <a:xfrm>
            <a:off x="77789" y="1842286"/>
            <a:ext cx="16777494" cy="1754326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vi-VN" sz="40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45975" y="1628203"/>
            <a:ext cx="16169581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</a:rPr>
              <a:t>Giả sử em nhận được bức thư trên, em sẽ viết thư trả lời như thế nào để nhờ bố mẹ gửi cô giáo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923" y="3648961"/>
            <a:ext cx="8812557" cy="662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vi-VN" sz="4800" b="1" dirty="0">
                <a:solidFill>
                  <a:srgbClr val="FF0000"/>
                </a:solidFill>
              </a:rPr>
              <a:t>ợi ý quy trình 5 bước:</a:t>
            </a:r>
            <a:endParaRPr lang="en-US" sz="4800" b="1" dirty="0">
              <a:solidFill>
                <a:srgbClr val="FF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800" b="1" dirty="0">
                <a:solidFill>
                  <a:srgbClr val="FF0000"/>
                </a:solidFill>
              </a:rPr>
              <a:t>Viết thư gửi ai, về việc gì?</a:t>
            </a:r>
            <a:endParaRPr lang="en-US" sz="4800" b="1" dirty="0">
              <a:solidFill>
                <a:srgbClr val="FF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800" b="1" dirty="0">
                <a:solidFill>
                  <a:srgbClr val="FF0000"/>
                </a:solidFill>
              </a:rPr>
              <a:t>Tìm ý.</a:t>
            </a:r>
            <a:endParaRPr lang="en-US" sz="4800" b="1" dirty="0">
              <a:solidFill>
                <a:srgbClr val="FF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800" b="1" dirty="0">
                <a:solidFill>
                  <a:srgbClr val="FF0000"/>
                </a:solidFill>
              </a:rPr>
              <a:t>Sắp xếp ý.</a:t>
            </a:r>
            <a:endParaRPr lang="en-US" sz="4800" b="1" dirty="0">
              <a:solidFill>
                <a:srgbClr val="FF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800" b="1" dirty="0">
                <a:solidFill>
                  <a:srgbClr val="FF0000"/>
                </a:solidFill>
              </a:rPr>
              <a:t>Viết.</a:t>
            </a:r>
            <a:endParaRPr lang="en-US" sz="4800" b="1" dirty="0">
              <a:solidFill>
                <a:srgbClr val="FF0000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vi-VN" sz="4800" b="1" dirty="0">
                <a:solidFill>
                  <a:srgbClr val="FF0000"/>
                </a:solidFill>
              </a:rPr>
              <a:t>Hoàn chỉnh.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67420" y="4223012"/>
            <a:ext cx="9115584" cy="60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88733" y="453822"/>
            <a:ext cx="17373600" cy="937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7" y="-28354"/>
            <a:ext cx="1338388" cy="12702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16713" y="38099"/>
            <a:ext cx="1396722" cy="1325615"/>
          </a:xfrm>
          <a:prstGeom prst="rect">
            <a:avLst/>
          </a:prstGeom>
        </p:spPr>
      </p:pic>
      <p:pic>
        <p:nvPicPr>
          <p:cNvPr id="3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68" y="533398"/>
            <a:ext cx="16605032" cy="94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8854693"/>
            <a:ext cx="1339538" cy="141139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41429" y="262712"/>
            <a:ext cx="5865557" cy="823138"/>
            <a:chOff x="77289" y="2064931"/>
            <a:chExt cx="5865557" cy="823138"/>
          </a:xfrm>
        </p:grpSpPr>
        <p:sp>
          <p:nvSpPr>
            <p:cNvPr id="51" name="Flowchart: Delay 50"/>
            <p:cNvSpPr/>
            <p:nvPr/>
          </p:nvSpPr>
          <p:spPr>
            <a:xfrm flipH="1">
              <a:off x="77289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71257" y="2064931"/>
              <a:ext cx="4971589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thư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điện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tử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13436" cy="10287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0"/>
            <a:ext cx="2133600" cy="21717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0" y="0"/>
            <a:ext cx="2514600" cy="265193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0"/>
            <a:ext cx="2971800" cy="31472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1"/>
            <a:ext cx="3352800" cy="354329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" idx="0"/>
          </p:cNvCxnSpPr>
          <p:nvPr/>
        </p:nvCxnSpPr>
        <p:spPr>
          <a:xfrm flipV="1">
            <a:off x="0" y="0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13939" y="-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2000" y="1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4014" y="-2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104702" y="38099"/>
            <a:ext cx="9156717" cy="10287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448800" y="3809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608288" y="5333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760688" y="685798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496800" y="21717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2649200" y="23241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801600" y="24765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954000" y="2628900"/>
            <a:ext cx="8839826" cy="9906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54925" y="1839887"/>
            <a:ext cx="17390280" cy="931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1088" y="-28354"/>
            <a:ext cx="1757487" cy="1668014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55948" y="38099"/>
            <a:ext cx="1757487" cy="166801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565299" y="750481"/>
            <a:ext cx="8493101" cy="823138"/>
            <a:chOff x="654568" y="2064931"/>
            <a:chExt cx="8493101" cy="823138"/>
          </a:xfrm>
        </p:grpSpPr>
        <p:sp>
          <p:nvSpPr>
            <p:cNvPr id="45" name="Flowchart: Delay 44"/>
            <p:cNvSpPr/>
            <p:nvPr/>
          </p:nvSpPr>
          <p:spPr>
            <a:xfrm flipH="1">
              <a:off x="654568" y="2064931"/>
              <a:ext cx="843361" cy="823138"/>
            </a:xfrm>
            <a:prstGeom prst="flowChartDelay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4573" y="2064931"/>
              <a:ext cx="7553096" cy="8231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latin typeface="Arial" pitchFamily="34" charset="0"/>
                  <a:cs typeface="Arial" pitchFamily="34" charset="0"/>
                </a:rPr>
                <a:t> Giới thiệu thư điện tử đã viết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69038" y="2154638"/>
            <a:ext cx="16961761" cy="77696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18132" y="2628900"/>
            <a:ext cx="12420600" cy="16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6800" y="3518210"/>
            <a:ext cx="12420600" cy="2509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Delay 8"/>
          <p:cNvSpPr/>
          <p:nvPr/>
        </p:nvSpPr>
        <p:spPr>
          <a:xfrm>
            <a:off x="2238008" y="8848721"/>
            <a:ext cx="832421" cy="6096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/>
          <p:cNvSpPr/>
          <p:nvPr/>
        </p:nvSpPr>
        <p:spPr>
          <a:xfrm flipH="1">
            <a:off x="1072241" y="8848721"/>
            <a:ext cx="1140296" cy="609600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Gửi</a:t>
            </a: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2387518" y="9077321"/>
            <a:ext cx="533400" cy="1524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92844" y="1879191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itchFamily="34" charset="0"/>
                <a:cs typeface="Arial" pitchFamily="34" charset="0"/>
              </a:rPr>
              <a:t>Đến 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33100" y="2518323"/>
            <a:ext cx="4931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4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latin typeface="Arial" pitchFamily="34" charset="0"/>
                <a:cs typeface="Arial" pitchFamily="34" charset="0"/>
              </a:rPr>
              <a:t>gửi</a:t>
            </a:r>
            <a:r>
              <a:rPr lang="en-US" sz="4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i="1" dirty="0">
                <a:latin typeface="Arial" pitchFamily="34" charset="0"/>
                <a:cs typeface="Arial" pitchFamily="34" charset="0"/>
              </a:rPr>
              <a:t> Mai Lan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6119" y="2833314"/>
            <a:ext cx="16553212" cy="736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dự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ạ!...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Ngọc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78" y="8577680"/>
            <a:ext cx="10014749" cy="84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3147006" y="1853970"/>
            <a:ext cx="5069877" cy="63351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Mailan1298@gmail.com x</a:t>
            </a:r>
            <a:r>
              <a:rPr lang="en-US" sz="3200">
                <a:latin typeface="Arial" pitchFamily="34" charset="0"/>
                <a:cs typeface="Arial" pitchFamily="34" charset="0"/>
              </a:rPr>
              <a:t>i</a:t>
            </a:r>
          </a:p>
        </p:txBody>
      </p:sp>
      <p:pic>
        <p:nvPicPr>
          <p:cNvPr id="59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-675175"/>
            <a:ext cx="2728265" cy="2752348"/>
          </a:xfrm>
          <a:prstGeom prst="rect">
            <a:avLst/>
          </a:prstGeom>
        </p:spPr>
      </p:pic>
      <p:pic>
        <p:nvPicPr>
          <p:cNvPr id="6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69113" y="8892794"/>
            <a:ext cx="1339538" cy="14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32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50" grpId="0" animBg="1"/>
      <p:bldP spid="13" grpId="0" animBg="1"/>
      <p:bldP spid="14" grpId="0"/>
      <p:bldP spid="51" grpId="0"/>
      <p:bldP spid="52" grpId="0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441</Words>
  <Application>Microsoft Office PowerPoint</Application>
  <PresentationFormat>Custom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Thu Thu</cp:lastModifiedBy>
  <cp:revision>46</cp:revision>
  <dcterms:created xsi:type="dcterms:W3CDTF">2006-08-16T00:00:00Z</dcterms:created>
  <dcterms:modified xsi:type="dcterms:W3CDTF">2026-02-13T03:27:47Z</dcterms:modified>
  <dc:identifier>DAFQyFwxp70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2026-02-13T03:27:43Z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c36ed884-3b3d-4734-9de5-d45eddb7b5d8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