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7" r:id="rId2"/>
    <p:sldId id="299" r:id="rId3"/>
    <p:sldId id="304" r:id="rId4"/>
    <p:sldId id="300" r:id="rId5"/>
    <p:sldId id="301" r:id="rId6"/>
    <p:sldId id="302" r:id="rId7"/>
    <p:sldId id="303" r:id="rId8"/>
    <p:sldId id="306" r:id="rId9"/>
    <p:sldId id="307" r:id="rId10"/>
    <p:sldId id="308" r:id="rId11"/>
    <p:sldId id="309" r:id="rId12"/>
    <p:sldId id="310" r:id="rId13"/>
    <p:sldId id="312" r:id="rId14"/>
    <p:sldId id="313" r:id="rId15"/>
    <p:sldId id="311" r:id="rId16"/>
    <p:sldId id="314" r:id="rId17"/>
    <p:sldId id="315" r:id="rId18"/>
    <p:sldId id="316" r:id="rId19"/>
    <p:sldId id="318" r:id="rId20"/>
    <p:sldId id="320" r:id="rId21"/>
    <p:sldId id="321" r:id="rId22"/>
    <p:sldId id="332"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a:latin typeface="Arial" pitchFamily="34" charset="0"/>
              <a:cs typeface="Arial" pitchFamily="34" charset="0"/>
            </a:rPr>
            <a:t>Giọng</a:t>
          </a:r>
          <a:r>
            <a:rPr lang="en-US" sz="4000" b="1" dirty="0">
              <a:latin typeface="Arial" pitchFamily="34" charset="0"/>
              <a:cs typeface="Arial" pitchFamily="34" charset="0"/>
            </a:rPr>
            <a:t> </a:t>
          </a:r>
          <a:r>
            <a:rPr lang="en-US" sz="4000" b="1" dirty="0" err="1">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a:latin typeface="Arial" pitchFamily="34" charset="0"/>
              <a:cs typeface="Arial" pitchFamily="34" charset="0"/>
            </a:rPr>
            <a:t>Vui tươi</a:t>
          </a: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a:latin typeface="Arial" pitchFamily="34" charset="0"/>
              <a:cs typeface="Arial" pitchFamily="34" charset="0"/>
            </a:rPr>
            <a:t>Tự hào</a:t>
          </a: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a:latin typeface="Arial" pitchFamily="34" charset="0"/>
              <a:cs typeface="Arial" pitchFamily="34" charset="0"/>
            </a:rPr>
            <a:t>Tràn đầy tình yêu Hà Nội</a:t>
          </a: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pt>
    <dgm:pt modelId="{3641F5DC-2042-4908-AFCF-17FF629A01BD}" type="pres">
      <dgm:prSet presAssocID="{0680CE4A-F1E5-4DFD-8CA2-695185A31DE0}" presName="rootConnector" presStyleLbl="node1" presStyleIdx="0" presStyleCnt="1"/>
      <dgm:spPr/>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pt>
    <dgm:pt modelId="{DB2B5EEA-7D6E-45FE-8403-C0129A1C5291}" type="pres">
      <dgm:prSet presAssocID="{C715D7AF-47F7-47F3-858C-FD32014F9828}" presName="Name13" presStyleLbl="parChTrans1D2" presStyleIdx="1" presStyleCnt="3"/>
      <dgm:spPr/>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pt>
    <dgm:pt modelId="{6809CCC2-6AB6-4905-A70A-0358BC9210C5}" type="pres">
      <dgm:prSet presAssocID="{52A36F8A-FB52-4D0A-826D-AC38AD2AD90E}" presName="Name13" presStyleLbl="parChTrans1D2" presStyleIdx="2" presStyleCnt="3"/>
      <dgm:spPr/>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pt>
  </dgm:ptLst>
  <dgm:cxnLst>
    <dgm:cxn modelId="{8340A807-9515-4568-ADD4-419BE4A54AA5}" type="presOf" srcId="{52A36F8A-FB52-4D0A-826D-AC38AD2AD90E}" destId="{6809CCC2-6AB6-4905-A70A-0358BC9210C5}" srcOrd="0" destOrd="0" presId="urn:microsoft.com/office/officeart/2005/8/layout/hierarchy3"/>
    <dgm:cxn modelId="{12F02212-BD73-4668-A682-04E166813C01}" type="presOf" srcId="{E9F0857E-CAD6-4BE1-9AE7-ACE7A76227FF}" destId="{0101737D-C5A0-4F7C-B89F-19CF9FB2E8A7}" srcOrd="0" destOrd="0" presId="urn:microsoft.com/office/officeart/2005/8/layout/hierarchy3"/>
    <dgm:cxn modelId="{47C75B14-E269-4AF2-96F0-05587E166CC4}" type="presOf" srcId="{0680CE4A-F1E5-4DFD-8CA2-695185A31DE0}" destId="{3641F5DC-2042-4908-AFCF-17FF629A01BD}" srcOrd="1"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AF659248-8E3F-44E3-A262-366127F83E1A}" srcId="{0680CE4A-F1E5-4DFD-8CA2-695185A31DE0}" destId="{1814277C-34F0-4CC5-9C24-EF4D50B90D20}" srcOrd="0" destOrd="0" parTransId="{CB08193D-4012-409B-9719-7CB065B44DAC}" sibTransId="{66C5C4BA-1974-4CCF-B7DC-87E3003B21EE}"/>
    <dgm:cxn modelId="{08FCC353-2E10-47E4-BB1C-0751CB25909A}" srcId="{3DBF73AA-BC85-46CD-AC7C-F86E1C91AE54}" destId="{0680CE4A-F1E5-4DFD-8CA2-695185A31DE0}" srcOrd="0" destOrd="0" parTransId="{DC6DDC66-5D1C-4596-81BE-D1F75725CE5D}" sibTransId="{C2EABADC-8B43-4926-A865-749F77911DEA}"/>
    <dgm:cxn modelId="{E41BA254-00EA-494E-B5C2-59479BF469AC}" type="presOf" srcId="{3DBF73AA-BC85-46CD-AC7C-F86E1C91AE54}" destId="{C1876389-32C1-4983-AC10-D3C279E83E84}" srcOrd="0" destOrd="0" presId="urn:microsoft.com/office/officeart/2005/8/layout/hierarchy3"/>
    <dgm:cxn modelId="{DD51DD8E-23E1-40EE-8D32-2E5BD06CCE5D}" type="presOf" srcId="{FC5EC7BE-22AA-4336-B0C8-C33B96AC0BE6}" destId="{672DE684-E8A6-4011-857F-B19E87AD4AC9}" srcOrd="0" destOrd="0" presId="urn:microsoft.com/office/officeart/2005/8/layout/hierarchy3"/>
    <dgm:cxn modelId="{810F91A4-E142-4B41-8244-2F2685AC5BD5}" srcId="{0680CE4A-F1E5-4DFD-8CA2-695185A31DE0}" destId="{E9F0857E-CAD6-4BE1-9AE7-ACE7A76227FF}" srcOrd="1" destOrd="0" parTransId="{C715D7AF-47F7-47F3-858C-FD32014F9828}" sibTransId="{156778D2-4252-4E66-8641-8D8CC310322C}"/>
    <dgm:cxn modelId="{E67C79D0-8956-4122-974D-5869523CA738}" type="presOf" srcId="{C715D7AF-47F7-47F3-858C-FD32014F9828}" destId="{DB2B5EEA-7D6E-45FE-8403-C0129A1C5291}" srcOrd="0" destOrd="0" presId="urn:microsoft.com/office/officeart/2005/8/layout/hierarchy3"/>
    <dgm:cxn modelId="{0D38B7D5-8075-41FC-8168-83D08979C979}" type="presOf" srcId="{CB08193D-4012-409B-9719-7CB065B44DAC}" destId="{283CEE07-85B1-427F-91E6-3BAA5536058C}" srcOrd="0" destOrd="0" presId="urn:microsoft.com/office/officeart/2005/8/layout/hierarchy3"/>
    <dgm:cxn modelId="{6EC3E3D5-492C-49D3-AE75-909607162188}" type="presOf" srcId="{0680CE4A-F1E5-4DFD-8CA2-695185A31DE0}" destId="{DC2357E1-2E16-496D-9E90-47F722DDE2AA}" srcOrd="0" destOrd="0" presId="urn:microsoft.com/office/officeart/2005/8/layout/hierarchy3"/>
    <dgm:cxn modelId="{8F7182F7-B8B8-4E4F-8BA1-4621E16B5F6A}" type="presOf" srcId="{1814277C-34F0-4CC5-9C24-EF4D50B90D20}" destId="{5612C7BB-329B-4119-8370-F74FD750446E}" srcOrd="0" destOrd="0" presId="urn:microsoft.com/office/officeart/2005/8/layout/hierarchy3"/>
    <dgm:cxn modelId="{AE9C5FBE-13B1-4216-AFEB-4D6D41E89F81}" type="presParOf" srcId="{C1876389-32C1-4983-AC10-D3C279E83E84}" destId="{2C76BD19-96B2-4BA7-AF83-B11B89D8CA38}" srcOrd="0" destOrd="0" presId="urn:microsoft.com/office/officeart/2005/8/layout/hierarchy3"/>
    <dgm:cxn modelId="{B534C708-21EF-45A2-A0A9-E836626D7057}" type="presParOf" srcId="{2C76BD19-96B2-4BA7-AF83-B11B89D8CA38}" destId="{1CDBB96E-21F4-400B-9A7F-7F15F879C7EE}" srcOrd="0" destOrd="0" presId="urn:microsoft.com/office/officeart/2005/8/layout/hierarchy3"/>
    <dgm:cxn modelId="{D2050EA5-7A8C-4A2C-9607-B2D4A9B16269}" type="presParOf" srcId="{1CDBB96E-21F4-400B-9A7F-7F15F879C7EE}" destId="{DC2357E1-2E16-496D-9E90-47F722DDE2AA}" srcOrd="0" destOrd="0" presId="urn:microsoft.com/office/officeart/2005/8/layout/hierarchy3"/>
    <dgm:cxn modelId="{04A01925-16FD-4403-AD82-50EB18E25A90}" type="presParOf" srcId="{1CDBB96E-21F4-400B-9A7F-7F15F879C7EE}" destId="{3641F5DC-2042-4908-AFCF-17FF629A01BD}" srcOrd="1" destOrd="0" presId="urn:microsoft.com/office/officeart/2005/8/layout/hierarchy3"/>
    <dgm:cxn modelId="{A643B6CF-5C7E-4B68-A796-42924722017B}" type="presParOf" srcId="{2C76BD19-96B2-4BA7-AF83-B11B89D8CA38}" destId="{05CBB843-90F6-46FD-A10F-03DB592A4491}" srcOrd="1" destOrd="0" presId="urn:microsoft.com/office/officeart/2005/8/layout/hierarchy3"/>
    <dgm:cxn modelId="{2B03CEE4-5898-447F-9D4C-14F25BB6CEDF}" type="presParOf" srcId="{05CBB843-90F6-46FD-A10F-03DB592A4491}" destId="{283CEE07-85B1-427F-91E6-3BAA5536058C}" srcOrd="0" destOrd="0" presId="urn:microsoft.com/office/officeart/2005/8/layout/hierarchy3"/>
    <dgm:cxn modelId="{730E6214-7AC5-421A-8C4C-2607BFC62214}" type="presParOf" srcId="{05CBB843-90F6-46FD-A10F-03DB592A4491}" destId="{5612C7BB-329B-4119-8370-F74FD750446E}" srcOrd="1" destOrd="0" presId="urn:microsoft.com/office/officeart/2005/8/layout/hierarchy3"/>
    <dgm:cxn modelId="{2FEA819F-EA3A-4358-97A2-D9BD4A0FB025}" type="presParOf" srcId="{05CBB843-90F6-46FD-A10F-03DB592A4491}" destId="{DB2B5EEA-7D6E-45FE-8403-C0129A1C5291}" srcOrd="2" destOrd="0" presId="urn:microsoft.com/office/officeart/2005/8/layout/hierarchy3"/>
    <dgm:cxn modelId="{0F10A31E-0F61-4699-AEBE-FB3B33182311}" type="presParOf" srcId="{05CBB843-90F6-46FD-A10F-03DB592A4491}" destId="{0101737D-C5A0-4F7C-B89F-19CF9FB2E8A7}" srcOrd="3" destOrd="0" presId="urn:microsoft.com/office/officeart/2005/8/layout/hierarchy3"/>
    <dgm:cxn modelId="{33AD7BB8-B485-46E5-810A-68DFADC86EE9}" type="presParOf" srcId="{05CBB843-90F6-46FD-A10F-03DB592A4491}" destId="{6809CCC2-6AB6-4905-A70A-0358BC9210C5}" srcOrd="4" destOrd="0" presId="urn:microsoft.com/office/officeart/2005/8/layout/hierarchy3"/>
    <dgm:cxn modelId="{2FC26CF5-00B3-4492-9C5A-17A38F388923}" type="presParOf" srcId="{05CBB843-90F6-46FD-A10F-03DB592A4491}" destId="{672DE684-E8A6-4011-857F-B19E87AD4AC9}"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57E1-2E16-496D-9E90-47F722DDE2AA}">
      <dsp:nvSpPr>
        <dsp:cNvPr id="0" name=""/>
        <dsp:cNvSpPr/>
      </dsp:nvSpPr>
      <dsp:spPr>
        <a:xfrm>
          <a:off x="808566" y="1784"/>
          <a:ext cx="3985284" cy="11235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Arial" pitchFamily="34" charset="0"/>
              <a:cs typeface="Arial" pitchFamily="34" charset="0"/>
            </a:rPr>
            <a:t>Giọng</a:t>
          </a:r>
          <a:r>
            <a:rPr lang="en-US" sz="4000" b="1" kern="1200" dirty="0">
              <a:latin typeface="Arial" pitchFamily="34" charset="0"/>
              <a:cs typeface="Arial" pitchFamily="34" charset="0"/>
            </a:rPr>
            <a:t> </a:t>
          </a:r>
          <a:r>
            <a:rPr lang="en-US" sz="4000" b="1" kern="1200" dirty="0" err="1">
              <a:latin typeface="Arial" pitchFamily="34" charset="0"/>
              <a:cs typeface="Arial" pitchFamily="34" charset="0"/>
            </a:rPr>
            <a:t>đọc</a:t>
          </a:r>
          <a:endParaRPr lang="en-US" sz="4000" b="1" kern="1200" dirty="0">
            <a:latin typeface="Arial" pitchFamily="34" charset="0"/>
            <a:cs typeface="Arial" pitchFamily="34" charset="0"/>
          </a:endParaRPr>
        </a:p>
      </dsp:txBody>
      <dsp:txXfrm>
        <a:off x="841473" y="34691"/>
        <a:ext cx="3919470" cy="1057701"/>
      </dsp:txXfrm>
    </dsp:sp>
    <dsp:sp modelId="{283CEE07-85B1-427F-91E6-3BAA5536058C}">
      <dsp:nvSpPr>
        <dsp:cNvPr id="0" name=""/>
        <dsp:cNvSpPr/>
      </dsp:nvSpPr>
      <dsp:spPr>
        <a:xfrm>
          <a:off x="1207095" y="1125300"/>
          <a:ext cx="398528" cy="1336523"/>
        </a:xfrm>
        <a:custGeom>
          <a:avLst/>
          <a:gdLst/>
          <a:ahLst/>
          <a:cxnLst/>
          <a:rect l="0" t="0" r="0" b="0"/>
          <a:pathLst>
            <a:path>
              <a:moveTo>
                <a:pt x="0" y="0"/>
              </a:moveTo>
              <a:lnTo>
                <a:pt x="0" y="1336523"/>
              </a:lnTo>
              <a:lnTo>
                <a:pt x="398528" y="133652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C7BB-329B-4119-8370-F74FD750446E}">
      <dsp:nvSpPr>
        <dsp:cNvPr id="0" name=""/>
        <dsp:cNvSpPr/>
      </dsp:nvSpPr>
      <dsp:spPr>
        <a:xfrm>
          <a:off x="1605623" y="1797291"/>
          <a:ext cx="6583020" cy="13290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itchFamily="34" charset="0"/>
              <a:cs typeface="Arial" pitchFamily="34" charset="0"/>
            </a:rPr>
            <a:t>Vui tươi</a:t>
          </a:r>
        </a:p>
      </dsp:txBody>
      <dsp:txXfrm>
        <a:off x="1644550" y="1836218"/>
        <a:ext cx="6505166" cy="1251210"/>
      </dsp:txXfrm>
    </dsp:sp>
    <dsp:sp modelId="{DB2B5EEA-7D6E-45FE-8403-C0129A1C5291}">
      <dsp:nvSpPr>
        <dsp:cNvPr id="0" name=""/>
        <dsp:cNvSpPr/>
      </dsp:nvSpPr>
      <dsp:spPr>
        <a:xfrm>
          <a:off x="1207095" y="1125300"/>
          <a:ext cx="398528" cy="3262880"/>
        </a:xfrm>
        <a:custGeom>
          <a:avLst/>
          <a:gdLst/>
          <a:ahLst/>
          <a:cxnLst/>
          <a:rect l="0" t="0" r="0" b="0"/>
          <a:pathLst>
            <a:path>
              <a:moveTo>
                <a:pt x="0" y="0"/>
              </a:moveTo>
              <a:lnTo>
                <a:pt x="0" y="3262880"/>
              </a:lnTo>
              <a:lnTo>
                <a:pt x="398528" y="32628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1737D-C5A0-4F7C-B89F-19CF9FB2E8A7}">
      <dsp:nvSpPr>
        <dsp:cNvPr id="0" name=""/>
        <dsp:cNvSpPr/>
      </dsp:nvSpPr>
      <dsp:spPr>
        <a:xfrm>
          <a:off x="1605623" y="3798347"/>
          <a:ext cx="6684905" cy="11796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itchFamily="34" charset="0"/>
              <a:cs typeface="Arial" pitchFamily="34" charset="0"/>
            </a:rPr>
            <a:t>Tự hào</a:t>
          </a:r>
        </a:p>
      </dsp:txBody>
      <dsp:txXfrm>
        <a:off x="1640174" y="3832898"/>
        <a:ext cx="6615803" cy="1110565"/>
      </dsp:txXfrm>
    </dsp:sp>
    <dsp:sp modelId="{6809CCC2-6AB6-4905-A70A-0358BC9210C5}">
      <dsp:nvSpPr>
        <dsp:cNvPr id="0" name=""/>
        <dsp:cNvSpPr/>
      </dsp:nvSpPr>
      <dsp:spPr>
        <a:xfrm>
          <a:off x="1207095" y="1125300"/>
          <a:ext cx="398528" cy="5233831"/>
        </a:xfrm>
        <a:custGeom>
          <a:avLst/>
          <a:gdLst/>
          <a:ahLst/>
          <a:cxnLst/>
          <a:rect l="0" t="0" r="0" b="0"/>
          <a:pathLst>
            <a:path>
              <a:moveTo>
                <a:pt x="0" y="0"/>
              </a:moveTo>
              <a:lnTo>
                <a:pt x="0" y="5233831"/>
              </a:lnTo>
              <a:lnTo>
                <a:pt x="398528" y="523383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DE684-E8A6-4011-857F-B19E87AD4AC9}">
      <dsp:nvSpPr>
        <dsp:cNvPr id="0" name=""/>
        <dsp:cNvSpPr/>
      </dsp:nvSpPr>
      <dsp:spPr>
        <a:xfrm>
          <a:off x="1605623" y="5650006"/>
          <a:ext cx="6571537" cy="14182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150000"/>
            </a:lnSpc>
            <a:spcBef>
              <a:spcPct val="0"/>
            </a:spcBef>
            <a:spcAft>
              <a:spcPct val="35000"/>
            </a:spcAft>
            <a:buNone/>
          </a:pPr>
          <a:r>
            <a:rPr lang="en-US" sz="3600" kern="1200">
              <a:latin typeface="Arial" pitchFamily="34" charset="0"/>
              <a:cs typeface="Arial" pitchFamily="34" charset="0"/>
            </a:rPr>
            <a:t>Tràn đầy tình yêu Hà Nội</a:t>
          </a:r>
        </a:p>
      </dsp:txBody>
      <dsp:txXfrm>
        <a:off x="1647162" y="5691545"/>
        <a:ext cx="6488459" cy="133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495B8-162A-4DE7-8E16-B01762997D3C}"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B7014-2F11-462D-B1BA-592923401FD2}" type="slidenum">
              <a:rPr lang="en-US" smtClean="0"/>
              <a:t>‹#›</a:t>
            </a:fld>
            <a:endParaRPr lang="en-US"/>
          </a:p>
        </p:txBody>
      </p:sp>
    </p:spTree>
    <p:extLst>
      <p:ext uri="{BB962C8B-B14F-4D97-AF65-F5344CB8AC3E}">
        <p14:creationId xmlns:p14="http://schemas.microsoft.com/office/powerpoint/2010/main" val="277677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B7014-2F11-462D-B1BA-592923401FD2}" type="slidenum">
              <a:rPr lang="en-US" smtClean="0"/>
              <a:t>14</a:t>
            </a:fld>
            <a:endParaRPr lang="en-US"/>
          </a:p>
        </p:txBody>
      </p:sp>
    </p:spTree>
    <p:extLst>
      <p:ext uri="{BB962C8B-B14F-4D97-AF65-F5344CB8AC3E}">
        <p14:creationId xmlns:p14="http://schemas.microsoft.com/office/powerpoint/2010/main" val="338804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4.png"/><Relationship Id="rId21" Type="http://schemas.openxmlformats.org/officeDocument/2006/relationships/image" Target="../media/image70.sv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2" Type="http://schemas.openxmlformats.org/officeDocument/2006/relationships/image" Target="../media/image1.jp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5" Type="http://schemas.openxmlformats.org/officeDocument/2006/relationships/image" Target="../media/image44.svg"/><Relationship Id="rId15" Type="http://schemas.openxmlformats.org/officeDocument/2006/relationships/image" Target="../media/image64.svg"/><Relationship Id="rId23" Type="http://schemas.openxmlformats.org/officeDocument/2006/relationships/image" Target="../media/image72.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4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3.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7.png"/><Relationship Id="rId7" Type="http://schemas.openxmlformats.org/officeDocument/2006/relationships/diagramQuickStyle" Target="../diagrams/quickStyle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5156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itchFamily="34" charset="0"/>
                <a:cs typeface="Arial" pitchFamily="34" charset="0"/>
              </a:rPr>
              <a:t>BÀI 13. CUỘC SỐNG ĐÔ THỊ</a:t>
            </a:r>
          </a:p>
        </p:txBody>
      </p:sp>
      <p:sp>
        <p:nvSpPr>
          <p:cNvPr id="5" name="Pentagon 4"/>
          <p:cNvSpPr/>
          <p:nvPr/>
        </p:nvSpPr>
        <p:spPr>
          <a:xfrm>
            <a:off x="893805" y="2171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Chia sẻ về chủ điểm</a:t>
            </a:r>
          </a:p>
        </p:txBody>
      </p:sp>
      <p:grpSp>
        <p:nvGrpSpPr>
          <p:cNvPr id="8" name="Group 7"/>
          <p:cNvGrpSpPr/>
          <p:nvPr/>
        </p:nvGrpSpPr>
        <p:grpSpPr>
          <a:xfrm>
            <a:off x="941171" y="3587698"/>
            <a:ext cx="8526147" cy="2947139"/>
            <a:chOff x="914400" y="3771901"/>
            <a:chExt cx="13398331" cy="2947139"/>
          </a:xfrm>
        </p:grpSpPr>
        <p:sp>
          <p:nvSpPr>
            <p:cNvPr id="6" name="Snip Single Corner Rectangle 5"/>
            <p:cNvSpPr/>
            <p:nvPr/>
          </p:nvSpPr>
          <p:spPr>
            <a:xfrm>
              <a:off x="914400" y="3771901"/>
              <a:ext cx="13398331" cy="2394002"/>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956104"/>
              <a:ext cx="13169730" cy="2762936"/>
            </a:xfrm>
            <a:prstGeom prst="rect">
              <a:avLst/>
            </a:prstGeom>
          </p:spPr>
          <p:txBody>
            <a:bodyPr wrap="square">
              <a:spAutoFit/>
            </a:bodyPr>
            <a:lstStyle/>
            <a:p>
              <a:pPr>
                <a:lnSpc>
                  <a:spcPct val="150000"/>
                </a:lnSpc>
              </a:pPr>
              <a:r>
                <a:rPr lang="vi-VN" sz="4000" b="1" dirty="0">
                  <a:solidFill>
                    <a:srgbClr val="0070C0"/>
                  </a:solidFill>
                </a:rPr>
                <a:t>Kể tên một đô thị ở địa phương (huyện, tỉnh, thành phố) của em</a:t>
              </a:r>
              <a:r>
                <a:rPr lang="vi-VN" sz="4000" dirty="0">
                  <a:solidFill>
                    <a:srgbClr val="0070C0"/>
                  </a:solidFill>
                </a:rPr>
                <a:t>.</a:t>
              </a:r>
              <a:endParaRPr lang="en-US" sz="4000" dirty="0">
                <a:solidFill>
                  <a:srgbClr val="0070C0"/>
                </a:solidFill>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642" y="3233867"/>
            <a:ext cx="8526147" cy="64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860854" y="6398226"/>
            <a:ext cx="8315687" cy="3147369"/>
            <a:chOff x="860854" y="6398226"/>
            <a:chExt cx="8315687" cy="3147369"/>
          </a:xfrm>
        </p:grpSpPr>
        <p:sp>
          <p:nvSpPr>
            <p:cNvPr id="10" name="Rounded Rectangle 9"/>
            <p:cNvSpPr/>
            <p:nvPr/>
          </p:nvSpPr>
          <p:spPr>
            <a:xfrm>
              <a:off x="860854" y="6398226"/>
              <a:ext cx="7821828" cy="299496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13254" y="6550626"/>
              <a:ext cx="7821828" cy="299496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9341" y="6683273"/>
              <a:ext cx="8077200" cy="2862322"/>
            </a:xfrm>
            <a:prstGeom prst="rect">
              <a:avLst/>
            </a:prstGeom>
          </p:spPr>
          <p:txBody>
            <a:bodyPr wrap="square">
              <a:spAutoFit/>
            </a:bodyPr>
            <a:lstStyle/>
            <a:p>
              <a:pPr>
                <a:lnSpc>
                  <a:spcPct val="150000"/>
                </a:lnSpc>
              </a:pPr>
              <a:r>
                <a:rPr lang="en-US" sz="4000" b="1" u="sng" dirty="0" err="1">
                  <a:solidFill>
                    <a:schemeClr val="accent5">
                      <a:lumMod val="50000"/>
                    </a:schemeClr>
                  </a:solidFill>
                  <a:latin typeface="Arial" pitchFamily="34" charset="0"/>
                  <a:cs typeface="Arial" pitchFamily="34" charset="0"/>
                </a:rPr>
                <a:t>Gợi</a:t>
              </a:r>
              <a:r>
                <a:rPr lang="en-US" sz="4000" b="1" u="sng" dirty="0">
                  <a:solidFill>
                    <a:schemeClr val="accent5">
                      <a:lumMod val="50000"/>
                    </a:schemeClr>
                  </a:solidFill>
                  <a:latin typeface="Arial" pitchFamily="34" charset="0"/>
                  <a:cs typeface="Arial" pitchFamily="34" charset="0"/>
                </a:rPr>
                <a:t> ý</a:t>
              </a:r>
              <a:r>
                <a:rPr lang="en-US" sz="4000" dirty="0">
                  <a:solidFill>
                    <a:schemeClr val="accent5">
                      <a:lumMod val="50000"/>
                    </a:schemeClr>
                  </a:solidFill>
                </a:rPr>
                <a:t>: </a:t>
              </a:r>
              <a:r>
                <a:rPr lang="en-US" sz="4000" dirty="0">
                  <a:solidFill>
                    <a:schemeClr val="accent5">
                      <a:lumMod val="50000"/>
                    </a:schemeClr>
                  </a:solidFill>
                  <a:latin typeface="Arial" pitchFamily="34" charset="0"/>
                  <a:cs typeface="Arial" pitchFamily="34" charset="0"/>
                </a:rPr>
                <a:t>K</a:t>
              </a:r>
              <a:r>
                <a:rPr lang="vi-VN" sz="4000" dirty="0">
                  <a:solidFill>
                    <a:schemeClr val="accent5">
                      <a:lumMod val="50000"/>
                    </a:schemeClr>
                  </a:solidFill>
                </a:rPr>
                <a:t>ể tên thị trấn</a:t>
              </a:r>
              <a:r>
                <a:rPr lang="en-US" sz="4000" dirty="0">
                  <a:solidFill>
                    <a:schemeClr val="accent5">
                      <a:lumMod val="50000"/>
                    </a:schemeClr>
                  </a:solidFill>
                </a:rPr>
                <a:t> </a:t>
              </a:r>
              <a:r>
                <a:rPr lang="vi-VN" sz="4000" dirty="0">
                  <a:solidFill>
                    <a:schemeClr val="accent5">
                      <a:lumMod val="50000"/>
                    </a:schemeClr>
                  </a:solidFill>
                </a:rPr>
                <a:t>hoặc thành phố thuộc địa phương của mình): thành phố Hải </a:t>
              </a:r>
              <a:r>
                <a:rPr lang="en-US" sz="4000" dirty="0" err="1">
                  <a:solidFill>
                    <a:schemeClr val="accent5">
                      <a:lumMod val="50000"/>
                    </a:schemeClr>
                  </a:solidFill>
                </a:rPr>
                <a:t>Dương</a:t>
              </a:r>
              <a:r>
                <a:rPr lang="vi-VN" sz="4000" dirty="0">
                  <a:solidFill>
                    <a:schemeClr val="accent5">
                      <a:lumMod val="50000"/>
                    </a:schemeClr>
                  </a:solidFill>
                </a:rPr>
                <a:t>,...</a:t>
              </a:r>
              <a:r>
                <a:rPr lang="vi-VN" sz="4000" u="sng" dirty="0">
                  <a:solidFill>
                    <a:schemeClr val="accent5">
                      <a:lumMod val="50000"/>
                    </a:schemeClr>
                  </a:solidFill>
                </a:rPr>
                <a:t> </a:t>
              </a:r>
              <a:endParaRPr lang="en-US" sz="4000" dirty="0">
                <a:solidFill>
                  <a:schemeClr val="accent5">
                    <a:lumMod val="50000"/>
                  </a:schemeClr>
                </a:solidFill>
              </a:endParaRPr>
            </a:p>
          </p:txBody>
        </p:sp>
      </p:grpSp>
    </p:spTree>
    <p:extLst>
      <p:ext uri="{BB962C8B-B14F-4D97-AF65-F5344CB8AC3E}">
        <p14:creationId xmlns:p14="http://schemas.microsoft.com/office/powerpoint/2010/main" val="311901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64694" y="275224"/>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790700"/>
            <a:ext cx="7032354" cy="1143000"/>
            <a:chOff x="3505200" y="3520131"/>
            <a:chExt cx="6531576" cy="1063579"/>
          </a:xfrm>
        </p:grpSpPr>
        <p:sp>
          <p:nvSpPr>
            <p:cNvPr id="5" name="Pentagon 4"/>
            <p:cNvSpPr/>
            <p:nvPr/>
          </p:nvSpPr>
          <p:spPr>
            <a:xfrm>
              <a:off x="6400800" y="3520131"/>
              <a:ext cx="363597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6387550" cy="1063579"/>
              <a:chOff x="3505200" y="3520131"/>
              <a:chExt cx="6387550"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988570" y="3701932"/>
                <a:ext cx="5904180" cy="504458"/>
              </a:xfrm>
              <a:prstGeom prst="rect">
                <a:avLst/>
              </a:prstGeom>
              <a:noFill/>
            </p:spPr>
            <p:txBody>
              <a:bodyPr wrap="none" rtlCol="0">
                <a:spAutoFit/>
              </a:bodyPr>
              <a:lstStyle/>
              <a:p>
                <a:r>
                  <a:rPr lang="en-US" sz="4000" b="1">
                    <a:solidFill>
                      <a:srgbClr val="0070C0"/>
                    </a:solidFill>
                    <a:latin typeface="Arial" pitchFamily="34" charset="0"/>
                    <a:cs typeface="Arial" pitchFamily="34" charset="0"/>
                  </a:rPr>
                  <a:t>Cách ngắt nhịp câu thơ</a:t>
                </a: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grpSp>
        <p:nvGrpSpPr>
          <p:cNvPr id="18" name="Group 17"/>
          <p:cNvGrpSpPr/>
          <p:nvPr/>
        </p:nvGrpSpPr>
        <p:grpSpPr>
          <a:xfrm>
            <a:off x="685263" y="3273832"/>
            <a:ext cx="15773937" cy="2236752"/>
            <a:chOff x="685263" y="3848100"/>
            <a:chExt cx="8320607" cy="2236752"/>
          </a:xfrm>
        </p:grpSpPr>
        <p:grpSp>
          <p:nvGrpSpPr>
            <p:cNvPr id="13" name="Group 12"/>
            <p:cNvGrpSpPr/>
            <p:nvPr/>
          </p:nvGrpSpPr>
          <p:grpSpPr>
            <a:xfrm>
              <a:off x="723987" y="3848100"/>
              <a:ext cx="8281883" cy="2236752"/>
              <a:chOff x="799769" y="3287748"/>
              <a:chExt cx="8281883" cy="2236752"/>
            </a:xfrm>
          </p:grpSpPr>
          <p:pic>
            <p:nvPicPr>
              <p:cNvPr id="1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9769" y="3287748"/>
                <a:ext cx="8161299" cy="2236752"/>
              </a:xfrm>
              <a:prstGeom prst="rect">
                <a:avLst/>
              </a:prstGeom>
            </p:spPr>
          </p:pic>
          <p:sp>
            <p:nvSpPr>
              <p:cNvPr id="12" name="Rectangle 11"/>
              <p:cNvSpPr/>
              <p:nvPr/>
            </p:nvSpPr>
            <p:spPr>
              <a:xfrm>
                <a:off x="2140952" y="3436628"/>
                <a:ext cx="6940700" cy="1204625"/>
              </a:xfrm>
              <a:prstGeom prst="rect">
                <a:avLst/>
              </a:prstGeom>
            </p:spPr>
            <p:txBody>
              <a:bodyPr wrap="square">
                <a:spAutoFit/>
              </a:bodyPr>
              <a:lstStyle/>
              <a:p>
                <a:pPr>
                  <a:lnSpc>
                    <a:spcPct val="150000"/>
                  </a:lnSpc>
                </a:pPr>
                <a:r>
                  <a:rPr lang="vi-VN" sz="4000" dirty="0">
                    <a:solidFill>
                      <a:srgbClr val="0070C0"/>
                    </a:solidFill>
                  </a:rPr>
                  <a:t> </a:t>
                </a:r>
                <a:r>
                  <a:rPr lang="vi-VN" sz="5400" b="1" dirty="0">
                    <a:solidFill>
                      <a:srgbClr val="00B050"/>
                    </a:solidFill>
                  </a:rPr>
                  <a:t>Ngắt nhịp 2/ 4; nhịp 3/3; nhịp 2 / 2 / 2</a:t>
                </a:r>
                <a:endParaRPr lang="en-US" sz="4000" b="1" dirty="0">
                  <a:solidFill>
                    <a:srgbClr val="00B050"/>
                  </a:solidFill>
                </a:endParaRPr>
              </a:p>
            </p:txBody>
          </p:sp>
        </p:grpSp>
        <p:pic>
          <p:nvPicPr>
            <p:cNvPr id="1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263" y="4894350"/>
              <a:ext cx="1206089" cy="1041622"/>
            </a:xfrm>
            <a:prstGeom prst="rect">
              <a:avLst/>
            </a:prstGeom>
          </p:spPr>
        </p:pic>
      </p:grpSp>
      <p:sp>
        <p:nvSpPr>
          <p:cNvPr id="21" name="Rectangle 20"/>
          <p:cNvSpPr/>
          <p:nvPr/>
        </p:nvSpPr>
        <p:spPr>
          <a:xfrm>
            <a:off x="1676400" y="5361704"/>
            <a:ext cx="13197708" cy="3686266"/>
          </a:xfrm>
          <a:prstGeom prst="rect">
            <a:avLst/>
          </a:prstGeom>
        </p:spPr>
        <p:txBody>
          <a:bodyPr wrap="square">
            <a:spAutoFit/>
          </a:bodyPr>
          <a:lstStyle/>
          <a:p>
            <a:pPr lvl="0" algn="ctr">
              <a:lnSpc>
                <a:spcPct val="150000"/>
              </a:lnSpc>
            </a:pPr>
            <a:r>
              <a:rPr lang="vi-VN" sz="4000" b="1" dirty="0"/>
              <a:t>Rủ nhau </a:t>
            </a:r>
            <a:r>
              <a:rPr lang="vi-VN" sz="4000" b="1" dirty="0">
                <a:solidFill>
                  <a:srgbClr val="FF0000"/>
                </a:solidFill>
              </a:rPr>
              <a:t>/</a:t>
            </a:r>
            <a:r>
              <a:rPr lang="vi-VN" sz="4000" b="1" dirty="0"/>
              <a:t> chơi khắp </a:t>
            </a:r>
            <a:r>
              <a:rPr lang="vi-VN" sz="4000" b="1" dirty="0">
                <a:solidFill>
                  <a:srgbClr val="FF0000"/>
                </a:solidFill>
              </a:rPr>
              <a:t>/</a:t>
            </a:r>
            <a:r>
              <a:rPr lang="vi-VN" sz="4000" b="1" dirty="0"/>
              <a:t> Long Thành,</a:t>
            </a:r>
            <a:r>
              <a:rPr lang="vi-VN" sz="4000" b="1" dirty="0">
                <a:solidFill>
                  <a:srgbClr val="FF0000"/>
                </a:solidFill>
              </a:rPr>
              <a:t>//</a:t>
            </a:r>
            <a:endParaRPr lang="en-US" sz="4000" b="1" dirty="0">
              <a:solidFill>
                <a:srgbClr val="FF0000"/>
              </a:solidFill>
            </a:endParaRPr>
          </a:p>
          <a:p>
            <a:pPr algn="ctr">
              <a:lnSpc>
                <a:spcPct val="150000"/>
              </a:lnSpc>
            </a:pPr>
            <a:r>
              <a:rPr lang="vi-VN" sz="4000" b="1" dirty="0"/>
              <a:t>Ba </a:t>
            </a:r>
            <a:r>
              <a:rPr lang="en-US" sz="4000" b="1" dirty="0" err="1"/>
              <a:t>mươi</a:t>
            </a:r>
            <a:r>
              <a:rPr lang="en-US" sz="4000" b="1" dirty="0"/>
              <a:t> </a:t>
            </a:r>
            <a:r>
              <a:rPr lang="vi-VN" sz="4000" b="1" dirty="0"/>
              <a:t>sáu phố </a:t>
            </a:r>
            <a:r>
              <a:rPr lang="vi-VN" sz="4000" b="1" dirty="0">
                <a:solidFill>
                  <a:srgbClr val="FF0000"/>
                </a:solidFill>
              </a:rPr>
              <a:t>/</a:t>
            </a:r>
            <a:r>
              <a:rPr lang="vi-VN" sz="4000" b="1" dirty="0"/>
              <a:t> rành rành chẳng sai:</a:t>
            </a:r>
            <a:r>
              <a:rPr lang="vi-VN" sz="4000" b="1" dirty="0">
                <a:solidFill>
                  <a:srgbClr val="FF0000"/>
                </a:solidFill>
              </a:rPr>
              <a:t>//</a:t>
            </a:r>
            <a:endParaRPr lang="en-US" sz="4000" b="1" dirty="0">
              <a:solidFill>
                <a:srgbClr val="FF0000"/>
              </a:solidFill>
            </a:endParaRPr>
          </a:p>
          <a:p>
            <a:pPr lvl="0" algn="ctr">
              <a:lnSpc>
                <a:spcPct val="150000"/>
              </a:lnSpc>
            </a:pPr>
            <a:r>
              <a:rPr lang="vi-VN" sz="4000" b="1" dirty="0"/>
              <a:t>Hàng Bồ, </a:t>
            </a:r>
            <a:r>
              <a:rPr lang="vi-VN" sz="4000" b="1" dirty="0">
                <a:solidFill>
                  <a:srgbClr val="FF0000"/>
                </a:solidFill>
              </a:rPr>
              <a:t>/</a:t>
            </a:r>
            <a:r>
              <a:rPr lang="vi-VN" sz="4000" b="1" dirty="0"/>
              <a:t> Hàng Bạc, </a:t>
            </a:r>
            <a:r>
              <a:rPr lang="vi-VN" sz="4000" b="1" dirty="0">
                <a:solidFill>
                  <a:srgbClr val="FF0000"/>
                </a:solidFill>
              </a:rPr>
              <a:t>/</a:t>
            </a:r>
            <a:r>
              <a:rPr lang="vi-VN" sz="4000" b="1" dirty="0"/>
              <a:t> Hàng Gai,</a:t>
            </a:r>
            <a:r>
              <a:rPr lang="vi-VN" sz="4000" b="1" dirty="0">
                <a:solidFill>
                  <a:srgbClr val="FF0000"/>
                </a:solidFill>
              </a:rPr>
              <a:t>//</a:t>
            </a:r>
            <a:endParaRPr lang="en-US" sz="4000" b="1" dirty="0">
              <a:solidFill>
                <a:srgbClr val="FF0000"/>
              </a:solidFill>
            </a:endParaRPr>
          </a:p>
          <a:p>
            <a:pPr algn="ctr">
              <a:lnSpc>
                <a:spcPct val="150000"/>
              </a:lnSpc>
            </a:pPr>
            <a:r>
              <a:rPr lang="vi-VN" sz="4000" b="1" dirty="0"/>
              <a:t>Hàng Buồm, </a:t>
            </a:r>
            <a:r>
              <a:rPr lang="vi-VN" sz="4000" b="1" dirty="0">
                <a:solidFill>
                  <a:srgbClr val="FF0000"/>
                </a:solidFill>
              </a:rPr>
              <a:t>/</a:t>
            </a:r>
            <a:r>
              <a:rPr lang="vi-VN" sz="4000" b="1" dirty="0"/>
              <a:t> Hàng Thiếc, </a:t>
            </a:r>
            <a:r>
              <a:rPr lang="vi-VN" sz="4000" b="1" dirty="0">
                <a:solidFill>
                  <a:srgbClr val="FF0000"/>
                </a:solidFill>
              </a:rPr>
              <a:t>/</a:t>
            </a:r>
            <a:r>
              <a:rPr lang="vi-VN" sz="4000" b="1" dirty="0"/>
              <a:t> Hàng Hài, </a:t>
            </a:r>
            <a:r>
              <a:rPr lang="vi-VN" sz="4000" b="1" dirty="0">
                <a:solidFill>
                  <a:srgbClr val="FF0000"/>
                </a:solidFill>
              </a:rPr>
              <a:t>/</a:t>
            </a:r>
            <a:r>
              <a:rPr lang="vi-VN" sz="4000" b="1" dirty="0"/>
              <a:t> Hàng Khay,</a:t>
            </a:r>
            <a:r>
              <a:rPr lang="vi-VN" sz="4000" b="1" dirty="0">
                <a:solidFill>
                  <a:srgbClr val="FF0000"/>
                </a:solidFill>
              </a:rPr>
              <a:t>//</a:t>
            </a:r>
            <a:endParaRPr lang="en-US" sz="4000" b="1" dirty="0">
              <a:solidFill>
                <a:srgbClr val="FF0000"/>
              </a:solidFill>
            </a:endParaRPr>
          </a:p>
        </p:txBody>
      </p:sp>
      <p:pic>
        <p:nvPicPr>
          <p:cNvPr id="23" name="Picture 5"/>
          <p:cNvPicPr>
            <a:picLocks noChangeAspect="1"/>
          </p:cNvPicPr>
          <p:nvPr/>
        </p:nvPicPr>
        <p:blipFill>
          <a:blip r:embed="rId7"/>
          <a:srcRect/>
          <a:stretch>
            <a:fillRect/>
          </a:stretch>
        </p:blipFill>
        <p:spPr>
          <a:xfrm>
            <a:off x="15413334" y="8063790"/>
            <a:ext cx="2798998" cy="1976792"/>
          </a:xfrm>
          <a:prstGeom prst="rect">
            <a:avLst/>
          </a:prstGeom>
        </p:spPr>
      </p:pic>
      <p:pic>
        <p:nvPicPr>
          <p:cNvPr id="2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56536" y="411970"/>
            <a:ext cx="2865602" cy="2521730"/>
          </a:xfrm>
          <a:prstGeom prst="rect">
            <a:avLst/>
          </a:prstGeom>
        </p:spPr>
      </p:pic>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990006"/>
            <a:ext cx="8022955" cy="1143000"/>
            <a:chOff x="3505200" y="3520131"/>
            <a:chExt cx="7451636" cy="1063579"/>
          </a:xfrm>
        </p:grpSpPr>
        <p:sp>
          <p:nvSpPr>
            <p:cNvPr id="5" name="Pentagon 4"/>
            <p:cNvSpPr/>
            <p:nvPr/>
          </p:nvSpPr>
          <p:spPr>
            <a:xfrm>
              <a:off x="6400800" y="3520131"/>
              <a:ext cx="455603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7036184" cy="1063579"/>
              <a:chOff x="3505200" y="3520131"/>
              <a:chExt cx="7036184"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809985" y="3705588"/>
                <a:ext cx="6731399" cy="658699"/>
              </a:xfrm>
              <a:prstGeom prst="rect">
                <a:avLst/>
              </a:prstGeom>
              <a:noFill/>
            </p:spPr>
            <p:txBody>
              <a:bodyPr wrap="none" rtlCol="0">
                <a:spAutoFit/>
              </a:bodyPr>
              <a:lstStyle/>
              <a:p>
                <a:r>
                  <a:rPr lang="en-US" sz="4000" b="1">
                    <a:solidFill>
                      <a:srgbClr val="0070C0"/>
                    </a:solidFill>
                    <a:latin typeface="Arial" pitchFamily="34" charset="0"/>
                    <a:cs typeface="Arial" pitchFamily="34" charset="0"/>
                  </a:rPr>
                  <a:t>Cách phát âm từ địa phương</a:t>
                </a: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grpSp>
        <p:nvGrpSpPr>
          <p:cNvPr id="20" name="Group 19"/>
          <p:cNvGrpSpPr/>
          <p:nvPr/>
        </p:nvGrpSpPr>
        <p:grpSpPr>
          <a:xfrm>
            <a:off x="627728" y="3652848"/>
            <a:ext cx="8250569" cy="2383538"/>
            <a:chOff x="731604" y="3369561"/>
            <a:chExt cx="9478316" cy="2981215"/>
          </a:xfrm>
        </p:grpSpPr>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7915">
              <a:off x="731604" y="3392831"/>
              <a:ext cx="9349827" cy="2957945"/>
            </a:xfrm>
            <a:prstGeom prst="rect">
              <a:avLst/>
            </a:prstGeom>
          </p:spPr>
        </p:pic>
        <p:grpSp>
          <p:nvGrpSpPr>
            <p:cNvPr id="19" name="Group 18"/>
            <p:cNvGrpSpPr/>
            <p:nvPr/>
          </p:nvGrpSpPr>
          <p:grpSpPr>
            <a:xfrm>
              <a:off x="2158814" y="3369561"/>
              <a:ext cx="8051106" cy="1754318"/>
              <a:chOff x="2158814" y="3369561"/>
              <a:chExt cx="8051106" cy="1754318"/>
            </a:xfrm>
          </p:grpSpPr>
          <p:pic>
            <p:nvPicPr>
              <p:cNvPr id="1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559865" y="3323298"/>
                <a:ext cx="1603791" cy="1696318"/>
              </a:xfrm>
              <a:prstGeom prst="rect">
                <a:avLst/>
              </a:prstGeom>
            </p:spPr>
          </p:pic>
          <p:pic>
            <p:nvPicPr>
              <p:cNvPr id="1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7804" y="4129061"/>
                <a:ext cx="1047912" cy="451375"/>
              </a:xfrm>
              <a:prstGeom prst="rect">
                <a:avLst/>
              </a:prstGeom>
            </p:spPr>
          </p:pic>
          <p:pic>
            <p:nvPicPr>
              <p:cNvPr id="1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82807" y="3661496"/>
                <a:ext cx="1047912" cy="451375"/>
              </a:xfrm>
              <a:prstGeom prst="rect">
                <a:avLst/>
              </a:prstGeom>
            </p:spPr>
          </p:pic>
          <p:sp>
            <p:nvSpPr>
              <p:cNvPr id="17" name="Rectangle 16"/>
              <p:cNvSpPr/>
              <p:nvPr/>
            </p:nvSpPr>
            <p:spPr>
              <a:xfrm>
                <a:off x="2158814" y="4415993"/>
                <a:ext cx="4883068" cy="707886"/>
              </a:xfrm>
              <a:prstGeom prst="rect">
                <a:avLst/>
              </a:prstGeom>
            </p:spPr>
            <p:txBody>
              <a:bodyPr wrap="none">
                <a:spAutoFit/>
              </a:bodyPr>
              <a:lstStyle/>
              <a:p>
                <a:r>
                  <a:rPr lang="vi-VN" sz="4000" b="1"/>
                  <a:t>l – n (long – nong), </a:t>
                </a:r>
                <a:endParaRPr lang="en-US" sz="3600"/>
              </a:p>
            </p:txBody>
          </p:sp>
        </p:grpSp>
      </p:grpSp>
      <p:grpSp>
        <p:nvGrpSpPr>
          <p:cNvPr id="21" name="Group 20"/>
          <p:cNvGrpSpPr/>
          <p:nvPr/>
        </p:nvGrpSpPr>
        <p:grpSpPr>
          <a:xfrm>
            <a:off x="735723" y="6569787"/>
            <a:ext cx="8179677" cy="2514600"/>
            <a:chOff x="731604" y="3369561"/>
            <a:chExt cx="9478316" cy="2981215"/>
          </a:xfrm>
        </p:grpSpPr>
        <p:pic>
          <p:nvPicPr>
            <p:cNvPr id="2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7915">
              <a:off x="731604" y="3392831"/>
              <a:ext cx="9349827" cy="2957945"/>
            </a:xfrm>
            <a:prstGeom prst="rect">
              <a:avLst/>
            </a:prstGeom>
          </p:spPr>
        </p:pic>
        <p:grpSp>
          <p:nvGrpSpPr>
            <p:cNvPr id="23" name="Group 22"/>
            <p:cNvGrpSpPr/>
            <p:nvPr/>
          </p:nvGrpSpPr>
          <p:grpSpPr>
            <a:xfrm>
              <a:off x="1286685" y="3369561"/>
              <a:ext cx="8923235" cy="1957733"/>
              <a:chOff x="1286685" y="3369561"/>
              <a:chExt cx="8923235" cy="1957733"/>
            </a:xfrm>
          </p:grpSpPr>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559865" y="3323298"/>
                <a:ext cx="1603791" cy="1696318"/>
              </a:xfrm>
              <a:prstGeom prst="rect">
                <a:avLst/>
              </a:prstGeom>
            </p:spPr>
          </p:pic>
          <p:pic>
            <p:nvPicPr>
              <p:cNvPr id="2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7804" y="4129061"/>
                <a:ext cx="1047912" cy="451375"/>
              </a:xfrm>
              <a:prstGeom prst="rect">
                <a:avLst/>
              </a:prstGeom>
            </p:spPr>
          </p:pic>
          <p:pic>
            <p:nvPicPr>
              <p:cNvPr id="2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82807" y="3661496"/>
                <a:ext cx="1047912" cy="451375"/>
              </a:xfrm>
              <a:prstGeom prst="rect">
                <a:avLst/>
              </a:prstGeom>
            </p:spPr>
          </p:pic>
          <p:sp>
            <p:nvSpPr>
              <p:cNvPr id="27" name="Rectangle 26"/>
              <p:cNvSpPr/>
              <p:nvPr/>
            </p:nvSpPr>
            <p:spPr>
              <a:xfrm>
                <a:off x="1286685" y="4619408"/>
                <a:ext cx="6508513" cy="707886"/>
              </a:xfrm>
              <a:prstGeom prst="rect">
                <a:avLst/>
              </a:prstGeom>
            </p:spPr>
            <p:txBody>
              <a:bodyPr wrap="none">
                <a:spAutoFit/>
              </a:bodyPr>
              <a:lstStyle/>
              <a:p>
                <a:r>
                  <a:rPr lang="vi-VN" sz="4000" b="1"/>
                  <a:t>dấu hỏi – dấu ngã (rủ - rũ)</a:t>
                </a:r>
                <a:endParaRPr lang="en-US" sz="3600"/>
              </a:p>
            </p:txBody>
          </p:sp>
        </p:grpSp>
      </p:grpSp>
      <p:pic>
        <p:nvPicPr>
          <p:cNvPr id="3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287349" y="1558489"/>
            <a:ext cx="8064843" cy="7782128"/>
          </a:xfrm>
          <a:prstGeom prst="rect">
            <a:avLst/>
          </a:prstGeom>
        </p:spPr>
      </p:pic>
      <p:sp>
        <p:nvSpPr>
          <p:cNvPr id="31" name="Rectangle 30"/>
          <p:cNvSpPr/>
          <p:nvPr/>
        </p:nvSpPr>
        <p:spPr>
          <a:xfrm>
            <a:off x="9574427" y="2731730"/>
            <a:ext cx="7543799" cy="2748253"/>
          </a:xfrm>
          <a:prstGeom prst="rect">
            <a:avLst/>
          </a:prstGeom>
        </p:spPr>
        <p:txBody>
          <a:bodyPr wrap="square">
            <a:spAutoFit/>
          </a:bodyPr>
          <a:lstStyle/>
          <a:p>
            <a:pPr algn="just">
              <a:lnSpc>
                <a:spcPct val="150000"/>
              </a:lnSpc>
            </a:pPr>
            <a:r>
              <a:rPr lang="en-US" sz="4000" b="1">
                <a:latin typeface="Arial" pitchFamily="34" charset="0"/>
                <a:cs typeface="Arial" pitchFamily="34" charset="0"/>
              </a:rPr>
              <a:t>Ví dụ</a:t>
            </a:r>
            <a:r>
              <a:rPr lang="en-US" sz="4000">
                <a:latin typeface="Arial" pitchFamily="34" charset="0"/>
                <a:cs typeface="Arial" pitchFamily="34" charset="0"/>
              </a:rPr>
              <a:t>: Long Thành, rành rành, Hàng Giày, Hàng Lờ, Hàng Nón, thật là,</a:t>
            </a:r>
            <a:r>
              <a:rPr lang="vi-VN" sz="4000">
                <a:latin typeface="Arial" pitchFamily="34" charset="0"/>
                <a:cs typeface="Arial" pitchFamily="34" charset="0"/>
              </a:rPr>
              <a:t>... (miền Bắc); </a:t>
            </a:r>
            <a:endParaRPr lang="en-US" sz="4000">
              <a:latin typeface="Arial" pitchFamily="34" charset="0"/>
              <a:cs typeface="Arial" pitchFamily="34" charset="0"/>
            </a:endParaRPr>
          </a:p>
        </p:txBody>
      </p:sp>
      <p:sp>
        <p:nvSpPr>
          <p:cNvPr id="32" name="Rectangle 31"/>
          <p:cNvSpPr/>
          <p:nvPr/>
        </p:nvSpPr>
        <p:spPr>
          <a:xfrm>
            <a:off x="9574427" y="5815010"/>
            <a:ext cx="7543799" cy="2862322"/>
          </a:xfrm>
          <a:prstGeom prst="rect">
            <a:avLst/>
          </a:prstGeom>
        </p:spPr>
        <p:txBody>
          <a:bodyPr wrap="square">
            <a:spAutoFit/>
          </a:bodyPr>
          <a:lstStyle/>
          <a:p>
            <a:pPr algn="just">
              <a:lnSpc>
                <a:spcPct val="150000"/>
              </a:lnSpc>
            </a:pPr>
            <a:r>
              <a:rPr lang="en-US" sz="4000" b="1">
                <a:latin typeface="Arial" pitchFamily="34" charset="0"/>
                <a:cs typeface="Arial" pitchFamily="34" charset="0"/>
              </a:rPr>
              <a:t>Ví dụ</a:t>
            </a:r>
            <a:r>
              <a:rPr lang="en-US" sz="4000">
                <a:latin typeface="Arial" pitchFamily="34" charset="0"/>
                <a:cs typeface="Arial" pitchFamily="34" charset="0"/>
              </a:rPr>
              <a:t>: rủ nhau, chẳng sai, Mã Vĩ, Hàng Giày, trải xem, cũng xinh,… (miền Trung, miền Nam)</a:t>
            </a:r>
          </a:p>
        </p:txBody>
      </p:sp>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5"/>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9" y="1849902"/>
              <a:ext cx="7086600" cy="1938992"/>
            </a:xfrm>
            <a:prstGeom prst="rect">
              <a:avLst/>
            </a:prstGeom>
          </p:spPr>
          <p:txBody>
            <a:bodyPr wrap="square">
              <a:spAutoFit/>
            </a:bodyPr>
            <a:lstStyle/>
            <a:p>
              <a:pPr algn="ctr">
                <a:lnSpc>
                  <a:spcPct val="150000"/>
                </a:lnSpc>
              </a:pPr>
              <a:r>
                <a:rPr lang="en-US" sz="4000" b="1">
                  <a:latin typeface="Arial" pitchFamily="34" charset="0"/>
                  <a:cs typeface="Arial" pitchFamily="34" charset="0"/>
                </a:rPr>
                <a:t>Câu 1</a:t>
              </a:r>
              <a:r>
                <a:rPr lang="en-US" sz="4000">
                  <a:latin typeface="Arial" pitchFamily="34" charset="0"/>
                  <a:cs typeface="Arial" pitchFamily="34" charset="0"/>
                </a:rPr>
                <a:t>. Tên bài ca dao cho em biết bài này nói về điều gì?</a:t>
              </a: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3594" y="5012226"/>
              <a:ext cx="8919150" cy="4565641"/>
            </a:xfrm>
            <a:prstGeom prst="rect">
              <a:avLst/>
            </a:prstGeom>
          </p:spPr>
        </p:pic>
        <p:sp>
          <p:nvSpPr>
            <p:cNvPr id="13" name="Rectangle 12"/>
            <p:cNvSpPr/>
            <p:nvPr/>
          </p:nvSpPr>
          <p:spPr>
            <a:xfrm>
              <a:off x="9342121" y="5419380"/>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372601" y="5921632"/>
              <a:ext cx="8146520" cy="1824923"/>
            </a:xfrm>
            <a:prstGeom prst="rect">
              <a:avLst/>
            </a:prstGeom>
          </p:spPr>
          <p:txBody>
            <a:bodyPr wrap="square">
              <a:spAutoFit/>
            </a:bodyPr>
            <a:lstStyle/>
            <a:p>
              <a:pPr>
                <a:lnSpc>
                  <a:spcPct val="150000"/>
                </a:lnSpc>
              </a:pPr>
              <a:r>
                <a:rPr lang="nl-NL" sz="4000" b="1" dirty="0">
                  <a:solidFill>
                    <a:srgbClr val="FF0000"/>
                  </a:solidFill>
                  <a:latin typeface="Arial" pitchFamily="34" charset="0"/>
                  <a:cs typeface="Arial" pitchFamily="34" charset="0"/>
                </a:rPr>
                <a:t>Tên bài cho biết bài ca dao nói về phố phường của Hà Nội xưa.</a:t>
              </a:r>
              <a:endParaRPr lang="en-US" sz="40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879" y="2247901"/>
            <a:ext cx="6851122" cy="7315200"/>
          </a:xfrm>
          <a:prstGeom prst="rect">
            <a:avLst/>
          </a:prstGeom>
        </p:spPr>
      </p:pic>
      <p:grpSp>
        <p:nvGrpSpPr>
          <p:cNvPr id="18" name="Group 17"/>
          <p:cNvGrpSpPr/>
          <p:nvPr/>
        </p:nvGrpSpPr>
        <p:grpSpPr>
          <a:xfrm>
            <a:off x="8725930" y="1090999"/>
            <a:ext cx="9003740" cy="3366702"/>
            <a:chOff x="8725930" y="1090999"/>
            <a:chExt cx="9003740" cy="3366702"/>
          </a:xfrm>
        </p:grpSpPr>
        <p:pic>
          <p:nvPicPr>
            <p:cNvPr id="29" name="Picture 3"/>
            <p:cNvPicPr>
              <a:picLocks noChangeAspect="1"/>
            </p:cNvPicPr>
            <p:nvPr/>
          </p:nvPicPr>
          <p:blipFill>
            <a:blip r:embed="rId5"/>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725930" y="1849902"/>
              <a:ext cx="9003740" cy="1998176"/>
            </a:xfrm>
            <a:prstGeom prst="rect">
              <a:avLst/>
            </a:prstGeom>
          </p:spPr>
          <p:txBody>
            <a:bodyPr wrap="square">
              <a:spAutoFit/>
            </a:bodyPr>
            <a:lstStyle/>
            <a:p>
              <a:pPr algn="ctr">
                <a:lnSpc>
                  <a:spcPct val="150000"/>
                </a:lnSpc>
              </a:pPr>
              <a:r>
                <a:rPr lang="en-US" sz="4400" b="1" dirty="0" err="1">
                  <a:latin typeface="Arial" pitchFamily="34" charset="0"/>
                  <a:cs typeface="Arial" pitchFamily="34" charset="0"/>
                </a:rPr>
                <a:t>Câu</a:t>
              </a:r>
              <a:r>
                <a:rPr lang="en-US" sz="4400" b="1" dirty="0">
                  <a:latin typeface="Arial" pitchFamily="34" charset="0"/>
                  <a:cs typeface="Arial" pitchFamily="34" charset="0"/>
                </a:rPr>
                <a:t> 2</a:t>
              </a:r>
              <a:r>
                <a:rPr lang="en-US" sz="4400" dirty="0">
                  <a:latin typeface="Arial" pitchFamily="34" charset="0"/>
                  <a:cs typeface="Arial" pitchFamily="34" charset="0"/>
                </a:rPr>
                <a:t>. </a:t>
              </a:r>
              <a:r>
                <a:rPr lang="vi-VN" sz="4400" b="1" dirty="0">
                  <a:latin typeface="Arial" pitchFamily="34" charset="0"/>
                  <a:cs typeface="Arial" pitchFamily="34" charset="0"/>
                </a:rPr>
                <a:t>Theo bài ca dao, Hà Nội ngày xưa có bao nhiêu phố?</a:t>
              </a:r>
              <a:endParaRPr lang="en-US" sz="4400" b="1" dirty="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3594" y="5012226"/>
              <a:ext cx="8919150" cy="4565641"/>
            </a:xfrm>
            <a:prstGeom prst="rect">
              <a:avLst/>
            </a:prstGeom>
          </p:spPr>
        </p:pic>
        <p:sp>
          <p:nvSpPr>
            <p:cNvPr id="13" name="Rectangle 12"/>
            <p:cNvSpPr/>
            <p:nvPr/>
          </p:nvSpPr>
          <p:spPr>
            <a:xfrm>
              <a:off x="9244101" y="5897881"/>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283231" y="6364366"/>
              <a:ext cx="7506606" cy="2171428"/>
            </a:xfrm>
            <a:prstGeom prst="rect">
              <a:avLst/>
            </a:prstGeom>
          </p:spPr>
          <p:txBody>
            <a:bodyPr wrap="square">
              <a:spAutoFit/>
            </a:bodyPr>
            <a:lstStyle/>
            <a:p>
              <a:pPr>
                <a:lnSpc>
                  <a:spcPct val="150000"/>
                </a:lnSpc>
              </a:pPr>
              <a:r>
                <a:rPr lang="vi-VN" sz="4800" b="1" dirty="0">
                  <a:solidFill>
                    <a:srgbClr val="FF0000"/>
                  </a:solidFill>
                  <a:latin typeface="Arial" pitchFamily="34" charset="0"/>
                  <a:cs typeface="Arial" pitchFamily="34" charset="0"/>
                </a:rPr>
                <a:t>Theo bài ca dao, Hà Nội ngày xưa có 36 phố.</a:t>
              </a:r>
              <a:endParaRPr lang="en-US" sz="48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429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pic>
        <p:nvPicPr>
          <p:cNvPr id="2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835581"/>
            <a:ext cx="6851122" cy="7315200"/>
          </a:xfrm>
          <a:prstGeom prst="rect">
            <a:avLst/>
          </a:prstGeom>
        </p:spPr>
      </p:pic>
      <p:grpSp>
        <p:nvGrpSpPr>
          <p:cNvPr id="18" name="Group 17"/>
          <p:cNvGrpSpPr/>
          <p:nvPr/>
        </p:nvGrpSpPr>
        <p:grpSpPr>
          <a:xfrm>
            <a:off x="4114801" y="656968"/>
            <a:ext cx="13893329" cy="3810705"/>
            <a:chOff x="6626134" y="656968"/>
            <a:chExt cx="11325553" cy="3810705"/>
          </a:xfrm>
        </p:grpSpPr>
        <p:pic>
          <p:nvPicPr>
            <p:cNvPr id="29" name="Picture 3"/>
            <p:cNvPicPr>
              <a:picLocks noChangeAspect="1"/>
            </p:cNvPicPr>
            <p:nvPr/>
          </p:nvPicPr>
          <p:blipFill>
            <a:blip r:embed="rId6"/>
            <a:srcRect/>
            <a:stretch>
              <a:fillRect/>
            </a:stretch>
          </p:blipFill>
          <p:spPr>
            <a:xfrm>
              <a:off x="7060950" y="656968"/>
              <a:ext cx="10890737" cy="3800733"/>
            </a:xfrm>
            <a:prstGeom prst="rect">
              <a:avLst/>
            </a:prstGeom>
          </p:spPr>
        </p:pic>
        <p:sp>
          <p:nvSpPr>
            <p:cNvPr id="10" name="Rounded Rectangle 9"/>
            <p:cNvSpPr/>
            <p:nvPr/>
          </p:nvSpPr>
          <p:spPr>
            <a:xfrm>
              <a:off x="9562071" y="1090999"/>
              <a:ext cx="7543800" cy="2959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26134" y="1188249"/>
              <a:ext cx="10197406" cy="3279424"/>
            </a:xfrm>
            <a:prstGeom prst="rect">
              <a:avLst/>
            </a:prstGeom>
          </p:spPr>
          <p:txBody>
            <a:bodyPr wrap="square">
              <a:spAutoFit/>
            </a:bodyPr>
            <a:lstStyle/>
            <a:p>
              <a:pPr>
                <a:lnSpc>
                  <a:spcPct val="150000"/>
                </a:lnSpc>
              </a:pPr>
              <a:r>
                <a:rPr lang="en-US" sz="4800" b="1" dirty="0" err="1">
                  <a:latin typeface="Arial" pitchFamily="34" charset="0"/>
                  <a:cs typeface="Arial" pitchFamily="34" charset="0"/>
                </a:rPr>
                <a:t>Câu</a:t>
              </a:r>
              <a:r>
                <a:rPr lang="en-US" sz="4800" b="1" dirty="0">
                  <a:latin typeface="Arial" pitchFamily="34" charset="0"/>
                  <a:cs typeface="Arial" pitchFamily="34" charset="0"/>
                </a:rPr>
                <a:t> 3. </a:t>
              </a:r>
              <a:r>
                <a:rPr lang="vi-VN" sz="4800" b="1" dirty="0">
                  <a:latin typeface="Arial" pitchFamily="34" charset="0"/>
                  <a:cs typeface="Arial" pitchFamily="34" charset="0"/>
                </a:rPr>
                <a:t>Đọc các tên phố, tìm hiểu phố đó ngày xưa chuyên làm hoặc bán mặt hàng gì?</a:t>
              </a:r>
              <a:endParaRPr lang="en-US" sz="4800" b="1" dirty="0">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879" y="2247901"/>
            <a:ext cx="6851122" cy="7315200"/>
          </a:xfrm>
          <a:prstGeom prst="rect">
            <a:avLst/>
          </a:prstGeom>
        </p:spPr>
      </p:pic>
      <p:grpSp>
        <p:nvGrpSpPr>
          <p:cNvPr id="18" name="Group 17"/>
          <p:cNvGrpSpPr/>
          <p:nvPr/>
        </p:nvGrpSpPr>
        <p:grpSpPr>
          <a:xfrm>
            <a:off x="5174722" y="345769"/>
            <a:ext cx="12687300" cy="9613188"/>
            <a:chOff x="6424454" y="975196"/>
            <a:chExt cx="11421680" cy="3470238"/>
          </a:xfrm>
        </p:grpSpPr>
        <p:pic>
          <p:nvPicPr>
            <p:cNvPr id="29" name="Picture 3"/>
            <p:cNvPicPr>
              <a:picLocks noChangeAspect="1"/>
            </p:cNvPicPr>
            <p:nvPr/>
          </p:nvPicPr>
          <p:blipFill>
            <a:blip r:embed="rId5"/>
            <a:srcRect/>
            <a:stretch>
              <a:fillRect/>
            </a:stretch>
          </p:blipFill>
          <p:spPr>
            <a:xfrm>
              <a:off x="6424454" y="975196"/>
              <a:ext cx="11393572" cy="3470238"/>
            </a:xfrm>
            <a:prstGeom prst="rect">
              <a:avLst/>
            </a:prstGeom>
          </p:spPr>
        </p:pic>
        <p:sp>
          <p:nvSpPr>
            <p:cNvPr id="10" name="Rounded Rectangle 9"/>
            <p:cNvSpPr/>
            <p:nvPr/>
          </p:nvSpPr>
          <p:spPr>
            <a:xfrm>
              <a:off x="9562070" y="1253104"/>
              <a:ext cx="7870759" cy="2884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8945" y="1175050"/>
              <a:ext cx="10907189" cy="2325325"/>
            </a:xfrm>
            <a:prstGeom prst="rect">
              <a:avLst/>
            </a:prstGeom>
          </p:spPr>
          <p:txBody>
            <a:bodyPr wrap="square">
              <a:spAutoFit/>
            </a:bodyPr>
            <a:lstStyle/>
            <a:p>
              <a:pPr>
                <a:lnSpc>
                  <a:spcPct val="150000"/>
                </a:lnSpc>
              </a:pPr>
              <a:r>
                <a:rPr lang="en-US" sz="4000" b="1" dirty="0" err="1">
                  <a:latin typeface="Arial" pitchFamily="34" charset="0"/>
                  <a:cs typeface="Arial" pitchFamily="34" charset="0"/>
                </a:rPr>
                <a:t>Câu</a:t>
              </a:r>
              <a:r>
                <a:rPr lang="en-US" sz="4000" b="1" dirty="0">
                  <a:latin typeface="Arial" pitchFamily="34" charset="0"/>
                  <a:cs typeface="Arial" pitchFamily="34" charset="0"/>
                </a:rPr>
                <a:t> 4</a:t>
              </a:r>
              <a:r>
                <a:rPr lang="en-US" sz="4000" dirty="0">
                  <a:latin typeface="Arial" pitchFamily="34" charset="0"/>
                  <a:cs typeface="Arial" pitchFamily="34" charset="0"/>
                </a:rPr>
                <a:t>. </a:t>
              </a:r>
              <a:r>
                <a:rPr lang="vi-VN" sz="4000" b="1" dirty="0">
                  <a:solidFill>
                    <a:srgbClr val="FF0000"/>
                  </a:solidFill>
                  <a:latin typeface="Arial" pitchFamily="34" charset="0"/>
                  <a:cs typeface="Arial" pitchFamily="34" charset="0"/>
                </a:rPr>
                <a:t>Bài ca dao ghép tên các phố ở Hà Nội thành thơ. Theo em, điều đó có ý nghĩa gì? Chọn ý em thích.</a:t>
              </a:r>
              <a:endParaRPr lang="en-US" sz="4000" b="1" dirty="0">
                <a:solidFill>
                  <a:srgbClr val="FF0000"/>
                </a:solidFill>
                <a:latin typeface="Arial" pitchFamily="34" charset="0"/>
                <a:cs typeface="Arial" pitchFamily="34" charset="0"/>
              </a:endParaRPr>
            </a:p>
            <a:p>
              <a:pPr marL="742950" indent="-742950">
                <a:lnSpc>
                  <a:spcPct val="150000"/>
                </a:lnSpc>
                <a:buAutoNum type="alphaLcPeriod"/>
              </a:pPr>
              <a:r>
                <a:rPr lang="en-US" sz="4000" b="1" dirty="0" err="1">
                  <a:latin typeface="Arial" pitchFamily="34" charset="0"/>
                  <a:cs typeface="Arial" pitchFamily="34" charset="0"/>
                </a:rPr>
                <a:t>Phố</a:t>
              </a:r>
              <a:r>
                <a:rPr lang="en-US" sz="4000" b="1" dirty="0">
                  <a:latin typeface="Arial" pitchFamily="34" charset="0"/>
                  <a:cs typeface="Arial" pitchFamily="34" charset="0"/>
                </a:rPr>
                <a:t> </a:t>
              </a:r>
              <a:r>
                <a:rPr lang="en-US" sz="4000" b="1" dirty="0" err="1">
                  <a:latin typeface="Arial" pitchFamily="34" charset="0"/>
                  <a:cs typeface="Arial" pitchFamily="34" charset="0"/>
                </a:rPr>
                <a:t>phường</a:t>
              </a:r>
              <a:r>
                <a:rPr lang="en-US" sz="4000" b="1" dirty="0">
                  <a:latin typeface="Arial" pitchFamily="34" charset="0"/>
                  <a:cs typeface="Arial" pitchFamily="34" charset="0"/>
                </a:rPr>
                <a:t> Hà </a:t>
              </a:r>
              <a:r>
                <a:rPr lang="en-US" sz="4000" b="1" dirty="0" err="1">
                  <a:latin typeface="Arial" pitchFamily="34" charset="0"/>
                  <a:cs typeface="Arial" pitchFamily="34" charset="0"/>
                </a:rPr>
                <a:t>Nội</a:t>
              </a:r>
              <a:r>
                <a:rPr lang="en-US" sz="4000" b="1" dirty="0">
                  <a:latin typeface="Arial" pitchFamily="34" charset="0"/>
                  <a:cs typeface="Arial" pitchFamily="34" charset="0"/>
                </a:rPr>
                <a:t>  </a:t>
              </a:r>
              <a:r>
                <a:rPr lang="en-US" sz="4000" b="1" dirty="0" err="1">
                  <a:latin typeface="Arial" pitchFamily="34" charset="0"/>
                  <a:cs typeface="Arial" pitchFamily="34" charset="0"/>
                </a:rPr>
                <a:t>là</a:t>
              </a:r>
              <a:r>
                <a:rPr lang="en-US" sz="4000" b="1" dirty="0">
                  <a:latin typeface="Arial" pitchFamily="34" charset="0"/>
                  <a:cs typeface="Arial" pitchFamily="34" charset="0"/>
                </a:rPr>
                <a:t> </a:t>
              </a:r>
              <a:r>
                <a:rPr lang="en-US" sz="4000" b="1" dirty="0" err="1">
                  <a:latin typeface="Arial" pitchFamily="34" charset="0"/>
                  <a:cs typeface="Arial" pitchFamily="34" charset="0"/>
                </a:rPr>
                <a:t>một</a:t>
              </a:r>
              <a:r>
                <a:rPr lang="en-US" sz="4000" b="1" dirty="0">
                  <a:latin typeface="Arial" pitchFamily="34" charset="0"/>
                  <a:cs typeface="Arial" pitchFamily="34" charset="0"/>
                </a:rPr>
                <a:t> </a:t>
              </a:r>
              <a:r>
                <a:rPr lang="en-US" sz="4000" b="1" dirty="0" err="1">
                  <a:latin typeface="Arial" pitchFamily="34" charset="0"/>
                  <a:cs typeface="Arial" pitchFamily="34" charset="0"/>
                </a:rPr>
                <a:t>bài</a:t>
              </a:r>
              <a:r>
                <a:rPr lang="en-US" sz="4000" b="1" dirty="0">
                  <a:latin typeface="Arial" pitchFamily="34" charset="0"/>
                  <a:cs typeface="Arial" pitchFamily="34" charset="0"/>
                </a:rPr>
                <a:t> </a:t>
              </a:r>
              <a:r>
                <a:rPr lang="en-US" sz="4000" b="1" dirty="0" err="1">
                  <a:latin typeface="Arial" pitchFamily="34" charset="0"/>
                  <a:cs typeface="Arial" pitchFamily="34" charset="0"/>
                </a:rPr>
                <a:t>thơ</a:t>
              </a:r>
              <a:r>
                <a:rPr lang="en-US" sz="4000" b="1" dirty="0">
                  <a:latin typeface="Arial" pitchFamily="34" charset="0"/>
                  <a:cs typeface="Arial" pitchFamily="34" charset="0"/>
                </a:rPr>
                <a:t> </a:t>
              </a:r>
              <a:r>
                <a:rPr lang="en-US" sz="4000" b="1" dirty="0" err="1">
                  <a:latin typeface="Arial" pitchFamily="34" charset="0"/>
                  <a:cs typeface="Arial" pitchFamily="34" charset="0"/>
                </a:rPr>
                <a:t>đẹp</a:t>
              </a:r>
              <a:r>
                <a:rPr lang="en-US" sz="4000" b="1" dirty="0">
                  <a:latin typeface="Arial" pitchFamily="34" charset="0"/>
                  <a:cs typeface="Arial" pitchFamily="34" charset="0"/>
                </a:rPr>
                <a:t>.</a:t>
              </a:r>
            </a:p>
            <a:p>
              <a:pPr marL="742950" indent="-742950">
                <a:lnSpc>
                  <a:spcPct val="150000"/>
                </a:lnSpc>
                <a:buAutoNum type="alphaLcPeriod"/>
              </a:pPr>
              <a:r>
                <a:rPr lang="en-US" sz="4000" b="1" dirty="0">
                  <a:latin typeface="Arial" pitchFamily="34" charset="0"/>
                  <a:cs typeface="Arial" pitchFamily="34" charset="0"/>
                </a:rPr>
                <a:t>Hà </a:t>
              </a:r>
              <a:r>
                <a:rPr lang="en-US" sz="4000" b="1" dirty="0" err="1">
                  <a:latin typeface="Arial" pitchFamily="34" charset="0"/>
                  <a:cs typeface="Arial" pitchFamily="34" charset="0"/>
                </a:rPr>
                <a:t>Nội</a:t>
              </a:r>
              <a:r>
                <a:rPr lang="en-US" sz="4000" b="1" dirty="0">
                  <a:latin typeface="Arial" pitchFamily="34" charset="0"/>
                  <a:cs typeface="Arial" pitchFamily="34" charset="0"/>
                </a:rPr>
                <a:t> </a:t>
              </a:r>
              <a:r>
                <a:rPr lang="en-US" sz="4000" b="1" dirty="0" err="1">
                  <a:latin typeface="Arial" pitchFamily="34" charset="0"/>
                  <a:cs typeface="Arial" pitchFamily="34" charset="0"/>
                </a:rPr>
                <a:t>đẹp</a:t>
              </a:r>
              <a:r>
                <a:rPr lang="en-US" sz="4000" b="1" dirty="0">
                  <a:latin typeface="Arial" pitchFamily="34" charset="0"/>
                  <a:cs typeface="Arial" pitchFamily="34" charset="0"/>
                </a:rPr>
                <a:t> </a:t>
              </a:r>
              <a:r>
                <a:rPr lang="en-US" sz="4000" b="1" dirty="0" err="1">
                  <a:latin typeface="Arial" pitchFamily="34" charset="0"/>
                  <a:cs typeface="Arial" pitchFamily="34" charset="0"/>
                </a:rPr>
                <a:t>như</a:t>
              </a:r>
              <a:r>
                <a:rPr lang="en-US" sz="4000" b="1" dirty="0">
                  <a:latin typeface="Arial" pitchFamily="34" charset="0"/>
                  <a:cs typeface="Arial" pitchFamily="34" charset="0"/>
                </a:rPr>
                <a:t> </a:t>
              </a:r>
              <a:r>
                <a:rPr lang="en-US" sz="4000" b="1" dirty="0" err="1">
                  <a:latin typeface="Arial" pitchFamily="34" charset="0"/>
                  <a:cs typeface="Arial" pitchFamily="34" charset="0"/>
                </a:rPr>
                <a:t>một</a:t>
              </a:r>
              <a:r>
                <a:rPr lang="en-US" sz="4000" b="1" dirty="0">
                  <a:latin typeface="Arial" pitchFamily="34" charset="0"/>
                  <a:cs typeface="Arial" pitchFamily="34" charset="0"/>
                </a:rPr>
                <a:t> </a:t>
              </a:r>
              <a:r>
                <a:rPr lang="en-US" sz="4000" b="1" dirty="0" err="1">
                  <a:latin typeface="Arial" pitchFamily="34" charset="0"/>
                  <a:cs typeface="Arial" pitchFamily="34" charset="0"/>
                </a:rPr>
                <a:t>bài</a:t>
              </a:r>
              <a:r>
                <a:rPr lang="en-US" sz="4000" b="1" dirty="0">
                  <a:latin typeface="Arial" pitchFamily="34" charset="0"/>
                  <a:cs typeface="Arial" pitchFamily="34" charset="0"/>
                </a:rPr>
                <a:t> </a:t>
              </a:r>
              <a:r>
                <a:rPr lang="en-US" sz="4000" b="1" dirty="0" err="1">
                  <a:latin typeface="Arial" pitchFamily="34" charset="0"/>
                  <a:cs typeface="Arial" pitchFamily="34" charset="0"/>
                </a:rPr>
                <a:t>thơ</a:t>
              </a:r>
              <a:endParaRPr lang="en-US" sz="4000" b="1" dirty="0">
                <a:latin typeface="Arial" pitchFamily="34" charset="0"/>
                <a:cs typeface="Arial" pitchFamily="34" charset="0"/>
              </a:endParaRPr>
            </a:p>
            <a:p>
              <a:pPr marL="742950" indent="-742950">
                <a:lnSpc>
                  <a:spcPct val="150000"/>
                </a:lnSpc>
                <a:buAutoNum type="alphaLcPeriod"/>
              </a:pPr>
              <a:r>
                <a:rPr lang="en-US" sz="4000" b="1" dirty="0" err="1">
                  <a:latin typeface="Arial" pitchFamily="34" charset="0"/>
                  <a:cs typeface="Arial" pitchFamily="34" charset="0"/>
                </a:rPr>
                <a:t>Tác</a:t>
              </a:r>
              <a:r>
                <a:rPr lang="en-US" sz="4000" b="1" dirty="0">
                  <a:latin typeface="Arial" pitchFamily="34" charset="0"/>
                  <a:cs typeface="Arial" pitchFamily="34" charset="0"/>
                </a:rPr>
                <a:t> </a:t>
              </a:r>
              <a:r>
                <a:rPr lang="en-US" sz="4000" b="1" dirty="0" err="1">
                  <a:latin typeface="Arial" pitchFamily="34" charset="0"/>
                  <a:cs typeface="Arial" pitchFamily="34" charset="0"/>
                </a:rPr>
                <a:t>giả</a:t>
              </a:r>
              <a:r>
                <a:rPr lang="en-US" sz="4000" b="1" dirty="0">
                  <a:latin typeface="Arial" pitchFamily="34" charset="0"/>
                  <a:cs typeface="Arial" pitchFamily="34" charset="0"/>
                </a:rPr>
                <a:t> </a:t>
              </a:r>
              <a:r>
                <a:rPr lang="en-US" sz="4000" b="1" dirty="0" err="1">
                  <a:latin typeface="Arial" pitchFamily="34" charset="0"/>
                  <a:cs typeface="Arial" pitchFamily="34" charset="0"/>
                </a:rPr>
                <a:t>rất</a:t>
              </a:r>
              <a:r>
                <a:rPr lang="en-US" sz="4000" b="1" dirty="0">
                  <a:latin typeface="Arial" pitchFamily="34" charset="0"/>
                  <a:cs typeface="Arial" pitchFamily="34" charset="0"/>
                </a:rPr>
                <a:t> </a:t>
              </a:r>
              <a:r>
                <a:rPr lang="en-US" sz="4000" b="1" dirty="0" err="1">
                  <a:latin typeface="Arial" pitchFamily="34" charset="0"/>
                  <a:cs typeface="Arial" pitchFamily="34" charset="0"/>
                </a:rPr>
                <a:t>yêu</a:t>
              </a:r>
              <a:r>
                <a:rPr lang="en-US" sz="4000" b="1" dirty="0">
                  <a:latin typeface="Arial" pitchFamily="34" charset="0"/>
                  <a:cs typeface="Arial" pitchFamily="34" charset="0"/>
                </a:rPr>
                <a:t> </a:t>
              </a:r>
              <a:r>
                <a:rPr lang="en-US" sz="4000" b="1" dirty="0" err="1">
                  <a:latin typeface="Arial" pitchFamily="34" charset="0"/>
                  <a:cs typeface="Arial" pitchFamily="34" charset="0"/>
                </a:rPr>
                <a:t>mến</a:t>
              </a:r>
              <a:r>
                <a:rPr lang="en-US" sz="4000" b="1" dirty="0">
                  <a:latin typeface="Arial" pitchFamily="34" charset="0"/>
                  <a:cs typeface="Arial" pitchFamily="34" charset="0"/>
                </a:rPr>
                <a:t> Hà </a:t>
              </a:r>
              <a:r>
                <a:rPr lang="en-US" sz="4000" b="1" dirty="0" err="1">
                  <a:latin typeface="Arial" pitchFamily="34" charset="0"/>
                  <a:cs typeface="Arial" pitchFamily="34" charset="0"/>
                </a:rPr>
                <a:t>Nội</a:t>
              </a:r>
              <a:endParaRPr lang="en-US" sz="4000" b="1" dirty="0">
                <a:latin typeface="Arial" pitchFamily="34" charset="0"/>
                <a:cs typeface="Arial" pitchFamily="34" charset="0"/>
              </a:endParaRPr>
            </a:p>
            <a:p>
              <a:pPr marL="742950" indent="-742950">
                <a:lnSpc>
                  <a:spcPct val="150000"/>
                </a:lnSpc>
                <a:buAutoNum type="alphaLcPeriod"/>
              </a:pPr>
              <a:r>
                <a:rPr lang="en-US" sz="4000" b="1" dirty="0" err="1">
                  <a:latin typeface="Arial" pitchFamily="34" charset="0"/>
                  <a:cs typeface="Arial" pitchFamily="34" charset="0"/>
                </a:rPr>
                <a:t>Một</a:t>
              </a:r>
              <a:r>
                <a:rPr lang="en-US" sz="4000" b="1" dirty="0">
                  <a:latin typeface="Arial" pitchFamily="34" charset="0"/>
                  <a:cs typeface="Arial" pitchFamily="34" charset="0"/>
                </a:rPr>
                <a:t> ý </a:t>
              </a:r>
              <a:r>
                <a:rPr lang="en-US" sz="4000" b="1" dirty="0" err="1">
                  <a:latin typeface="Arial" pitchFamily="34" charset="0"/>
                  <a:cs typeface="Arial" pitchFamily="34" charset="0"/>
                </a:rPr>
                <a:t>khác</a:t>
              </a:r>
              <a:r>
                <a:rPr lang="en-US" sz="4000" b="1" dirty="0">
                  <a:latin typeface="Arial" pitchFamily="34" charset="0"/>
                  <a:cs typeface="Arial" pitchFamily="34" charset="0"/>
                </a:rPr>
                <a:t> (</a:t>
              </a:r>
              <a:r>
                <a:rPr lang="en-US" sz="4000" b="1" dirty="0" err="1">
                  <a:latin typeface="Arial" pitchFamily="34" charset="0"/>
                  <a:cs typeface="Arial" pitchFamily="34" charset="0"/>
                </a:rPr>
                <a:t>nêu</a:t>
              </a:r>
              <a:r>
                <a:rPr lang="en-US" sz="4000" b="1" dirty="0">
                  <a:latin typeface="Arial" pitchFamily="34" charset="0"/>
                  <a:cs typeface="Arial" pitchFamily="34" charset="0"/>
                </a:rPr>
                <a:t> ý </a:t>
              </a:r>
              <a:r>
                <a:rPr lang="en-US" sz="4000" b="1" dirty="0" err="1">
                  <a:latin typeface="Arial" pitchFamily="34" charset="0"/>
                  <a:cs typeface="Arial" pitchFamily="34" charset="0"/>
                </a:rPr>
                <a:t>đó</a:t>
              </a:r>
              <a:r>
                <a:rPr lang="en-US" sz="4000" b="1" dirty="0">
                  <a:latin typeface="Arial" pitchFamily="34" charset="0"/>
                  <a:cs typeface="Arial" pitchFamily="34" charset="0"/>
                </a:rPr>
                <a:t>)</a:t>
              </a: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5" name="Group 4"/>
          <p:cNvGrpSpPr/>
          <p:nvPr/>
        </p:nvGrpSpPr>
        <p:grpSpPr>
          <a:xfrm>
            <a:off x="622065" y="1333500"/>
            <a:ext cx="17322330" cy="8332185"/>
            <a:chOff x="1905000" y="1525030"/>
            <a:chExt cx="15773400" cy="8332185"/>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2795672" y="2108299"/>
              <a:ext cx="14362973" cy="7748916"/>
            </a:xfrm>
            <a:prstGeom prst="rect">
              <a:avLst/>
            </a:prstGeom>
          </p:spPr>
          <p:txBody>
            <a:bodyPr wrap="square">
              <a:spAutoFit/>
            </a:bodyPr>
            <a:lstStyle/>
            <a:p>
              <a:pPr>
                <a:lnSpc>
                  <a:spcPct val="150000"/>
                </a:lnSpc>
              </a:pPr>
              <a:r>
                <a:rPr lang="en-US" sz="4800" b="1" dirty="0">
                  <a:solidFill>
                    <a:srgbClr val="FF0000"/>
                  </a:solidFill>
                </a:rPr>
                <a:t>       </a:t>
              </a:r>
              <a:r>
                <a:rPr lang="vi-VN" sz="4800" b="1" dirty="0">
                  <a:solidFill>
                    <a:srgbClr val="FF0000"/>
                  </a:solidFill>
                </a:rPr>
                <a:t>Đọc các tên phố, chúng ta có thể biế</a:t>
              </a:r>
              <a:r>
                <a:rPr lang="en-US" sz="4800" b="1" dirty="0">
                  <a:solidFill>
                    <a:srgbClr val="FF0000"/>
                  </a:solidFill>
                  <a:latin typeface="Arial" pitchFamily="34" charset="0"/>
                  <a:cs typeface="Arial" pitchFamily="34" charset="0"/>
                </a:rPr>
                <a:t>t</a:t>
              </a:r>
              <a:r>
                <a:rPr lang="vi-VN" sz="4800" b="1" dirty="0">
                  <a:solidFill>
                    <a:srgbClr val="FF0000"/>
                  </a:solidFill>
                  <a:latin typeface="Arial" pitchFamily="34" charset="0"/>
                  <a:cs typeface="Arial" pitchFamily="34" charset="0"/>
                </a:rPr>
                <a:t> </a:t>
              </a:r>
              <a:r>
                <a:rPr lang="vi-VN" sz="4800" b="1" dirty="0">
                  <a:solidFill>
                    <a:srgbClr val="FF0000"/>
                  </a:solidFill>
                </a:rPr>
                <a:t>phố đó ngày xưa chuyên làm hoặc bán mặt hàng gì. </a:t>
              </a:r>
              <a:endParaRPr lang="en-US" sz="4800" b="1" dirty="0">
                <a:solidFill>
                  <a:srgbClr val="FF0000"/>
                </a:solidFill>
              </a:endParaRPr>
            </a:p>
            <a:p>
              <a:pPr>
                <a:lnSpc>
                  <a:spcPct val="150000"/>
                </a:lnSpc>
              </a:pPr>
              <a:r>
                <a:rPr lang="vi-VN" sz="4000" b="1" dirty="0">
                  <a:solidFill>
                    <a:srgbClr val="FF0000"/>
                  </a:solidFill>
                </a:rPr>
                <a:t>Ví dụ: phố Hàng Giày trước khi là nơi sinh sống, kinh doanh của nhiều gia đình làm / sửa chữa / buôn bán giày dép; phố Hàng Giấy trước khi có nhiều cửa hàng bán các loại giấy,... </a:t>
              </a:r>
              <a:endParaRPr lang="en-US" sz="4000" b="1" dirty="0">
                <a:solidFill>
                  <a:srgbClr val="FF0000"/>
                </a:solidFill>
              </a:endParaRPr>
            </a:p>
            <a:p>
              <a:pPr>
                <a:lnSpc>
                  <a:spcPct val="150000"/>
                </a:lnSpc>
              </a:pPr>
              <a:r>
                <a:rPr lang="en-US" sz="4000" b="1" dirty="0">
                  <a:solidFill>
                    <a:srgbClr val="FF0000"/>
                  </a:solidFill>
                </a:rPr>
                <a:t>	</a:t>
              </a:r>
              <a:r>
                <a:rPr lang="vi-VN" sz="4000" b="1" dirty="0">
                  <a:solidFill>
                    <a:srgbClr val="FF0000"/>
                  </a:solidFill>
                </a:rPr>
                <a:t>Mỗi phố cổ Hà Nội xưa thường bán hoặc sản xuất một loại mặt hàng. Đó cũng là một nét văn hóa rất độc đáo của kinh thành Thăng Long xưa.</a:t>
              </a:r>
              <a:endParaRPr lang="en-US" sz="4000" b="1" dirty="0">
                <a:solidFill>
                  <a:srgbClr val="FF0000"/>
                </a:solidFill>
              </a:endParaRPr>
            </a:p>
          </p:txBody>
        </p:sp>
      </p:grpSp>
    </p:spTree>
    <p:extLst>
      <p:ext uri="{BB962C8B-B14F-4D97-AF65-F5344CB8AC3E}">
        <p14:creationId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14" name="Group 13"/>
          <p:cNvGrpSpPr/>
          <p:nvPr/>
        </p:nvGrpSpPr>
        <p:grpSpPr>
          <a:xfrm>
            <a:off x="10475430" y="0"/>
            <a:ext cx="7239000" cy="3378982"/>
            <a:chOff x="8839201" y="679994"/>
            <a:chExt cx="7239000" cy="3378982"/>
          </a:xfrm>
        </p:grpSpPr>
        <p:pic>
          <p:nvPicPr>
            <p:cNvPr id="15" name="Picture 3"/>
            <p:cNvPicPr>
              <a:picLocks noChangeAspect="1"/>
            </p:cNvPicPr>
            <p:nvPr/>
          </p:nvPicPr>
          <p:blipFill>
            <a:blip r:embed="rId3"/>
            <a:srcRect/>
            <a:stretch>
              <a:fillRect/>
            </a:stretch>
          </p:blipFill>
          <p:spPr>
            <a:xfrm>
              <a:off x="8839201" y="679994"/>
              <a:ext cx="7239000" cy="3378982"/>
            </a:xfrm>
            <a:prstGeom prst="rect">
              <a:avLst/>
            </a:prstGeom>
          </p:spPr>
        </p:pic>
        <p:sp>
          <p:nvSpPr>
            <p:cNvPr id="16" name="Rounded Rectangle 15"/>
            <p:cNvSpPr/>
            <p:nvPr/>
          </p:nvSpPr>
          <p:spPr>
            <a:xfrm>
              <a:off x="9669163" y="1069040"/>
              <a:ext cx="5677929" cy="2600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5152" y="1449682"/>
              <a:ext cx="6050692" cy="1839606"/>
            </a:xfrm>
            <a:prstGeom prst="rect">
              <a:avLst/>
            </a:prstGeom>
          </p:spPr>
          <p:txBody>
            <a:bodyPr wrap="square">
              <a:spAutoFit/>
            </a:bodyPr>
            <a:lstStyle/>
            <a:p>
              <a:pPr>
                <a:lnSpc>
                  <a:spcPct val="150000"/>
                </a:lnSpc>
              </a:pPr>
              <a:r>
                <a:rPr lang="en-US" sz="4000" b="1" dirty="0">
                  <a:latin typeface="Arial" pitchFamily="34" charset="0"/>
                  <a:cs typeface="Arial" pitchFamily="34" charset="0"/>
                </a:rPr>
                <a:t>Theo </a:t>
              </a:r>
              <a:r>
                <a:rPr lang="en-US" sz="4000" b="1" dirty="0" err="1">
                  <a:latin typeface="Arial" pitchFamily="34" charset="0"/>
                  <a:cs typeface="Arial" pitchFamily="34" charset="0"/>
                </a:rPr>
                <a:t>em</a:t>
              </a:r>
              <a:r>
                <a:rPr lang="en-US" sz="4000" b="1" dirty="0">
                  <a:latin typeface="Arial" pitchFamily="34" charset="0"/>
                  <a:cs typeface="Arial" pitchFamily="34" charset="0"/>
                </a:rPr>
                <a:t>, b</a:t>
              </a:r>
              <a:r>
                <a:rPr lang="vi-VN" sz="4000" b="1" dirty="0"/>
                <a:t>ài </a:t>
              </a:r>
              <a:r>
                <a:rPr lang="en-US" sz="4000" b="1" dirty="0">
                  <a:latin typeface="Arial" pitchFamily="34" charset="0"/>
                  <a:cs typeface="Arial" pitchFamily="34" charset="0"/>
                </a:rPr>
                <a:t>ca dao</a:t>
              </a:r>
              <a:r>
                <a:rPr lang="vi-VN" sz="4000" b="1" dirty="0">
                  <a:latin typeface="Arial" pitchFamily="34" charset="0"/>
                  <a:cs typeface="Arial" pitchFamily="34" charset="0"/>
                </a:rPr>
                <a:t> </a:t>
              </a:r>
              <a:r>
                <a:rPr lang="vi-VN" sz="4000" b="1" dirty="0"/>
                <a:t>thể hiện điều gì?</a:t>
              </a:r>
              <a:endParaRPr lang="en-US" sz="4000" b="1" dirty="0"/>
            </a:p>
          </p:txBody>
        </p:sp>
      </p:grpSp>
      <p:grpSp>
        <p:nvGrpSpPr>
          <p:cNvPr id="24" name="Group 23"/>
          <p:cNvGrpSpPr/>
          <p:nvPr/>
        </p:nvGrpSpPr>
        <p:grpSpPr>
          <a:xfrm>
            <a:off x="558328" y="2684146"/>
            <a:ext cx="12090871" cy="6690890"/>
            <a:chOff x="5501388" y="2333061"/>
            <a:chExt cx="12915980" cy="2306812"/>
          </a:xfrm>
        </p:grpSpPr>
        <p:sp>
          <p:nvSpPr>
            <p:cNvPr id="26" name="Rounded Rectangle 25"/>
            <p:cNvSpPr/>
            <p:nvPr/>
          </p:nvSpPr>
          <p:spPr>
            <a:xfrm>
              <a:off x="6608303" y="2354261"/>
              <a:ext cx="10745071" cy="2285612"/>
            </a:xfrm>
            <a:prstGeom prst="round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7" name="Rectangle 26"/>
            <p:cNvSpPr/>
            <p:nvPr/>
          </p:nvSpPr>
          <p:spPr>
            <a:xfrm>
              <a:off x="5501388" y="2333061"/>
              <a:ext cx="12915980" cy="2220855"/>
            </a:xfrm>
            <a:prstGeom prst="rect">
              <a:avLst/>
            </a:prstGeom>
          </p:spPr>
          <p:txBody>
            <a:bodyPr wrap="square">
              <a:spAutoFit/>
            </a:bodyPr>
            <a:lstStyle/>
            <a:p>
              <a:pPr>
                <a:lnSpc>
                  <a:spcPct val="150000"/>
                </a:lnSpc>
              </a:pPr>
              <a:r>
                <a:rPr lang="vi-VN" sz="4000" b="1" dirty="0">
                  <a:solidFill>
                    <a:srgbClr val="FF0000"/>
                  </a:solidFill>
                  <a:latin typeface="Arial" pitchFamily="34" charset="0"/>
                  <a:cs typeface="Arial" pitchFamily="34" charset="0"/>
                </a:rPr>
                <a:t>Bài ca dao thể hiện tình yêu và niềm tự hào của tác giả dân gian khi nói về sự sầm uất của thành Thăng Long (Hà Nội ngày nay) với 36 phố phường. </a:t>
              </a:r>
              <a:endParaRPr lang="en-US" sz="4000" b="1" dirty="0">
                <a:solidFill>
                  <a:srgbClr val="FF0000"/>
                </a:solidFill>
                <a:latin typeface="Arial" pitchFamily="34" charset="0"/>
                <a:cs typeface="Arial" pitchFamily="34" charset="0"/>
              </a:endParaRPr>
            </a:p>
            <a:p>
              <a:pPr algn="just">
                <a:lnSpc>
                  <a:spcPct val="150000"/>
                </a:lnSpc>
              </a:pPr>
              <a:r>
                <a:rPr lang="vi-VN" sz="4000" b="1" dirty="0">
                  <a:solidFill>
                    <a:srgbClr val="00B050"/>
                  </a:solidFill>
                  <a:latin typeface="Arial" pitchFamily="34" charset="0"/>
                  <a:cs typeface="Arial" pitchFamily="34" charset="0"/>
                </a:rPr>
                <a:t>Qua bài ca dao, các em có thêm hiểu biết, thêm mến yêu những vẻ đẹp văn hoá của Thủ đô Hà Nội. </a:t>
              </a:r>
              <a:endParaRPr lang="en-US" sz="4000" b="1" dirty="0">
                <a:solidFill>
                  <a:srgbClr val="00B050"/>
                </a:solidFill>
                <a:latin typeface="Arial" pitchFamily="34" charset="0"/>
                <a:cs typeface="Arial" pitchFamily="34" charset="0"/>
              </a:endParaRPr>
            </a:p>
          </p:txBody>
        </p:sp>
      </p:gr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429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2019300"/>
            <a:ext cx="9829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8" name="Group 7"/>
          <p:cNvGrpSpPr/>
          <p:nvPr/>
        </p:nvGrpSpPr>
        <p:grpSpPr>
          <a:xfrm>
            <a:off x="5029200" y="576432"/>
            <a:ext cx="8229600" cy="1105218"/>
            <a:chOff x="914400" y="609283"/>
            <a:chExt cx="8229600" cy="1105218"/>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609283"/>
              <a:ext cx="8229600" cy="1105218"/>
            </a:xfrm>
            <a:prstGeom prst="rect">
              <a:avLst/>
            </a:prstGeom>
          </p:spPr>
        </p:pic>
        <p:sp>
          <p:nvSpPr>
            <p:cNvPr id="12" name="TextBox 11"/>
            <p:cNvSpPr txBox="1"/>
            <p:nvPr/>
          </p:nvSpPr>
          <p:spPr>
            <a:xfrm>
              <a:off x="1143000" y="776351"/>
              <a:ext cx="6987810" cy="769441"/>
            </a:xfrm>
            <a:prstGeom prst="rect">
              <a:avLst/>
            </a:prstGeom>
            <a:noFill/>
          </p:spPr>
          <p:txBody>
            <a:bodyPr wrap="none" rtlCol="0">
              <a:spAutoFit/>
            </a:bodyPr>
            <a:lstStyle/>
            <a:p>
              <a:r>
                <a:rPr lang="en-US" sz="4400" b="1">
                  <a:solidFill>
                    <a:srgbClr val="0070C0"/>
                  </a:solidFill>
                  <a:latin typeface="Arial" pitchFamily="34" charset="0"/>
                  <a:cs typeface="Arial" pitchFamily="34" charset="0"/>
                </a:rPr>
                <a:t>HOẠT ĐỘNG LUYỆN TẬP</a:t>
              </a:r>
            </a:p>
          </p:txBody>
        </p:sp>
      </p:grpSp>
      <p:grpSp>
        <p:nvGrpSpPr>
          <p:cNvPr id="13" name="Group 12"/>
          <p:cNvGrpSpPr/>
          <p:nvPr/>
        </p:nvGrpSpPr>
        <p:grpSpPr>
          <a:xfrm>
            <a:off x="1451876" y="2988724"/>
            <a:ext cx="15845523" cy="1569660"/>
            <a:chOff x="232677" y="1992907"/>
            <a:chExt cx="15384246" cy="1569660"/>
          </a:xfrm>
        </p:grpSpPr>
        <p:sp>
          <p:nvSpPr>
            <p:cNvPr id="14" name="Snip Single Corner Rectangle 13"/>
            <p:cNvSpPr/>
            <p:nvPr/>
          </p:nvSpPr>
          <p:spPr>
            <a:xfrm>
              <a:off x="533400" y="2019299"/>
              <a:ext cx="15083523"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2677" y="1992907"/>
              <a:ext cx="13883929" cy="1569660"/>
            </a:xfrm>
            <a:prstGeom prst="rect">
              <a:avLst/>
            </a:prstGeom>
          </p:spPr>
          <p:txBody>
            <a:bodyPr wrap="none">
              <a:spAutoFit/>
            </a:bodyPr>
            <a:lstStyle/>
            <a:p>
              <a:r>
                <a:rPr lang="vi-VN" sz="4800" b="1" dirty="0">
                  <a:solidFill>
                    <a:srgbClr val="FF0000"/>
                  </a:solidFill>
                </a:rPr>
                <a:t>Tên các phố trong bài được viết như thế nào? </a:t>
              </a:r>
              <a:endParaRPr lang="en-US" sz="4800" b="1" dirty="0">
                <a:solidFill>
                  <a:srgbClr val="FF0000"/>
                </a:solidFill>
              </a:endParaRPr>
            </a:p>
            <a:p>
              <a:r>
                <a:rPr lang="vi-VN" sz="4800" b="1" dirty="0">
                  <a:solidFill>
                    <a:srgbClr val="FF0000"/>
                  </a:solidFill>
                </a:rPr>
                <a:t>Chọn ý đúng:</a:t>
              </a:r>
            </a:p>
          </p:txBody>
        </p:sp>
      </p:grpSp>
      <p:sp>
        <p:nvSpPr>
          <p:cNvPr id="7" name="Rounded Rectangle 6"/>
          <p:cNvSpPr/>
          <p:nvPr/>
        </p:nvSpPr>
        <p:spPr>
          <a:xfrm>
            <a:off x="2435394" y="4558384"/>
            <a:ext cx="14557206" cy="119196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a:solidFill>
                  <a:schemeClr val="tx2">
                    <a:lumMod val="75000"/>
                  </a:schemeClr>
                </a:solidFill>
                <a:latin typeface="Arial" pitchFamily="34" charset="0"/>
                <a:cs typeface="Arial" pitchFamily="34" charset="0"/>
              </a:rPr>
              <a:t>  A. </a:t>
            </a:r>
            <a:r>
              <a:rPr lang="vi-VN" sz="4400" b="1" dirty="0">
                <a:solidFill>
                  <a:schemeClr val="tx2">
                    <a:lumMod val="75000"/>
                  </a:schemeClr>
                </a:solidFill>
              </a:rPr>
              <a:t>Viết hoa chữ cái đầu của tiếng</a:t>
            </a:r>
            <a:r>
              <a:rPr lang="en-US" sz="4400" b="1" dirty="0">
                <a:solidFill>
                  <a:schemeClr val="tx2">
                    <a:lumMod val="75000"/>
                  </a:schemeClr>
                </a:solidFill>
              </a:rPr>
              <a:t> </a:t>
            </a:r>
            <a:r>
              <a:rPr lang="en-US" sz="4400" b="1" dirty="0" err="1">
                <a:solidFill>
                  <a:schemeClr val="tx2">
                    <a:lumMod val="75000"/>
                  </a:schemeClr>
                </a:solidFill>
              </a:rPr>
              <a:t>thứ</a:t>
            </a:r>
            <a:r>
              <a:rPr lang="en-US" sz="4400" b="1" dirty="0">
                <a:solidFill>
                  <a:schemeClr val="tx2">
                    <a:lumMod val="75000"/>
                  </a:schemeClr>
                </a:solidFill>
              </a:rPr>
              <a:t> </a:t>
            </a:r>
            <a:r>
              <a:rPr lang="en-US" sz="4400" b="1" dirty="0" err="1">
                <a:solidFill>
                  <a:schemeClr val="tx2">
                    <a:lumMod val="75000"/>
                  </a:schemeClr>
                </a:solidFill>
              </a:rPr>
              <a:t>nhất</a:t>
            </a:r>
            <a:r>
              <a:rPr lang="vi-VN" sz="4400" b="1" dirty="0">
                <a:solidFill>
                  <a:schemeClr val="tx2">
                    <a:lumMod val="75000"/>
                  </a:schemeClr>
                </a:solidFill>
              </a:rPr>
              <a:t>: </a:t>
            </a:r>
            <a:r>
              <a:rPr lang="vi-VN" sz="4400" b="1" dirty="0">
                <a:solidFill>
                  <a:srgbClr val="FF0000"/>
                </a:solidFill>
              </a:rPr>
              <a:t>Hàng mã</a:t>
            </a:r>
            <a:endParaRPr lang="en-US" sz="4400" b="1" dirty="0">
              <a:solidFill>
                <a:srgbClr val="FF0000"/>
              </a:solidFill>
            </a:endParaRPr>
          </a:p>
        </p:txBody>
      </p:sp>
      <p:sp>
        <p:nvSpPr>
          <p:cNvPr id="16" name="Rounded Rectangle 15"/>
          <p:cNvSpPr/>
          <p:nvPr/>
        </p:nvSpPr>
        <p:spPr>
          <a:xfrm>
            <a:off x="2494087" y="6134100"/>
            <a:ext cx="14557206" cy="12114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2">
                    <a:lumMod val="75000"/>
                  </a:schemeClr>
                </a:solidFill>
                <a:latin typeface="Arial" pitchFamily="34" charset="0"/>
                <a:cs typeface="Arial" pitchFamily="34" charset="0"/>
              </a:rPr>
              <a:t>  </a:t>
            </a:r>
            <a:r>
              <a:rPr lang="en-US" sz="4400" b="1" dirty="0">
                <a:solidFill>
                  <a:schemeClr val="tx2">
                    <a:lumMod val="75000"/>
                  </a:schemeClr>
                </a:solidFill>
                <a:latin typeface="Arial" pitchFamily="34" charset="0"/>
                <a:cs typeface="Arial" pitchFamily="34" charset="0"/>
              </a:rPr>
              <a:t>B. </a:t>
            </a:r>
            <a:r>
              <a:rPr lang="vi-VN" sz="4400" b="1" dirty="0">
                <a:solidFill>
                  <a:schemeClr val="tx2">
                    <a:lumMod val="75000"/>
                  </a:schemeClr>
                </a:solidFill>
              </a:rPr>
              <a:t>Viết hoa chữ cái đầu của tiếng thứ hai: </a:t>
            </a:r>
            <a:r>
              <a:rPr lang="vi-VN" sz="4400" b="1" dirty="0">
                <a:solidFill>
                  <a:srgbClr val="FF0000"/>
                </a:solidFill>
              </a:rPr>
              <a:t>hàng Mã</a:t>
            </a:r>
          </a:p>
        </p:txBody>
      </p:sp>
      <p:sp>
        <p:nvSpPr>
          <p:cNvPr id="17" name="Rounded Rectangle 16"/>
          <p:cNvSpPr/>
          <p:nvPr/>
        </p:nvSpPr>
        <p:spPr>
          <a:xfrm>
            <a:off x="2435394" y="7734300"/>
            <a:ext cx="14862006" cy="18323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3600" b="1" dirty="0">
                <a:solidFill>
                  <a:schemeClr val="tx2">
                    <a:lumMod val="75000"/>
                  </a:schemeClr>
                </a:solidFill>
                <a:latin typeface="Arial" pitchFamily="34" charset="0"/>
                <a:cs typeface="Arial" pitchFamily="34" charset="0"/>
              </a:rPr>
              <a:t>  </a:t>
            </a:r>
            <a:r>
              <a:rPr lang="en-US" sz="4400" b="1" dirty="0">
                <a:solidFill>
                  <a:schemeClr val="tx2">
                    <a:lumMod val="75000"/>
                  </a:schemeClr>
                </a:solidFill>
                <a:latin typeface="Arial" pitchFamily="34" charset="0"/>
                <a:cs typeface="Arial" pitchFamily="34" charset="0"/>
              </a:rPr>
              <a:t>C. </a:t>
            </a:r>
            <a:r>
              <a:rPr lang="vi-VN" sz="4400" b="1" dirty="0">
                <a:solidFill>
                  <a:schemeClr val="tx2">
                    <a:lumMod val="75000"/>
                  </a:schemeClr>
                </a:solidFill>
              </a:rPr>
              <a:t>Viết hoa chữ cái đầu của tiếng tạo thành tên riêng</a:t>
            </a:r>
            <a:endParaRPr lang="en-US" sz="4400" b="1" dirty="0">
              <a:solidFill>
                <a:schemeClr val="tx2">
                  <a:lumMod val="75000"/>
                </a:schemeClr>
              </a:solidFill>
            </a:endParaRPr>
          </a:p>
          <a:p>
            <a:pPr lvl="0">
              <a:lnSpc>
                <a:spcPct val="150000"/>
              </a:lnSpc>
            </a:pPr>
            <a:r>
              <a:rPr lang="en-US" sz="4400" b="1" dirty="0">
                <a:solidFill>
                  <a:schemeClr val="tx2">
                    <a:lumMod val="75000"/>
                  </a:schemeClr>
                </a:solidFill>
              </a:rPr>
              <a:t>       </a:t>
            </a:r>
            <a:r>
              <a:rPr lang="vi-VN" sz="4400" b="1" dirty="0">
                <a:solidFill>
                  <a:schemeClr val="tx2">
                    <a:lumMod val="75000"/>
                  </a:schemeClr>
                </a:solidFill>
              </a:rPr>
              <a:t> đó: </a:t>
            </a:r>
            <a:r>
              <a:rPr lang="vi-VN" sz="4400" b="1" dirty="0">
                <a:solidFill>
                  <a:srgbClr val="FF0000"/>
                </a:solidFill>
              </a:rPr>
              <a:t>Hàng Mã.</a:t>
            </a:r>
            <a:endParaRPr lang="en-US" sz="4400" b="1" dirty="0">
              <a:solidFill>
                <a:srgbClr val="FF0000"/>
              </a:solidFill>
            </a:endParaRPr>
          </a:p>
        </p:txBody>
      </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6" grpId="0" animBg="1"/>
      <p:bldP spid="17" grpId="0" animBg="1"/>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10" name="Group 9"/>
          <p:cNvGrpSpPr/>
          <p:nvPr/>
        </p:nvGrpSpPr>
        <p:grpSpPr>
          <a:xfrm>
            <a:off x="554211" y="1525030"/>
            <a:ext cx="10570989" cy="7955279"/>
            <a:chOff x="1905000" y="1525030"/>
            <a:chExt cx="10570989" cy="7955279"/>
          </a:xfrm>
        </p:grpSpPr>
        <p:pic>
          <p:nvPicPr>
            <p:cNvPr id="12" name="Picture 11"/>
            <p:cNvPicPr>
              <a:picLocks noChangeAspect="1"/>
            </p:cNvPicPr>
            <p:nvPr/>
          </p:nvPicPr>
          <p:blipFill>
            <a:blip r:embed="rId3"/>
            <a:srcRect/>
            <a:stretch>
              <a:fillRect/>
            </a:stretch>
          </p:blipFill>
          <p:spPr>
            <a:xfrm>
              <a:off x="1905000" y="1525030"/>
              <a:ext cx="10570989" cy="7955279"/>
            </a:xfrm>
            <a:prstGeom prst="rect">
              <a:avLst/>
            </a:prstGeom>
          </p:spPr>
        </p:pic>
        <p:sp>
          <p:nvSpPr>
            <p:cNvPr id="13" name="Rectangle 12"/>
            <p:cNvSpPr/>
            <p:nvPr/>
          </p:nvSpPr>
          <p:spPr>
            <a:xfrm>
              <a:off x="2341389" y="2525823"/>
              <a:ext cx="9525000" cy="5909310"/>
            </a:xfrm>
            <a:prstGeom prst="rect">
              <a:avLst/>
            </a:prstGeom>
          </p:spPr>
          <p:txBody>
            <a:bodyPr wrap="square">
              <a:spAutoFit/>
            </a:bodyPr>
            <a:lstStyle/>
            <a:p>
              <a:pPr algn="just">
                <a:lnSpc>
                  <a:spcPct val="150000"/>
                </a:lnSpc>
              </a:pPr>
              <a:r>
                <a:rPr lang="en-US" sz="3600" b="1" u="sng" dirty="0" err="1">
                  <a:latin typeface="Arial" pitchFamily="34" charset="0"/>
                  <a:cs typeface="Arial" pitchFamily="34" charset="0"/>
                </a:rPr>
                <a:t>Lưu</a:t>
              </a:r>
              <a:r>
                <a:rPr lang="en-US" sz="3600" b="1" u="sng" dirty="0">
                  <a:latin typeface="Arial" pitchFamily="34" charset="0"/>
                  <a:cs typeface="Arial" pitchFamily="34" charset="0"/>
                </a:rPr>
                <a:t> ý</a:t>
              </a:r>
              <a:r>
                <a:rPr lang="en-US" sz="3600" b="1" dirty="0">
                  <a:latin typeface="Arial" pitchFamily="34" charset="0"/>
                  <a:cs typeface="Arial" pitchFamily="34" charset="0"/>
                </a:rPr>
                <a:t>: </a:t>
              </a:r>
              <a:r>
                <a:rPr lang="vi-VN" sz="3600" b="1" dirty="0">
                  <a:solidFill>
                    <a:srgbClr val="FF0000"/>
                  </a:solidFill>
                </a:rPr>
                <a:t>Các phố cổ ở Hà Nội xưa vốn làm hoặc bán một mặt hàng nào đó nên đều gọi bằng từ hàng (giống như cửa hàng) và từ chỉ mặt hàng (VD: bạc,</a:t>
              </a:r>
              <a:r>
                <a:rPr lang="en-US" sz="3600" b="1" dirty="0">
                  <a:solidFill>
                    <a:srgbClr val="FF0000"/>
                  </a:solidFill>
                </a:rPr>
                <a:t> </a:t>
              </a:r>
              <a:r>
                <a:rPr lang="vi-VN" sz="3600" b="1" dirty="0">
                  <a:solidFill>
                    <a:srgbClr val="FF0000"/>
                  </a:solidFill>
                </a:rPr>
                <a:t>gà, giấy,...). Về sau, mỗi tiếng trở thành một phần của tên phố nên được viết hoa: </a:t>
              </a:r>
              <a:r>
                <a:rPr lang="vi-VN" sz="3600" b="1" i="1" dirty="0">
                  <a:solidFill>
                    <a:srgbClr val="002060"/>
                  </a:solidFill>
                </a:rPr>
                <a:t>Hàng Bạc, Hàng Gà, Hàng Giấy,...</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7557" y="1526060"/>
            <a:ext cx="645795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8151" y="5502669"/>
            <a:ext cx="6457950" cy="4239839"/>
          </a:xfrm>
          <a:prstGeom prst="rect">
            <a:avLst/>
          </a:prstGeom>
          <a:ln>
            <a:noFill/>
          </a:ln>
          <a:effectLst>
            <a:softEdge rad="112500"/>
          </a:effectLst>
        </p:spPr>
      </p:pic>
    </p:spTree>
    <p:extLst>
      <p:ext uri="{BB962C8B-B14F-4D97-AF65-F5344CB8AC3E}">
        <p14:creationId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Chia sẻ về chủ điểm</a:t>
            </a:r>
          </a:p>
        </p:txBody>
      </p:sp>
      <p:grpSp>
        <p:nvGrpSpPr>
          <p:cNvPr id="5" name="Group 4"/>
          <p:cNvGrpSpPr/>
          <p:nvPr/>
        </p:nvGrpSpPr>
        <p:grpSpPr>
          <a:xfrm>
            <a:off x="609600" y="2019300"/>
            <a:ext cx="8534400" cy="4038600"/>
            <a:chOff x="914400" y="3771901"/>
            <a:chExt cx="16963471" cy="4038600"/>
          </a:xfrm>
        </p:grpSpPr>
        <p:sp>
          <p:nvSpPr>
            <p:cNvPr id="6" name="Snip Single Corner Rectangle 5"/>
            <p:cNvSpPr/>
            <p:nvPr/>
          </p:nvSpPr>
          <p:spPr>
            <a:xfrm>
              <a:off x="914400" y="3771901"/>
              <a:ext cx="16054713" cy="40386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864002"/>
              <a:ext cx="16734870" cy="3594638"/>
            </a:xfrm>
            <a:prstGeom prst="rect">
              <a:avLst/>
            </a:prstGeom>
          </p:spPr>
          <p:txBody>
            <a:bodyPr wrap="square">
              <a:spAutoFit/>
            </a:bodyPr>
            <a:lstStyle/>
            <a:p>
              <a:pPr>
                <a:lnSpc>
                  <a:spcPct val="200000"/>
                </a:lnSpc>
              </a:pPr>
              <a:r>
                <a:rPr lang="en-US" sz="4000" b="1" dirty="0" err="1">
                  <a:solidFill>
                    <a:srgbClr val="0070C0"/>
                  </a:solidFill>
                  <a:latin typeface="Arial" pitchFamily="34" charset="0"/>
                  <a:cs typeface="Arial" pitchFamily="34" charset="0"/>
                </a:rPr>
                <a:t>Trò</a:t>
              </a:r>
              <a:r>
                <a:rPr lang="en-US" sz="4000" b="1" dirty="0">
                  <a:solidFill>
                    <a:srgbClr val="0070C0"/>
                  </a:solidFill>
                  <a:latin typeface="Arial" pitchFamily="34" charset="0"/>
                  <a:cs typeface="Arial" pitchFamily="34" charset="0"/>
                </a:rPr>
                <a:t> </a:t>
              </a:r>
              <a:r>
                <a:rPr lang="en-US" sz="4000" b="1" dirty="0" err="1">
                  <a:solidFill>
                    <a:srgbClr val="0070C0"/>
                  </a:solidFill>
                  <a:latin typeface="Arial" pitchFamily="34" charset="0"/>
                  <a:cs typeface="Arial" pitchFamily="34" charset="0"/>
                </a:rPr>
                <a:t>chơi</a:t>
              </a:r>
              <a:r>
                <a:rPr lang="en-US" sz="4000" b="1" dirty="0">
                  <a:solidFill>
                    <a:srgbClr val="0070C0"/>
                  </a:solidFill>
                  <a:latin typeface="Arial" pitchFamily="34" charset="0"/>
                  <a:cs typeface="Arial" pitchFamily="34" charset="0"/>
                </a:rPr>
                <a:t>: </a:t>
              </a:r>
              <a:r>
                <a:rPr lang="en-US" sz="4000" b="1" dirty="0" err="1">
                  <a:solidFill>
                    <a:srgbClr val="0070C0"/>
                  </a:solidFill>
                  <a:latin typeface="Arial" pitchFamily="34" charset="0"/>
                  <a:cs typeface="Arial" pitchFamily="34" charset="0"/>
                </a:rPr>
                <a:t>Hái</a:t>
              </a:r>
              <a:r>
                <a:rPr lang="en-US" sz="4000" b="1" dirty="0">
                  <a:solidFill>
                    <a:srgbClr val="0070C0"/>
                  </a:solidFill>
                  <a:latin typeface="Arial" pitchFamily="34" charset="0"/>
                  <a:cs typeface="Arial" pitchFamily="34" charset="0"/>
                </a:rPr>
                <a:t> </a:t>
              </a:r>
              <a:r>
                <a:rPr lang="en-US" sz="4000" b="1" dirty="0" err="1">
                  <a:solidFill>
                    <a:srgbClr val="0070C0"/>
                  </a:solidFill>
                  <a:latin typeface="Arial" pitchFamily="34" charset="0"/>
                  <a:cs typeface="Arial" pitchFamily="34" charset="0"/>
                </a:rPr>
                <a:t>táo</a:t>
              </a:r>
              <a:r>
                <a:rPr lang="en-US" sz="4000" b="1" dirty="0">
                  <a:solidFill>
                    <a:srgbClr val="0070C0"/>
                  </a:solidFill>
                  <a:latin typeface="Arial" pitchFamily="34" charset="0"/>
                  <a:cs typeface="Arial" pitchFamily="34" charset="0"/>
                </a:rPr>
                <a:t> </a:t>
              </a:r>
              <a:r>
                <a:rPr lang="en-US" sz="4000" dirty="0">
                  <a:solidFill>
                    <a:srgbClr val="0070C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Chọn</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những</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quả</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táo</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chứa</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từ</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ngữ</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chỉ</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đặc</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điểm</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nổi</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bật</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của</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cuộc</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sống</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đô</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thị</a:t>
              </a:r>
              <a:r>
                <a:rPr lang="en-US" sz="4000" b="1" dirty="0">
                  <a:solidFill>
                    <a:srgbClr val="FF0000"/>
                  </a:solidFill>
                  <a:latin typeface="Arial" pitchFamily="34" charset="0"/>
                  <a:cs typeface="Arial" pitchFamily="34" charset="0"/>
                </a:rPr>
                <a:t>:</a:t>
              </a:r>
            </a:p>
          </p:txBody>
        </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306" y="1409700"/>
            <a:ext cx="8784304" cy="791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099" y="6755186"/>
            <a:ext cx="8206308" cy="3200460"/>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Thực hành viết tên thành phố ở Việt Nam </a:t>
            </a:r>
          </a:p>
        </p:txBody>
      </p:sp>
      <p:grpSp>
        <p:nvGrpSpPr>
          <p:cNvPr id="14" name="Group 13"/>
          <p:cNvGrpSpPr/>
          <p:nvPr/>
        </p:nvGrpSpPr>
        <p:grpSpPr>
          <a:xfrm>
            <a:off x="990600" y="1866900"/>
            <a:ext cx="10420282" cy="963543"/>
            <a:chOff x="609600" y="2019300"/>
            <a:chExt cx="14177595"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147128"/>
              <a:ext cx="14025195" cy="707886"/>
            </a:xfrm>
            <a:prstGeom prst="rect">
              <a:avLst/>
            </a:prstGeom>
          </p:spPr>
          <p:txBody>
            <a:bodyPr wrap="none">
              <a:spAutoFit/>
            </a:bodyPr>
            <a:lstStyle/>
            <a:p>
              <a:r>
                <a:rPr lang="vi-VN" sz="4000" b="1" dirty="0">
                  <a:solidFill>
                    <a:srgbClr val="FF0000"/>
                  </a:solidFill>
                </a:rPr>
                <a:t>Viết tên thành phố ở Việt Nam mà em biết</a:t>
              </a: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82600" y="571701"/>
            <a:ext cx="4572000" cy="9241276"/>
          </a:xfrm>
          <a:prstGeom prst="rect">
            <a:avLst/>
          </a:prstGeom>
        </p:spPr>
      </p:pic>
      <p:grpSp>
        <p:nvGrpSpPr>
          <p:cNvPr id="25" name="Group 24"/>
          <p:cNvGrpSpPr/>
          <p:nvPr/>
        </p:nvGrpSpPr>
        <p:grpSpPr>
          <a:xfrm>
            <a:off x="990600" y="3314699"/>
            <a:ext cx="3886200" cy="1024543"/>
            <a:chOff x="990600" y="3314699"/>
            <a:chExt cx="3886200" cy="1024543"/>
          </a:xfrm>
        </p:grpSpPr>
        <p:pic>
          <p:nvPicPr>
            <p:cNvPr id="2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717411"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Hải Phòng</a:t>
              </a:r>
            </a:p>
          </p:txBody>
        </p:sp>
      </p:grpSp>
      <p:grpSp>
        <p:nvGrpSpPr>
          <p:cNvPr id="27" name="Group 26"/>
          <p:cNvGrpSpPr/>
          <p:nvPr/>
        </p:nvGrpSpPr>
        <p:grpSpPr>
          <a:xfrm>
            <a:off x="5791200" y="3314699"/>
            <a:ext cx="3886200" cy="1024543"/>
            <a:chOff x="990600" y="3314699"/>
            <a:chExt cx="3886200" cy="1024543"/>
          </a:xfrm>
        </p:grpSpPr>
        <p:pic>
          <p:nvPicPr>
            <p:cNvPr id="28"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29" name="TextBox 28"/>
            <p:cNvSpPr txBox="1"/>
            <p:nvPr/>
          </p:nvSpPr>
          <p:spPr>
            <a:xfrm>
              <a:off x="1394925" y="3473027"/>
              <a:ext cx="3087705"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Quảng Ninh</a:t>
              </a:r>
            </a:p>
          </p:txBody>
        </p:sp>
      </p:grpSp>
      <p:grpSp>
        <p:nvGrpSpPr>
          <p:cNvPr id="30" name="Group 29"/>
          <p:cNvGrpSpPr/>
          <p:nvPr/>
        </p:nvGrpSpPr>
        <p:grpSpPr>
          <a:xfrm>
            <a:off x="1007567" y="5255810"/>
            <a:ext cx="3886200" cy="1024543"/>
            <a:chOff x="990600" y="3314699"/>
            <a:chExt cx="3886200" cy="1024543"/>
          </a:xfrm>
        </p:grpSpPr>
        <p:pic>
          <p:nvPicPr>
            <p:cNvPr id="3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8"/>
              <a:ext cx="1808508"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Hà Nội</a:t>
              </a:r>
            </a:p>
          </p:txBody>
        </p:sp>
      </p:grpSp>
      <p:grpSp>
        <p:nvGrpSpPr>
          <p:cNvPr id="33" name="Group 32"/>
          <p:cNvGrpSpPr/>
          <p:nvPr/>
        </p:nvGrpSpPr>
        <p:grpSpPr>
          <a:xfrm>
            <a:off x="5749267" y="5248351"/>
            <a:ext cx="3886200" cy="1024543"/>
            <a:chOff x="990600" y="3314699"/>
            <a:chExt cx="3886200" cy="1024543"/>
          </a:xfrm>
        </p:grpSpPr>
        <p:pic>
          <p:nvPicPr>
            <p:cNvPr id="34"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35" name="TextBox 34"/>
            <p:cNvSpPr txBox="1"/>
            <p:nvPr/>
          </p:nvSpPr>
          <p:spPr>
            <a:xfrm>
              <a:off x="1908833" y="3480486"/>
              <a:ext cx="2263761"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Đà Nẵng</a:t>
              </a:r>
            </a:p>
          </p:txBody>
        </p:sp>
      </p:grpSp>
      <p:grpSp>
        <p:nvGrpSpPr>
          <p:cNvPr id="36" name="Group 35"/>
          <p:cNvGrpSpPr/>
          <p:nvPr/>
        </p:nvGrpSpPr>
        <p:grpSpPr>
          <a:xfrm>
            <a:off x="1049557" y="6972300"/>
            <a:ext cx="3886200" cy="1024543"/>
            <a:chOff x="990600" y="3314699"/>
            <a:chExt cx="3886200" cy="1024543"/>
          </a:xfrm>
        </p:grpSpPr>
        <p:pic>
          <p:nvPicPr>
            <p:cNvPr id="37"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517036"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Vũng Tàu</a:t>
              </a:r>
            </a:p>
          </p:txBody>
        </p:sp>
      </p:grpSp>
      <p:grpSp>
        <p:nvGrpSpPr>
          <p:cNvPr id="39" name="Group 38"/>
          <p:cNvGrpSpPr/>
          <p:nvPr/>
        </p:nvGrpSpPr>
        <p:grpSpPr>
          <a:xfrm>
            <a:off x="5812286" y="6972299"/>
            <a:ext cx="3886200" cy="1024543"/>
            <a:chOff x="990600" y="3314699"/>
            <a:chExt cx="3886200" cy="1024543"/>
          </a:xfrm>
        </p:grpSpPr>
        <p:pic>
          <p:nvPicPr>
            <p:cNvPr id="40"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314699"/>
              <a:ext cx="3886200" cy="1024543"/>
            </a:xfrm>
            <a:prstGeom prst="rect">
              <a:avLst/>
            </a:prstGeom>
          </p:spPr>
        </p:pic>
        <p:sp>
          <p:nvSpPr>
            <p:cNvPr id="41" name="TextBox 40"/>
            <p:cNvSpPr txBox="1"/>
            <p:nvPr/>
          </p:nvSpPr>
          <p:spPr>
            <a:xfrm>
              <a:off x="1727579" y="3473027"/>
              <a:ext cx="2286203"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Cần Thơ</a:t>
              </a:r>
            </a:p>
          </p:txBody>
        </p:sp>
      </p:grpSp>
      <p:pic>
        <p:nvPicPr>
          <p:cNvPr id="43" name="Picture 4"/>
          <p:cNvPicPr>
            <a:picLocks noChangeAspect="1"/>
          </p:cNvPicPr>
          <p:nvPr/>
        </p:nvPicPr>
        <p:blipFill>
          <a:blip r:embed="rId7"/>
          <a:srcRect/>
          <a:stretch>
            <a:fillRect/>
          </a:stretch>
        </p:blipFill>
        <p:spPr>
          <a:xfrm>
            <a:off x="10287000" y="2830443"/>
            <a:ext cx="3510668" cy="6227349"/>
          </a:xfrm>
          <a:prstGeom prst="rect">
            <a:avLst/>
          </a:prstGeom>
        </p:spPr>
      </p:pic>
    </p:spTree>
    <p:extLst>
      <p:ext uri="{BB962C8B-B14F-4D97-AF65-F5344CB8AC3E}">
        <p14:creationId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870622" y="751139"/>
            <a:ext cx="7772400" cy="109797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itchFamily="34" charset="0"/>
                <a:cs typeface="Arial" pitchFamily="34" charset="0"/>
              </a:rPr>
              <a:t>TỰ ĐỌC SÁCH BÁO</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1"/>
            <a:ext cx="17931929" cy="854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
          <p:cNvGrpSpPr/>
          <p:nvPr/>
        </p:nvGrpSpPr>
        <p:grpSpPr>
          <a:xfrm>
            <a:off x="0" y="8119910"/>
            <a:ext cx="18592800" cy="1912497"/>
            <a:chOff x="0" y="0"/>
            <a:chExt cx="26530390" cy="4746542"/>
          </a:xfrm>
        </p:grpSpPr>
        <p:pic>
          <p:nvPicPr>
            <p:cNvPr id="4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8588" y="320854"/>
              <a:ext cx="1889306" cy="683585"/>
            </a:xfrm>
            <a:prstGeom prst="rect">
              <a:avLst/>
            </a:prstGeom>
          </p:spPr>
        </p:pic>
        <p:pic>
          <p:nvPicPr>
            <p:cNvPr id="4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72570" y="776567"/>
              <a:ext cx="3907167" cy="3892960"/>
            </a:xfrm>
            <a:prstGeom prst="rect">
              <a:avLst/>
            </a:prstGeom>
          </p:spPr>
        </p:pic>
        <p:pic>
          <p:nvPicPr>
            <p:cNvPr id="4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64067" y="802647"/>
              <a:ext cx="3907167" cy="3892960"/>
            </a:xfrm>
            <a:prstGeom prst="rect">
              <a:avLst/>
            </a:prstGeom>
          </p:spPr>
        </p:pic>
        <p:pic>
          <p:nvPicPr>
            <p:cNvPr id="4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063" b="19705"/>
            <a:stretch>
              <a:fillRect/>
            </a:stretch>
          </p:blipFill>
          <p:spPr>
            <a:xfrm>
              <a:off x="5952241" y="3078949"/>
              <a:ext cx="5285040" cy="1590577"/>
            </a:xfrm>
            <a:prstGeom prst="rect">
              <a:avLst/>
            </a:prstGeom>
          </p:spPr>
        </p:pic>
        <p:pic>
          <p:nvPicPr>
            <p:cNvPr id="4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18641" y="0"/>
              <a:ext cx="2563039" cy="2521098"/>
            </a:xfrm>
            <a:prstGeom prst="rect">
              <a:avLst/>
            </a:prstGeom>
          </p:spPr>
        </p:pic>
        <p:pic>
          <p:nvPicPr>
            <p:cNvPr id="5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5926" y="569772"/>
              <a:ext cx="2306258" cy="834446"/>
            </a:xfrm>
            <a:prstGeom prst="rect">
              <a:avLst/>
            </a:prstGeom>
          </p:spPr>
        </p:pic>
        <p:pic>
          <p:nvPicPr>
            <p:cNvPr id="5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24419" y="1004439"/>
              <a:ext cx="2751744" cy="995631"/>
            </a:xfrm>
            <a:prstGeom prst="rect">
              <a:avLst/>
            </a:prstGeom>
          </p:spPr>
        </p:pic>
        <p:pic>
          <p:nvPicPr>
            <p:cNvPr id="5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7790" y="2325587"/>
              <a:ext cx="4318229" cy="2355398"/>
            </a:xfrm>
            <a:prstGeom prst="rect">
              <a:avLst/>
            </a:prstGeom>
          </p:spPr>
        </p:pic>
        <p:pic>
          <p:nvPicPr>
            <p:cNvPr id="5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29055" y="2924653"/>
              <a:ext cx="1346826" cy="1730734"/>
            </a:xfrm>
            <a:prstGeom prst="rect">
              <a:avLst/>
            </a:prstGeom>
          </p:spPr>
        </p:pic>
        <p:pic>
          <p:nvPicPr>
            <p:cNvPr id="5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1237281" y="2749127"/>
              <a:ext cx="1239531" cy="1920400"/>
            </a:xfrm>
            <a:prstGeom prst="rect">
              <a:avLst/>
            </a:prstGeom>
          </p:spPr>
        </p:pic>
        <p:pic>
          <p:nvPicPr>
            <p:cNvPr id="5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091134" y="1888560"/>
              <a:ext cx="1802384" cy="2792425"/>
            </a:xfrm>
            <a:prstGeom prst="rect">
              <a:avLst/>
            </a:prstGeom>
          </p:spPr>
        </p:pic>
        <p:pic>
          <p:nvPicPr>
            <p:cNvPr id="5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0801248" y="2000070"/>
              <a:ext cx="5729142" cy="2746473"/>
            </a:xfrm>
            <a:prstGeom prst="rect">
              <a:avLst/>
            </a:prstGeom>
          </p:spPr>
        </p:pic>
        <p:pic>
          <p:nvPicPr>
            <p:cNvPr id="5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5592857" y="1004439"/>
              <a:ext cx="6719327" cy="3665087"/>
            </a:xfrm>
            <a:prstGeom prst="rect">
              <a:avLst/>
            </a:prstGeom>
          </p:spPr>
        </p:pic>
        <p:pic>
          <p:nvPicPr>
            <p:cNvPr id="5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r="1063" b="19705"/>
            <a:stretch>
              <a:fillRect/>
            </a:stretch>
          </p:blipFill>
          <p:spPr>
            <a:xfrm>
              <a:off x="19669664" y="3151597"/>
              <a:ext cx="5130309" cy="1544009"/>
            </a:xfrm>
            <a:prstGeom prst="rect">
              <a:avLst/>
            </a:prstGeom>
          </p:spPr>
        </p:pic>
        <p:pic>
          <p:nvPicPr>
            <p:cNvPr id="5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2639266"/>
              <a:ext cx="4173387" cy="2000665"/>
            </a:xfrm>
            <a:prstGeom prst="rect">
              <a:avLst/>
            </a:prstGeom>
          </p:spPr>
        </p:pic>
        <p:pic>
          <p:nvPicPr>
            <p:cNvPr id="6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83575" y="1620487"/>
              <a:ext cx="1917673" cy="693849"/>
            </a:xfrm>
            <a:prstGeom prst="rect">
              <a:avLst/>
            </a:prstGeom>
          </p:spPr>
        </p:pic>
        <p:pic>
          <p:nvPicPr>
            <p:cNvPr id="6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8876163" y="2775207"/>
              <a:ext cx="1239531" cy="1920400"/>
            </a:xfrm>
            <a:prstGeom prst="rect">
              <a:avLst/>
            </a:prstGeom>
          </p:spPr>
        </p:pic>
        <p:pic>
          <p:nvPicPr>
            <p:cNvPr id="6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545354" y="2723046"/>
              <a:ext cx="1239531" cy="1920400"/>
            </a:xfrm>
            <a:prstGeom prst="rect">
              <a:avLst/>
            </a:prstGeom>
          </p:spPr>
        </p:pic>
        <p:pic>
          <p:nvPicPr>
            <p:cNvPr id="6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984964" y="1855916"/>
              <a:ext cx="1802384" cy="2792425"/>
            </a:xfrm>
            <a:prstGeom prst="rect">
              <a:avLst/>
            </a:prstGeom>
          </p:spPr>
        </p:pic>
      </p:grpSp>
    </p:spTree>
    <p:extLst>
      <p:ext uri="{BB962C8B-B14F-4D97-AF65-F5344CB8AC3E}">
        <p14:creationId xmlns:p14="http://schemas.microsoft.com/office/powerpoint/2010/main" val="8177606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33" r="3333"/>
          <a:stretch>
            <a:fillRect/>
          </a:stretch>
        </p:blipFill>
        <p:spPr>
          <a:xfrm>
            <a:off x="0" y="0"/>
            <a:ext cx="18288000" cy="10287000"/>
          </a:xfrm>
          <a:prstGeom prst="rect">
            <a:avLst/>
          </a:prstGeom>
        </p:spPr>
      </p:pic>
      <p:pic>
        <p:nvPicPr>
          <p:cNvPr id="39" name="Picture 10"/>
          <p:cNvPicPr>
            <a:picLocks noChangeAspect="1"/>
          </p:cNvPicPr>
          <p:nvPr/>
        </p:nvPicPr>
        <p:blipFill>
          <a:blip r:embed="rId3"/>
          <a:srcRect/>
          <a:stretch>
            <a:fillRect/>
          </a:stretch>
        </p:blipFill>
        <p:spPr>
          <a:xfrm>
            <a:off x="11958567" y="-5443"/>
            <a:ext cx="3972065" cy="2117048"/>
          </a:xfrm>
          <a:prstGeom prst="rect">
            <a:avLst/>
          </a:prstGeom>
        </p:spPr>
      </p:pic>
      <p:pic>
        <p:nvPicPr>
          <p:cNvPr id="40" name="Picture 11"/>
          <p:cNvPicPr>
            <a:picLocks noChangeAspect="1"/>
          </p:cNvPicPr>
          <p:nvPr/>
        </p:nvPicPr>
        <p:blipFill>
          <a:blip r:embed="rId3"/>
          <a:srcRect/>
          <a:stretch>
            <a:fillRect/>
          </a:stretch>
        </p:blipFill>
        <p:spPr>
          <a:xfrm>
            <a:off x="135221" y="155486"/>
            <a:ext cx="3626644" cy="1795189"/>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962" y="4076700"/>
            <a:ext cx="11616234" cy="6362700"/>
          </a:xfrm>
          <a:prstGeom prst="rect">
            <a:avLst/>
          </a:prstGeom>
        </p:spPr>
      </p:pic>
      <p:pic>
        <p:nvPicPr>
          <p:cNvPr id="20"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1766" y="4076700"/>
            <a:ext cx="11616234" cy="6362700"/>
          </a:xfrm>
          <a:prstGeom prst="rect">
            <a:avLst/>
          </a:prstGeom>
        </p:spPr>
      </p:pic>
      <p:sp>
        <p:nvSpPr>
          <p:cNvPr id="3" name="Rectangle 2"/>
          <p:cNvSpPr/>
          <p:nvPr/>
        </p:nvSpPr>
        <p:spPr>
          <a:xfrm>
            <a:off x="3531720" y="2111605"/>
            <a:ext cx="11740715" cy="1404167"/>
          </a:xfrm>
          <a:prstGeom prst="rect">
            <a:avLst/>
          </a:prstGeom>
        </p:spPr>
        <p:txBody>
          <a:bodyPr wrap="none">
            <a:spAutoFit/>
          </a:bodyPr>
          <a:lstStyle/>
          <a:p>
            <a:pPr lvl="0" algn="ctr">
              <a:lnSpc>
                <a:spcPts val="12000"/>
              </a:lnSpc>
              <a:spcBef>
                <a:spcPct val="0"/>
              </a:spcBef>
            </a:pPr>
            <a:r>
              <a:rPr lang="en-US" sz="5400" b="1">
                <a:solidFill>
                  <a:schemeClr val="accent5">
                    <a:lumMod val="75000"/>
                  </a:schemeClr>
                </a:solidFill>
                <a:latin typeface="Arial" pitchFamily="34" charset="0"/>
                <a:cs typeface="Arial" pitchFamily="34" charset="0"/>
              </a:rPr>
              <a:t>CẢM ƠN CÁC EM ĐÃ LẮNG NGHE!</a:t>
            </a:r>
          </a:p>
        </p:txBody>
      </p:sp>
    </p:spTree>
    <p:extLst>
      <p:ext uri="{BB962C8B-B14F-4D97-AF65-F5344CB8AC3E}">
        <p14:creationId xmlns:p14="http://schemas.microsoft.com/office/powerpoint/2010/main" val="4206373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Chia sẻ về chủ điểm</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95" y="1866899"/>
            <a:ext cx="8555705" cy="808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62592" y="7020751"/>
            <a:ext cx="8206308" cy="3200460"/>
          </a:xfrm>
          <a:prstGeom prst="rect">
            <a:avLst/>
          </a:prstGeom>
        </p:spPr>
      </p:pic>
      <p:sp>
        <p:nvSpPr>
          <p:cNvPr id="8" name="Chevron 7"/>
          <p:cNvSpPr/>
          <p:nvPr/>
        </p:nvSpPr>
        <p:spPr>
          <a:xfrm>
            <a:off x="8534400" y="647700"/>
            <a:ext cx="9067801" cy="9906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itchFamily="34" charset="0"/>
                <a:cs typeface="Arial" pitchFamily="34" charset="0"/>
              </a:rPr>
              <a:t>Đặc điểm nổi bật cuộc sống đô thị:</a:t>
            </a:r>
          </a:p>
        </p:txBody>
      </p:sp>
      <p:grpSp>
        <p:nvGrpSpPr>
          <p:cNvPr id="11" name="Group 10"/>
          <p:cNvGrpSpPr/>
          <p:nvPr/>
        </p:nvGrpSpPr>
        <p:grpSpPr>
          <a:xfrm>
            <a:off x="9274307" y="1709847"/>
            <a:ext cx="3793993" cy="1452453"/>
            <a:chOff x="9274307" y="1709847"/>
            <a:chExt cx="3793993" cy="1452453"/>
          </a:xfrm>
        </p:grpSpPr>
        <p:sp>
          <p:nvSpPr>
            <p:cNvPr id="10" name="Rounded Rectangle 9"/>
            <p:cNvSpPr/>
            <p:nvPr/>
          </p:nvSpPr>
          <p:spPr>
            <a:xfrm>
              <a:off x="9662592" y="2171700"/>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Tấp nập</a:t>
              </a:r>
            </a:p>
          </p:txBody>
        </p:sp>
        <p:pic>
          <p:nvPicPr>
            <p:cNvPr id="20"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74307" y="1709847"/>
              <a:ext cx="987417" cy="1011321"/>
            </a:xfrm>
            <a:prstGeom prst="rect">
              <a:avLst/>
            </a:prstGeom>
          </p:spPr>
        </p:pic>
      </p:grpSp>
      <p:grpSp>
        <p:nvGrpSpPr>
          <p:cNvPr id="26" name="Group 25"/>
          <p:cNvGrpSpPr/>
          <p:nvPr/>
        </p:nvGrpSpPr>
        <p:grpSpPr>
          <a:xfrm>
            <a:off x="9265040" y="3162300"/>
            <a:ext cx="3899417" cy="1570338"/>
            <a:chOff x="9265040" y="3162300"/>
            <a:chExt cx="3899417" cy="1570338"/>
          </a:xfrm>
        </p:grpSpPr>
        <p:sp>
          <p:nvSpPr>
            <p:cNvPr id="13" name="Rounded Rectangle 12"/>
            <p:cNvSpPr/>
            <p:nvPr/>
          </p:nvSpPr>
          <p:spPr>
            <a:xfrm>
              <a:off x="9758749" y="374203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Năng động</a:t>
              </a:r>
            </a:p>
          </p:txBody>
        </p:sp>
        <p:pic>
          <p:nvPicPr>
            <p:cNvPr id="2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5040" y="3162300"/>
              <a:ext cx="987417" cy="1011321"/>
            </a:xfrm>
            <a:prstGeom prst="rect">
              <a:avLst/>
            </a:prstGeom>
          </p:spPr>
        </p:pic>
      </p:grpSp>
      <p:grpSp>
        <p:nvGrpSpPr>
          <p:cNvPr id="27" name="Group 26"/>
          <p:cNvGrpSpPr/>
          <p:nvPr/>
        </p:nvGrpSpPr>
        <p:grpSpPr>
          <a:xfrm>
            <a:off x="9313436" y="4732638"/>
            <a:ext cx="3851021" cy="1673933"/>
            <a:chOff x="9313436" y="4732638"/>
            <a:chExt cx="3851021" cy="1673933"/>
          </a:xfrm>
        </p:grpSpPr>
        <p:sp>
          <p:nvSpPr>
            <p:cNvPr id="18" name="Rounded Rectangle 17"/>
            <p:cNvSpPr/>
            <p:nvPr/>
          </p:nvSpPr>
          <p:spPr>
            <a:xfrm>
              <a:off x="9758749"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Sầm uất</a:t>
              </a:r>
            </a:p>
          </p:txBody>
        </p:sp>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3436" y="4732638"/>
              <a:ext cx="987417" cy="1011321"/>
            </a:xfrm>
            <a:prstGeom prst="rect">
              <a:avLst/>
            </a:prstGeom>
          </p:spPr>
        </p:pic>
      </p:grpSp>
      <p:grpSp>
        <p:nvGrpSpPr>
          <p:cNvPr id="28" name="Group 27"/>
          <p:cNvGrpSpPr/>
          <p:nvPr/>
        </p:nvGrpSpPr>
        <p:grpSpPr>
          <a:xfrm>
            <a:off x="13477665" y="1633710"/>
            <a:ext cx="3893238" cy="1528590"/>
            <a:chOff x="13477665" y="1633710"/>
            <a:chExt cx="3893238" cy="1528590"/>
          </a:xfrm>
        </p:grpSpPr>
        <p:sp>
          <p:nvSpPr>
            <p:cNvPr id="12" name="Rounded Rectangle 11"/>
            <p:cNvSpPr/>
            <p:nvPr/>
          </p:nvSpPr>
          <p:spPr>
            <a:xfrm>
              <a:off x="13941903" y="2171700"/>
              <a:ext cx="3429000"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Đông đúc</a:t>
              </a:r>
            </a:p>
          </p:txBody>
        </p:sp>
        <p:pic>
          <p:nvPicPr>
            <p:cNvPr id="2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77665" y="1633710"/>
              <a:ext cx="987417" cy="1011321"/>
            </a:xfrm>
            <a:prstGeom prst="rect">
              <a:avLst/>
            </a:prstGeom>
          </p:spPr>
        </p:pic>
      </p:grpSp>
      <p:grpSp>
        <p:nvGrpSpPr>
          <p:cNvPr id="29" name="Group 28"/>
          <p:cNvGrpSpPr/>
          <p:nvPr/>
        </p:nvGrpSpPr>
        <p:grpSpPr>
          <a:xfrm>
            <a:off x="13477665" y="3132996"/>
            <a:ext cx="3874703" cy="1560512"/>
            <a:chOff x="13477665" y="3132996"/>
            <a:chExt cx="3874703" cy="1560512"/>
          </a:xfrm>
        </p:grpSpPr>
        <p:sp>
          <p:nvSpPr>
            <p:cNvPr id="17" name="Rounded Rectangle 16"/>
            <p:cNvSpPr/>
            <p:nvPr/>
          </p:nvSpPr>
          <p:spPr>
            <a:xfrm>
              <a:off x="13946660" y="370290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Nhộn nhịp</a:t>
              </a:r>
            </a:p>
          </p:txBody>
        </p:sp>
        <p:pic>
          <p:nvPicPr>
            <p:cNvPr id="2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77665" y="3132996"/>
              <a:ext cx="987417" cy="1011321"/>
            </a:xfrm>
            <a:prstGeom prst="rect">
              <a:avLst/>
            </a:prstGeom>
          </p:spPr>
        </p:pic>
      </p:grpSp>
      <p:grpSp>
        <p:nvGrpSpPr>
          <p:cNvPr id="30" name="Group 29"/>
          <p:cNvGrpSpPr/>
          <p:nvPr/>
        </p:nvGrpSpPr>
        <p:grpSpPr>
          <a:xfrm>
            <a:off x="13477665" y="4732638"/>
            <a:ext cx="3899417" cy="1673933"/>
            <a:chOff x="13477665" y="4732638"/>
            <a:chExt cx="3899417" cy="1673933"/>
          </a:xfrm>
        </p:grpSpPr>
        <p:sp>
          <p:nvSpPr>
            <p:cNvPr id="19" name="Rounded Rectangle 18"/>
            <p:cNvSpPr/>
            <p:nvPr/>
          </p:nvSpPr>
          <p:spPr>
            <a:xfrm>
              <a:off x="13971374"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itchFamily="34" charset="0"/>
                  <a:cs typeface="Arial" pitchFamily="34" charset="0"/>
                </a:rPr>
                <a:t>Náo nhiệt</a:t>
              </a:r>
            </a:p>
          </p:txBody>
        </p:sp>
        <p:pic>
          <p:nvPicPr>
            <p:cNvPr id="2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77665" y="4732638"/>
              <a:ext cx="987417" cy="1011321"/>
            </a:xfrm>
            <a:prstGeom prst="rect">
              <a:avLst/>
            </a:prstGeom>
          </p:spPr>
        </p:pic>
      </p:grpSp>
    </p:spTree>
    <p:extLst>
      <p:ext uri="{BB962C8B-B14F-4D97-AF65-F5344CB8AC3E}">
        <p14:creationId xmlns:p14="http://schemas.microsoft.com/office/powerpoint/2010/main" val="87517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BÀI ĐỌC 1. PHỐ PHƯỜNG HÀ NỘI</a:t>
            </a:r>
          </a:p>
        </p:txBody>
      </p:sp>
      <p:pic>
        <p:nvPicPr>
          <p:cNvPr id="7" name="Picture 6"/>
          <p:cNvPicPr>
            <a:picLocks noChangeAspect="1"/>
          </p:cNvPicPr>
          <p:nvPr/>
        </p:nvPicPr>
        <p:blipFill>
          <a:blip r:embed="rId3"/>
          <a:srcRect/>
          <a:stretch>
            <a:fillRect/>
          </a:stretch>
        </p:blipFill>
        <p:spPr>
          <a:xfrm>
            <a:off x="12892434" y="2210275"/>
            <a:ext cx="4802442" cy="73837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2552700"/>
            <a:ext cx="905405" cy="1138873"/>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14400" y="609283"/>
            <a:ext cx="4343400" cy="1105218"/>
            <a:chOff x="914400" y="609283"/>
            <a:chExt cx="4343400" cy="1105218"/>
          </a:xfrm>
        </p:grpSpPr>
        <p:pic>
          <p:nvPicPr>
            <p:cNvPr id="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609283"/>
              <a:ext cx="4343400" cy="1105218"/>
            </a:xfrm>
            <a:prstGeom prst="rect">
              <a:avLst/>
            </a:prstGeom>
          </p:spPr>
        </p:pic>
        <p:sp>
          <p:nvSpPr>
            <p:cNvPr id="5" name="TextBox 4"/>
            <p:cNvSpPr txBox="1"/>
            <p:nvPr/>
          </p:nvSpPr>
          <p:spPr>
            <a:xfrm>
              <a:off x="1143000" y="776351"/>
              <a:ext cx="3486852" cy="769441"/>
            </a:xfrm>
            <a:prstGeom prst="rect">
              <a:avLst/>
            </a:prstGeom>
            <a:noFill/>
          </p:spPr>
          <p:txBody>
            <a:bodyPr wrap="none" rtlCol="0">
              <a:spAutoFit/>
            </a:bodyPr>
            <a:lstStyle/>
            <a:p>
              <a:r>
                <a:rPr lang="en-US" sz="4400" b="1">
                  <a:solidFill>
                    <a:srgbClr val="0070C0"/>
                  </a:solidFill>
                  <a:latin typeface="Arial" pitchFamily="34" charset="0"/>
                  <a:cs typeface="Arial" pitchFamily="34" charset="0"/>
                </a:rPr>
                <a:t>KHỞI ĐỘNG</a:t>
              </a:r>
            </a:p>
          </p:txBody>
        </p:sp>
      </p:grpSp>
      <p:grpSp>
        <p:nvGrpSpPr>
          <p:cNvPr id="7" name="Group 6"/>
          <p:cNvGrpSpPr/>
          <p:nvPr/>
        </p:nvGrpSpPr>
        <p:grpSpPr>
          <a:xfrm>
            <a:off x="791737" y="2002953"/>
            <a:ext cx="16780726" cy="3149688"/>
            <a:chOff x="914400" y="3771900"/>
            <a:chExt cx="15663134" cy="5272596"/>
          </a:xfrm>
        </p:grpSpPr>
        <p:sp>
          <p:nvSpPr>
            <p:cNvPr id="8" name="Snip Single Corner Rectangle 7"/>
            <p:cNvSpPr/>
            <p:nvPr/>
          </p:nvSpPr>
          <p:spPr>
            <a:xfrm>
              <a:off x="914400" y="3771900"/>
              <a:ext cx="15663134" cy="5272596"/>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699" y="3866895"/>
              <a:ext cx="15434533" cy="4600592"/>
            </a:xfrm>
            <a:prstGeom prst="rect">
              <a:avLst/>
            </a:prstGeom>
          </p:spPr>
          <p:txBody>
            <a:bodyPr wrap="square">
              <a:spAutoFit/>
            </a:bodyPr>
            <a:lstStyle/>
            <a:p>
              <a:pPr>
                <a:lnSpc>
                  <a:spcPct val="150000"/>
                </a:lnSpc>
              </a:pPr>
              <a:r>
                <a:rPr lang="vi-VN" sz="4000" b="1" dirty="0">
                  <a:solidFill>
                    <a:srgbClr val="FF0000"/>
                  </a:solidFill>
                  <a:latin typeface="Arial" pitchFamily="34" charset="0"/>
                  <a:cs typeface="Arial" pitchFamily="34" charset="0"/>
                </a:rPr>
                <a:t>Hà Nội là Thủ đô của đất nước Việt Nam chúng ta. Có những bạn nào đã được đến tham qua khu phố cổ của Hà Nội rồi? Các em có cảm nghĩ như thế nào nếu đã đến đó?</a:t>
              </a:r>
              <a:endParaRPr lang="en-US" sz="4000" b="1" dirty="0">
                <a:solidFill>
                  <a:srgbClr val="FF0000"/>
                </a:solidFill>
                <a:latin typeface="Arial" pitchFamily="34" charset="0"/>
                <a:cs typeface="Arial" pitchFamily="34" charset="0"/>
              </a:endParaRPr>
            </a:p>
          </p:txBody>
        </p:sp>
      </p:grpSp>
      <p:pic>
        <p:nvPicPr>
          <p:cNvPr id="11" name="Picture 10"/>
          <p:cNvPicPr>
            <a:picLocks noChangeAspect="1"/>
          </p:cNvPicPr>
          <p:nvPr/>
        </p:nvPicPr>
        <p:blipFill>
          <a:blip r:embed="rId5"/>
          <a:srcRect/>
          <a:stretch>
            <a:fillRect/>
          </a:stretch>
        </p:blipFill>
        <p:spPr>
          <a:xfrm>
            <a:off x="914400" y="5737232"/>
            <a:ext cx="5674841" cy="3742670"/>
          </a:xfrm>
          <a:prstGeom prst="rect">
            <a:avLst/>
          </a:prstGeom>
        </p:spPr>
      </p:pic>
      <p:pic>
        <p:nvPicPr>
          <p:cNvPr id="12" name="Picture 11"/>
          <p:cNvPicPr>
            <a:picLocks noChangeAspect="1"/>
          </p:cNvPicPr>
          <p:nvPr/>
        </p:nvPicPr>
        <p:blipFill>
          <a:blip r:embed="rId6"/>
          <a:srcRect/>
          <a:stretch>
            <a:fillRect/>
          </a:stretch>
        </p:blipFill>
        <p:spPr>
          <a:xfrm>
            <a:off x="6858000" y="5737232"/>
            <a:ext cx="5410200" cy="3742670"/>
          </a:xfrm>
          <a:prstGeom prst="rect">
            <a:avLst/>
          </a:prstGeom>
        </p:spPr>
      </p:pic>
      <p:pic>
        <p:nvPicPr>
          <p:cNvPr id="13" name="Picture 12"/>
          <p:cNvPicPr>
            <a:picLocks noChangeAspect="1"/>
          </p:cNvPicPr>
          <p:nvPr/>
        </p:nvPicPr>
        <p:blipFill>
          <a:blip r:embed="rId7"/>
          <a:srcRect/>
          <a:stretch>
            <a:fillRect/>
          </a:stretch>
        </p:blipFill>
        <p:spPr>
          <a:xfrm>
            <a:off x="12649200" y="5737232"/>
            <a:ext cx="4923263" cy="3774592"/>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914400" y="0"/>
            <a:ext cx="16611600" cy="1030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0"/>
            <a:ext cx="7848600" cy="50240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16" y="5330456"/>
            <a:ext cx="8024684" cy="49421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386" y="1"/>
            <a:ext cx="8024684" cy="50240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157" y="5383085"/>
            <a:ext cx="7848600" cy="4928745"/>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14400" y="609283"/>
            <a:ext cx="4343400" cy="1105218"/>
            <a:chOff x="914400" y="609283"/>
            <a:chExt cx="4343400" cy="1105218"/>
          </a:xfrm>
        </p:grpSpPr>
        <p:pic>
          <p:nvPicPr>
            <p:cNvPr id="6"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609283"/>
              <a:ext cx="4343400" cy="1105218"/>
            </a:xfrm>
            <a:prstGeom prst="rect">
              <a:avLst/>
            </a:prstGeom>
          </p:spPr>
        </p:pic>
        <p:sp>
          <p:nvSpPr>
            <p:cNvPr id="7" name="TextBox 6"/>
            <p:cNvSpPr txBox="1"/>
            <p:nvPr/>
          </p:nvSpPr>
          <p:spPr>
            <a:xfrm>
              <a:off x="1143000" y="776351"/>
              <a:ext cx="3486852" cy="769441"/>
            </a:xfrm>
            <a:prstGeom prst="rect">
              <a:avLst/>
            </a:prstGeom>
            <a:noFill/>
          </p:spPr>
          <p:txBody>
            <a:bodyPr wrap="none" rtlCol="0">
              <a:spAutoFit/>
            </a:bodyPr>
            <a:lstStyle/>
            <a:p>
              <a:r>
                <a:rPr lang="en-US" sz="4400" b="1">
                  <a:solidFill>
                    <a:srgbClr val="0070C0"/>
                  </a:solidFill>
                  <a:latin typeface="Arial" pitchFamily="34" charset="0"/>
                  <a:cs typeface="Arial" pitchFamily="34" charset="0"/>
                </a:rPr>
                <a:t>KHỞI ĐỘNG</a:t>
              </a:r>
            </a:p>
          </p:txBody>
        </p:sp>
      </p:grpSp>
      <p:grpSp>
        <p:nvGrpSpPr>
          <p:cNvPr id="10" name="Group 9"/>
          <p:cNvGrpSpPr/>
          <p:nvPr/>
        </p:nvGrpSpPr>
        <p:grpSpPr>
          <a:xfrm>
            <a:off x="609600" y="2019300"/>
            <a:ext cx="12406076" cy="1219200"/>
            <a:chOff x="609600" y="2019300"/>
            <a:chExt cx="12406076" cy="1219200"/>
          </a:xfrm>
        </p:grpSpPr>
        <p:sp>
          <p:nvSpPr>
            <p:cNvPr id="8" name="Snip Single Corner Rectangle 7"/>
            <p:cNvSpPr/>
            <p:nvPr/>
          </p:nvSpPr>
          <p:spPr>
            <a:xfrm>
              <a:off x="609600" y="2019300"/>
              <a:ext cx="11662282" cy="12192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2274957"/>
              <a:ext cx="12253676" cy="707886"/>
            </a:xfrm>
            <a:prstGeom prst="rect">
              <a:avLst/>
            </a:prstGeom>
          </p:spPr>
          <p:txBody>
            <a:bodyPr wrap="none">
              <a:spAutoFit/>
            </a:bodyPr>
            <a:lstStyle/>
            <a:p>
              <a:r>
                <a:rPr lang="vi-VN" sz="4000" b="1" dirty="0">
                  <a:solidFill>
                    <a:schemeClr val="accent5">
                      <a:lumMod val="50000"/>
                    </a:schemeClr>
                  </a:solidFill>
                </a:rPr>
                <a:t>Hà Nội có bao nhiêu phố? Đó là những phố nào? </a:t>
              </a:r>
              <a:endParaRPr lang="en-US" sz="4000" b="1" dirty="0">
                <a:solidFill>
                  <a:schemeClr val="accent5">
                    <a:lumMod val="50000"/>
                  </a:schemeClr>
                </a:solidFill>
              </a:endParaRPr>
            </a:p>
          </p:txBody>
        </p:sp>
      </p:grpSp>
      <p:pic>
        <p:nvPicPr>
          <p:cNvPr id="1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69379" y="3675818"/>
            <a:ext cx="10285517" cy="5132066"/>
          </a:xfrm>
          <a:prstGeom prst="rect">
            <a:avLst/>
          </a:prstGeom>
        </p:spPr>
      </p:pic>
      <p:pic>
        <p:nvPicPr>
          <p:cNvPr id="13"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0825" y="7328768"/>
            <a:ext cx="4087367" cy="2958232"/>
          </a:xfrm>
          <a:prstGeom prst="rect">
            <a:avLst/>
          </a:prstGeom>
        </p:spPr>
      </p:pic>
      <p:pic>
        <p:nvPicPr>
          <p:cNvPr id="1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32552" y="354445"/>
            <a:ext cx="5719621" cy="9486793"/>
          </a:xfrm>
          <a:prstGeom prst="rect">
            <a:avLst/>
          </a:prstGeom>
        </p:spPr>
      </p:pic>
      <p:sp>
        <p:nvSpPr>
          <p:cNvPr id="15" name="Oval 14"/>
          <p:cNvSpPr/>
          <p:nvPr/>
        </p:nvSpPr>
        <p:spPr>
          <a:xfrm>
            <a:off x="3545037" y="3669322"/>
            <a:ext cx="6934200" cy="4255655"/>
          </a:xfrm>
          <a:prstGeom prst="ellipse">
            <a:avLst/>
          </a:prstGeom>
          <a:solidFill>
            <a:schemeClr val="accent2">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chemeClr val="tx1"/>
                </a:solidFill>
                <a:latin typeface="Arial" pitchFamily="34" charset="0"/>
                <a:cs typeface="Arial" pitchFamily="34" charset="0"/>
              </a:rPr>
              <a:t>PHỐ PHƯỜNG HÀ NỘI</a:t>
            </a:r>
          </a:p>
        </p:txBody>
      </p:sp>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1. ĐỌC THÀNH TIẾNG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29245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arn(inVertical)">
                                      <p:cBhvr>
                                        <p:cTn id="15" dur="500"/>
                                        <p:tgtEl>
                                          <p:spTgt spid="92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grpSp>
        <p:nvGrpSpPr>
          <p:cNvPr id="15" name="Group 14"/>
          <p:cNvGrpSpPr/>
          <p:nvPr/>
        </p:nvGrpSpPr>
        <p:grpSpPr>
          <a:xfrm>
            <a:off x="511446" y="1790700"/>
            <a:ext cx="6531576" cy="1218117"/>
            <a:chOff x="3505200" y="3520131"/>
            <a:chExt cx="6531576" cy="868062"/>
          </a:xfrm>
        </p:grpSpPr>
        <p:sp>
          <p:nvSpPr>
            <p:cNvPr id="12" name="Pentagon 11"/>
            <p:cNvSpPr/>
            <p:nvPr/>
          </p:nvSpPr>
          <p:spPr>
            <a:xfrm>
              <a:off x="6400800" y="3520131"/>
              <a:ext cx="3635976"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4" name="Group 13"/>
            <p:cNvGrpSpPr/>
            <p:nvPr/>
          </p:nvGrpSpPr>
          <p:grpSpPr>
            <a:xfrm>
              <a:off x="3505200" y="3520131"/>
              <a:ext cx="5630376" cy="868062"/>
              <a:chOff x="3505200" y="3520131"/>
              <a:chExt cx="5630376" cy="868062"/>
            </a:xfrm>
          </p:grpSpPr>
          <p:sp>
            <p:nvSpPr>
              <p:cNvPr id="13" name="Pentagon 12"/>
              <p:cNvSpPr/>
              <p:nvPr/>
            </p:nvSpPr>
            <p:spPr>
              <a:xfrm flipH="1">
                <a:off x="3505200" y="3520131"/>
                <a:ext cx="3298224"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4" name="TextBox 3"/>
              <p:cNvSpPr txBox="1"/>
              <p:nvPr/>
            </p:nvSpPr>
            <p:spPr>
              <a:xfrm>
                <a:off x="4561888" y="3680307"/>
                <a:ext cx="4573688" cy="707886"/>
              </a:xfrm>
              <a:prstGeom prst="rect">
                <a:avLst/>
              </a:prstGeom>
              <a:noFill/>
            </p:spPr>
            <p:txBody>
              <a:bodyPr wrap="none" rtlCol="0">
                <a:spAutoFit/>
              </a:bodyPr>
              <a:lstStyle/>
              <a:p>
                <a:r>
                  <a:rPr lang="en-US" sz="4000" b="1">
                    <a:solidFill>
                      <a:srgbClr val="0070C0"/>
                    </a:solidFill>
                    <a:latin typeface="Arial" pitchFamily="34" charset="0"/>
                    <a:cs typeface="Arial" pitchFamily="34" charset="0"/>
                  </a:rPr>
                  <a:t>Giải nghĩa từ khó:</a:t>
                </a:r>
              </a:p>
            </p:txBody>
          </p:sp>
        </p:grpSp>
      </p:grpSp>
      <p:grpSp>
        <p:nvGrpSpPr>
          <p:cNvPr id="16" name="Group 15"/>
          <p:cNvGrpSpPr/>
          <p:nvPr/>
        </p:nvGrpSpPr>
        <p:grpSpPr>
          <a:xfrm>
            <a:off x="937672" y="7581900"/>
            <a:ext cx="12826158" cy="1689813"/>
            <a:chOff x="966042" y="3486388"/>
            <a:chExt cx="7020522" cy="1689813"/>
          </a:xfrm>
        </p:grpSpPr>
        <p:pic>
          <p:nvPicPr>
            <p:cNvPr id="1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042" y="3486388"/>
              <a:ext cx="7020522" cy="1689813"/>
            </a:xfrm>
            <a:prstGeom prst="rect">
              <a:avLst/>
            </a:prstGeom>
            <a:noFill/>
          </p:spPr>
        </p:pic>
        <p:sp>
          <p:nvSpPr>
            <p:cNvPr id="18" name="Rounded Rectangle 17"/>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60204" y="3977351"/>
              <a:ext cx="2709085" cy="707886"/>
            </a:xfrm>
            <a:prstGeom prst="rect">
              <a:avLst/>
            </a:prstGeom>
            <a:noFill/>
          </p:spPr>
          <p:txBody>
            <a:bodyPr wrap="none">
              <a:spAutoFit/>
            </a:bodyPr>
            <a:lstStyle/>
            <a:p>
              <a:r>
                <a:rPr lang="it-IT" sz="4000" b="1">
                  <a:solidFill>
                    <a:schemeClr val="bg1"/>
                  </a:solidFill>
                  <a:latin typeface="Arial" pitchFamily="34" charset="0"/>
                  <a:cs typeface="Arial" pitchFamily="34" charset="0"/>
                </a:rPr>
                <a:t>Trải: </a:t>
              </a:r>
              <a:r>
                <a:rPr lang="it-IT" sz="4000">
                  <a:solidFill>
                    <a:schemeClr val="bg1"/>
                  </a:solidFill>
                  <a:latin typeface="Arial" pitchFamily="34" charset="0"/>
                  <a:cs typeface="Arial" pitchFamily="34" charset="0"/>
                </a:rPr>
                <a:t>trải qua, đi qua.</a:t>
              </a:r>
              <a:endParaRPr lang="en-US" sz="4000">
                <a:solidFill>
                  <a:schemeClr val="bg1"/>
                </a:solidFill>
                <a:latin typeface="Arial" pitchFamily="34" charset="0"/>
                <a:cs typeface="Arial" pitchFamily="34" charset="0"/>
              </a:endParaRPr>
            </a:p>
          </p:txBody>
        </p:sp>
      </p:grpSp>
      <p:grpSp>
        <p:nvGrpSpPr>
          <p:cNvPr id="21" name="Group 20"/>
          <p:cNvGrpSpPr/>
          <p:nvPr/>
        </p:nvGrpSpPr>
        <p:grpSpPr>
          <a:xfrm>
            <a:off x="937672" y="5524500"/>
            <a:ext cx="12826158" cy="1689813"/>
            <a:chOff x="966042" y="3486388"/>
            <a:chExt cx="7020522" cy="1689813"/>
          </a:xfrm>
        </p:grpSpPr>
        <p:pic>
          <p:nvPicPr>
            <p:cNvPr id="2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042" y="3486388"/>
              <a:ext cx="7020522" cy="1689813"/>
            </a:xfrm>
            <a:prstGeom prst="rect">
              <a:avLst/>
            </a:prstGeom>
            <a:noFill/>
          </p:spPr>
        </p:pic>
        <p:sp>
          <p:nvSpPr>
            <p:cNvPr id="23" name="Rounded Rectangle 22"/>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60204" y="3977351"/>
              <a:ext cx="5517388"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Rành rành: </a:t>
              </a:r>
              <a:r>
                <a:rPr lang="vi-VN" sz="4000">
                  <a:solidFill>
                    <a:schemeClr val="bg1"/>
                  </a:solidFill>
                  <a:latin typeface="Arial" pitchFamily="34" charset="0"/>
                  <a:cs typeface="Arial" pitchFamily="34" charset="0"/>
                </a:rPr>
                <a:t>rõ ràng, ai cũng biết, cũng thấy</a:t>
              </a:r>
              <a:endParaRPr lang="en-US" sz="4000">
                <a:solidFill>
                  <a:schemeClr val="bg1"/>
                </a:solidFill>
                <a:latin typeface="Arial" pitchFamily="34" charset="0"/>
                <a:cs typeface="Arial" pitchFamily="34" charset="0"/>
              </a:endParaRPr>
            </a:p>
          </p:txBody>
        </p:sp>
      </p:grpSp>
      <p:grpSp>
        <p:nvGrpSpPr>
          <p:cNvPr id="25" name="Group 24"/>
          <p:cNvGrpSpPr/>
          <p:nvPr/>
        </p:nvGrpSpPr>
        <p:grpSpPr>
          <a:xfrm>
            <a:off x="990188" y="3470252"/>
            <a:ext cx="13006928" cy="1689813"/>
            <a:chOff x="966042" y="3486388"/>
            <a:chExt cx="7119468" cy="1689813"/>
          </a:xfrm>
        </p:grpSpPr>
        <p:pic>
          <p:nvPicPr>
            <p:cNvPr id="26"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042" y="3486388"/>
              <a:ext cx="7020522" cy="1689813"/>
            </a:xfrm>
            <a:prstGeom prst="rect">
              <a:avLst/>
            </a:prstGeom>
            <a:noFill/>
          </p:spPr>
        </p:pic>
        <p:sp>
          <p:nvSpPr>
            <p:cNvPr id="27" name="Rounded Rectangle 26"/>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60204" y="3977351"/>
              <a:ext cx="6825306"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Long Thành</a:t>
              </a:r>
              <a:r>
                <a:rPr lang="vi-VN" sz="4000">
                  <a:solidFill>
                    <a:schemeClr val="bg1"/>
                  </a:solidFill>
                  <a:latin typeface="Arial" pitchFamily="34" charset="0"/>
                  <a:cs typeface="Arial" pitchFamily="34" charset="0"/>
                </a:rPr>
                <a:t>: thành Thăng Long (Hà Nội ngày nay).</a:t>
              </a:r>
              <a:endParaRPr lang="en-US" sz="4000">
                <a:solidFill>
                  <a:schemeClr val="bg1"/>
                </a:solidFill>
                <a:latin typeface="Arial" pitchFamily="34" charset="0"/>
                <a:cs typeface="Arial" pitchFamily="34" charset="0"/>
              </a:endParaRPr>
            </a:p>
          </p:txBody>
        </p:sp>
      </p:grpSp>
      <p:pic>
        <p:nvPicPr>
          <p:cNvPr id="32" name="Picture 8"/>
          <p:cNvPicPr>
            <a:picLocks noChangeAspect="1"/>
          </p:cNvPicPr>
          <p:nvPr/>
        </p:nvPicPr>
        <p:blipFill>
          <a:blip r:embed="rId5"/>
          <a:srcRect/>
          <a:stretch>
            <a:fillRect/>
          </a:stretch>
        </p:blipFill>
        <p:spPr>
          <a:xfrm>
            <a:off x="13997117" y="354445"/>
            <a:ext cx="3871784" cy="1024094"/>
          </a:xfrm>
          <a:prstGeom prst="rect">
            <a:avLst/>
          </a:prstGeom>
        </p:spPr>
      </p:pic>
      <p:pic>
        <p:nvPicPr>
          <p:cNvPr id="3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66843" y="-464266"/>
            <a:ext cx="2067687" cy="4114800"/>
          </a:xfrm>
          <a:prstGeom prst="rect">
            <a:avLst/>
          </a:prstGeom>
        </p:spPr>
      </p:pic>
      <p:pic>
        <p:nvPicPr>
          <p:cNvPr id="3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01541" y="1790700"/>
            <a:ext cx="4066270" cy="8092078"/>
          </a:xfrm>
          <a:prstGeom prst="rect">
            <a:avLst/>
          </a:prstGeom>
        </p:spPr>
      </p:pic>
    </p:spTree>
    <p:extLst>
      <p:ext uri="{BB962C8B-B14F-4D97-AF65-F5344CB8AC3E}">
        <p14:creationId xmlns:p14="http://schemas.microsoft.com/office/powerpoint/2010/main" val="375956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1652</TotalTime>
  <Words>947</Words>
  <Application>Microsoft Office PowerPoint</Application>
  <PresentationFormat>Custom</PresentationFormat>
  <Paragraphs>86</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Thu Thu</cp:lastModifiedBy>
  <cp:revision>79</cp:revision>
  <dcterms:created xsi:type="dcterms:W3CDTF">2006-08-16T00:00:00Z</dcterms:created>
  <dcterms:modified xsi:type="dcterms:W3CDTF">2026-02-10T01:17:57Z</dcterms:modified>
  <dc:identifier>DAFQyFwxp70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2026-02-10T00:52:10Z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229df226-cb59-49e4-a999-eb086f294a76</vt:lpwstr>
  </property>
  <property fmtid="{D5CDD505-2E9C-101B-9397-08002B2CF9AE}" pid="7" name="MSIP_Label_defa4170-0d19-0005-0004-bc88714345d2_ActionId">
    <vt:lpwstr>fad88966-710c-4a86-b763-7f74ea209edd</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