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56" r:id="rId3"/>
    <p:sldId id="258" r:id="rId4"/>
    <p:sldId id="259" r:id="rId5"/>
    <p:sldId id="260" r:id="rId6"/>
    <p:sldId id="261" r:id="rId7"/>
    <p:sldId id="262" r:id="rId8"/>
    <p:sldId id="263" r:id="rId9"/>
    <p:sldId id="265" r:id="rId10"/>
    <p:sldId id="267" r:id="rId11"/>
    <p:sldId id="266" r:id="rId12"/>
    <p:sldId id="268" r:id="rId13"/>
    <p:sldId id="278" r:id="rId14"/>
    <p:sldId id="269" r:id="rId15"/>
    <p:sldId id="270" r:id="rId16"/>
    <p:sldId id="271" r:id="rId17"/>
    <p:sldId id="272" r:id="rId18"/>
    <p:sldId id="273" r:id="rId19"/>
    <p:sldId id="284" r:id="rId20"/>
    <p:sldId id="275" r:id="rId21"/>
    <p:sldId id="276" r:id="rId22"/>
    <p:sldId id="277" r:id="rId23"/>
    <p:sldId id="280" r:id="rId24"/>
    <p:sldId id="281" r:id="rId25"/>
    <p:sldId id="28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6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8/26/2023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8/26/2023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8/26/2023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8/26/2023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8/26/2023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8/26/2023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8/26/2023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8/26/2023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8/26/2023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8/26/2023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8/26/2023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8/26/2023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8/26/2023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8/26/2023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8/26/2023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8/26/2023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8/26/2023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2473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en-US" sz="6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3</a:t>
            </a:r>
            <a:r>
              <a:rPr lang="en-US" sz="6000" b="1" u="sng"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 THẬT LÀ THƯỚC ĐO TÂM LÝ(2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2BA16-A3A7-4FF8-BCBB-E5B0F0281745}"/>
              </a:ext>
            </a:extLst>
          </p:cNvPr>
          <p:cNvSpPr txBox="1"/>
          <p:nvPr/>
        </p:nvSpPr>
        <p:spPr>
          <a:xfrm>
            <a:off x="1145910" y="2536402"/>
            <a:ext cx="9996224" cy="1708160"/>
          </a:xfrm>
          <a:prstGeom prst="rect">
            <a:avLst/>
          </a:prstGeom>
          <a:noFill/>
        </p:spPr>
        <p:txBody>
          <a:bodyPr wrap="square">
            <a:spAutoFit/>
          </a:bodyPr>
          <a:lstStyle/>
          <a:p>
            <a:pPr algn="just"/>
            <a:r>
              <a:rPr lang="en-US" sz="3500" b="1">
                <a:solidFill>
                  <a:srgbClr val="000000"/>
                </a:solidFill>
                <a:latin typeface="Times New Roman" panose="02020603050405020304" pitchFamily="18" charset="0"/>
                <a:ea typeface="Times New Roman" panose="02020603050405020304" pitchFamily="18" charset="0"/>
              </a:rPr>
              <a:t> </a:t>
            </a:r>
            <a:r>
              <a:rPr lang="en-US" sz="3500" b="1" smtClean="0">
                <a:solidFill>
                  <a:srgbClr val="000000"/>
                </a:solidFill>
                <a:latin typeface="Times New Roman" panose="02020603050405020304" pitchFamily="18" charset="0"/>
                <a:ea typeface="Times New Roman" panose="02020603050405020304" pitchFamily="18" charset="0"/>
              </a:rPr>
              <a:t>       </a:t>
            </a:r>
            <a:r>
              <a:rPr lang="en-US" sz="3500" b="1" smtClean="0">
                <a:solidFill>
                  <a:srgbClr val="000000"/>
                </a:solidFill>
                <a:effectLst/>
                <a:latin typeface="Times New Roman" panose="02020603050405020304" pitchFamily="18" charset="0"/>
                <a:ea typeface="Times New Roman" panose="02020603050405020304" pitchFamily="18" charset="0"/>
              </a:rPr>
              <a:t>Giọng đọc khoan thai, rắn rỏi thể hiện thái độ kiên định của nhân vật chính – nhà thiên văn học Ga-li-lê.</a:t>
            </a:r>
            <a:endParaRPr lang="en-US" sz="3500" b="1" dirty="0"/>
          </a:p>
        </p:txBody>
      </p:sp>
      <p:sp>
        <p:nvSpPr>
          <p:cNvPr id="5" name="Google Shape;2351;p42">
            <a:extLst>
              <a:ext uri="{FF2B5EF4-FFF2-40B4-BE49-F238E27FC236}">
                <a16:creationId xmlns:a16="http://schemas.microsoft.com/office/drawing/2014/main" id="{0F0AAE77-CACB-4A4A-890A-341DC04FA98E}"/>
              </a:ext>
            </a:extLst>
          </p:cNvPr>
          <p:cNvSpPr txBox="1">
            <a:spLocks/>
          </p:cNvSpPr>
          <p:nvPr/>
        </p:nvSpPr>
        <p:spPr>
          <a:xfrm>
            <a:off x="1009298" y="316089"/>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GIỌNG ĐỌC</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66301" y="1159589"/>
            <a:ext cx="2117669" cy="872411"/>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526197"/>
            </a:xfrm>
            <a:prstGeom prst="rect">
              <a:avLst/>
            </a:prstGeom>
            <a:noFill/>
          </p:spPr>
          <p:txBody>
            <a:bodyPr wrap="square" rtlCol="0">
              <a:spAutoFit/>
            </a:bodyPr>
            <a:lstStyle/>
            <a:p>
              <a:pPr algn="ctr" defTabSz="1219170">
                <a:buClr>
                  <a:srgbClr val="000000"/>
                </a:buClr>
              </a:pPr>
              <a:r>
                <a:rPr lang="en-US" sz="45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45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45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rotWithShape="1">
          <a:blip r:embed="rId2"/>
          <a:srcRect t="18389" b="15672"/>
          <a:stretch/>
        </p:blipFill>
        <p:spPr>
          <a:xfrm>
            <a:off x="964885" y="101600"/>
            <a:ext cx="10400677" cy="948266"/>
          </a:xfrm>
          <a:prstGeom prst="rect">
            <a:avLst/>
          </a:prstGeom>
          <a:solidFill>
            <a:schemeClr val="accent2"/>
          </a:solidFill>
        </p:spPr>
      </p:pic>
      <p:sp>
        <p:nvSpPr>
          <p:cNvPr id="6" name="TextBox 5">
            <a:extLst>
              <a:ext uri="{FF2B5EF4-FFF2-40B4-BE49-F238E27FC236}">
                <a16:creationId xmlns:a16="http://schemas.microsoft.com/office/drawing/2014/main" id="{711C3003-2E5B-418A-8F82-B3A03AA6A6CF}"/>
              </a:ext>
            </a:extLst>
          </p:cNvPr>
          <p:cNvSpPr txBox="1"/>
          <p:nvPr/>
        </p:nvSpPr>
        <p:spPr>
          <a:xfrm>
            <a:off x="2283970" y="1049866"/>
            <a:ext cx="9747038" cy="3539430"/>
          </a:xfrm>
          <a:prstGeom prst="rect">
            <a:avLst/>
          </a:prstGeom>
          <a:noFill/>
        </p:spPr>
        <p:txBody>
          <a:bodyPr wrap="square" rtlCol="0">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Năm 25 tuổi, Ga-li-lê trở thành giáo sư đại học. Một lần, đọc tác phẩm của A-ri-xtốt, ông chợt thấy nghi ngờ: Nhà bác học vĩ đại này cho rằng vật nặng rơi nhanh hơn vật nhẹ. Ông quyết định đến tháp nghiêng Pi-sa </a:t>
            </a:r>
            <a:r>
              <a:rPr lang="vi-VN" sz="2800" b="1">
                <a:solidFill>
                  <a:srgbClr val="000000"/>
                </a:solidFill>
                <a:latin typeface="Times New Roman" panose="02020603050405020304" pitchFamily="18" charset="0"/>
                <a:cs typeface="Times New Roman" panose="02020603050405020304" pitchFamily="18" charset="0"/>
              </a:rPr>
              <a:t>làm </a:t>
            </a:r>
            <a:r>
              <a:rPr lang="vi-VN" sz="2800" b="1" smtClean="0">
                <a:solidFill>
                  <a:srgbClr val="000000"/>
                </a:solidFill>
                <a:latin typeface="Times New Roman" panose="02020603050405020304" pitchFamily="18" charset="0"/>
                <a:cs typeface="Times New Roman" panose="02020603050405020304" pitchFamily="18" charset="0"/>
              </a:rPr>
              <a:t>thí nghiệm</a:t>
            </a:r>
            <a:r>
              <a:rPr lang="vi-VN" sz="2800" b="1">
                <a:solidFill>
                  <a:srgbClr val="000000"/>
                </a:solidFill>
                <a:latin typeface="Times New Roman" panose="02020603050405020304" pitchFamily="18" charset="0"/>
                <a:cs typeface="Times New Roman" panose="02020603050405020304" pitchFamily="18" charset="0"/>
              </a:rPr>
              <a:t>. Từ trên tháp, ông thả xuống hai hồn đá. Lẽ ra, hai hòn đá phải rơi cùng một lúc, song do sức cản của không khí, hòn nặng rơi xuống trước hòn nhẹ khoảng ba, bốn xăng-ti-mét.</a:t>
            </a:r>
          </a:p>
          <a:p>
            <a:pPr algn="just"/>
            <a:endParaRPr lang="vi-VN" sz="2800" b="1" dirty="0">
              <a:solidFill>
                <a:srgbClr val="0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B55F396-C613-4434-ACB6-6D12C19C039E}"/>
              </a:ext>
            </a:extLst>
          </p:cNvPr>
          <p:cNvGrpSpPr/>
          <p:nvPr/>
        </p:nvGrpSpPr>
        <p:grpSpPr>
          <a:xfrm>
            <a:off x="166301" y="4312484"/>
            <a:ext cx="2022672" cy="919145"/>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5261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45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45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5508DF05-4E65-4A21-8B4E-B03CDD5B56D9}"/>
              </a:ext>
            </a:extLst>
          </p:cNvPr>
          <p:cNvSpPr txBox="1"/>
          <p:nvPr/>
        </p:nvSpPr>
        <p:spPr>
          <a:xfrm>
            <a:off x="2283970" y="4176219"/>
            <a:ext cx="9656726" cy="2677656"/>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Thất bại ấy không làm Ga-li-lê nản lòng. Ông làm đi làm lại thí nghiệm. Kết quả, ông phát hiện ra rằng không khí có sức cản. Nếu thả rơi các vật trong ống đã rút hết không khí, tốc độ rơi của các vật sẽ như nhau. Thế là nhờ thí nghiệm, Ga-li-lê không những chứng minh cho lập luận của mình mà còn phát hiện ra định luật về sức cản của không khí.</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22211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17545" y="1600463"/>
            <a:ext cx="2095077" cy="860516"/>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526197"/>
            </a:xfrm>
            <a:prstGeom prst="rect">
              <a:avLst/>
            </a:prstGeom>
            <a:noFill/>
          </p:spPr>
          <p:txBody>
            <a:bodyPr wrap="square" rtlCol="0">
              <a:spAutoFit/>
            </a:bodyPr>
            <a:lstStyle/>
            <a:p>
              <a:pPr algn="ctr" defTabSz="1219170">
                <a:buClr>
                  <a:srgbClr val="000000"/>
                </a:buClr>
              </a:pPr>
              <a:r>
                <a:rPr lang="en-US" sz="45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45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45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rotWithShape="1">
          <a:blip r:embed="rId2"/>
          <a:srcRect b="16760"/>
          <a:stretch/>
        </p:blipFill>
        <p:spPr>
          <a:xfrm>
            <a:off x="1054687" y="33677"/>
            <a:ext cx="10400677" cy="880723"/>
          </a:xfrm>
          <a:prstGeom prst="rect">
            <a:avLst/>
          </a:prstGeom>
          <a:solidFill>
            <a:schemeClr val="accent2"/>
          </a:solidFill>
        </p:spPr>
      </p:pic>
      <p:grpSp>
        <p:nvGrpSpPr>
          <p:cNvPr id="7" name="Group 6">
            <a:extLst>
              <a:ext uri="{FF2B5EF4-FFF2-40B4-BE49-F238E27FC236}">
                <a16:creationId xmlns:a16="http://schemas.microsoft.com/office/drawing/2014/main" id="{CB55F396-C613-4434-ACB6-6D12C19C039E}"/>
              </a:ext>
            </a:extLst>
          </p:cNvPr>
          <p:cNvGrpSpPr/>
          <p:nvPr/>
        </p:nvGrpSpPr>
        <p:grpSpPr>
          <a:xfrm>
            <a:off x="65827" y="4074956"/>
            <a:ext cx="2115598" cy="78080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5261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45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45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63C9AB5-E741-46DB-8180-348E15E9A648}"/>
              </a:ext>
            </a:extLst>
          </p:cNvPr>
          <p:cNvSpPr txBox="1"/>
          <p:nvPr/>
        </p:nvSpPr>
        <p:spPr>
          <a:xfrm>
            <a:off x="157413" y="914400"/>
            <a:ext cx="11894734" cy="3108543"/>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a:t>
            </a:r>
            <a:r>
              <a:rPr lang="vi-VN" sz="2800" b="1" i="0" smtClean="0">
                <a:solidFill>
                  <a:srgbClr val="000000"/>
                </a:solidFill>
                <a:effectLst/>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Do </a:t>
            </a:r>
            <a:r>
              <a:rPr lang="vi-VN" sz="2800" b="1">
                <a:solidFill>
                  <a:srgbClr val="000000"/>
                </a:solidFill>
                <a:latin typeface="Times New Roman" panose="02020603050405020304" pitchFamily="18" charset="0"/>
                <a:cs typeface="Times New Roman" panose="02020603050405020304" pitchFamily="18" charset="0"/>
              </a:rPr>
              <a:t>bấy giờ người ta tôn sùng A-ri-xtốt, Ga-li-lê bị buộc </a:t>
            </a:r>
            <a:r>
              <a:rPr lang="vi-VN" sz="2800" b="1">
                <a:solidFill>
                  <a:srgbClr val="000000"/>
                </a:solidFill>
                <a:latin typeface="Times New Roman" panose="02020603050405020304" pitchFamily="18" charset="0"/>
                <a:cs typeface="Times New Roman" panose="02020603050405020304" pitchFamily="18" charset="0"/>
              </a:rPr>
              <a:t>phải </a:t>
            </a:r>
            <a:r>
              <a:rPr lang="vi-VN" sz="2800" b="1" smtClean="0">
                <a:solidFill>
                  <a:srgbClr val="000000"/>
                </a:solidFill>
                <a:latin typeface="Times New Roman" panose="02020603050405020304" pitchFamily="18" charset="0"/>
                <a:cs typeface="Times New Roman" panose="02020603050405020304" pitchFamily="18" charset="0"/>
              </a:rPr>
              <a:t>từ</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a:t>
            </a:r>
            <a:r>
              <a:rPr lang="vi-VN" sz="2800" b="1">
                <a:solidFill>
                  <a:srgbClr val="000000"/>
                </a:solidFill>
                <a:latin typeface="Times New Roman" panose="02020603050405020304" pitchFamily="18" charset="0"/>
                <a:cs typeface="Times New Roman" panose="02020603050405020304" pitchFamily="18" charset="0"/>
              </a:rPr>
              <a:t>chức và chuyển đến một trường đại học khác. Ông </a:t>
            </a:r>
            <a:r>
              <a:rPr lang="vi-VN" sz="2800" b="1">
                <a:solidFill>
                  <a:srgbClr val="000000"/>
                </a:solidFill>
                <a:latin typeface="Times New Roman" panose="02020603050405020304" pitchFamily="18" charset="0"/>
                <a:cs typeface="Times New Roman" panose="02020603050405020304" pitchFamily="18" charset="0"/>
              </a:rPr>
              <a:t>miệt </a:t>
            </a:r>
            <a:r>
              <a:rPr lang="vi-VN" sz="2800" b="1" smtClean="0">
                <a:solidFill>
                  <a:srgbClr val="000000"/>
                </a:solidFill>
                <a:latin typeface="Times New Roman" panose="02020603050405020304" pitchFamily="18" charset="0"/>
                <a:cs typeface="Times New Roman" panose="02020603050405020304" pitchFamily="18" charset="0"/>
              </a:rPr>
              <a:t>mài</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a:t>
            </a:r>
            <a:r>
              <a:rPr lang="vi-VN" sz="2800" b="1">
                <a:solidFill>
                  <a:srgbClr val="000000"/>
                </a:solidFill>
                <a:latin typeface="Times New Roman" panose="02020603050405020304" pitchFamily="18" charset="0"/>
                <a:cs typeface="Times New Roman" panose="02020603050405020304" pitchFamily="18" charset="0"/>
              </a:rPr>
              <a:t>thiết kế một chiếc kính viễn vọng. Nhờ có kính viễn vọng</a:t>
            </a:r>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ông</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a:t>
            </a:r>
            <a:r>
              <a:rPr lang="vi-VN" sz="2800" b="1">
                <a:solidFill>
                  <a:srgbClr val="000000"/>
                </a:solidFill>
                <a:latin typeface="Times New Roman" panose="02020603050405020304" pitchFamily="18" charset="0"/>
                <a:cs typeface="Times New Roman" panose="02020603050405020304" pitchFamily="18" charset="0"/>
              </a:rPr>
              <a:t>nhận ra rằng Trái Đất không đứng yên một chỗ mà quay quanh Mặt Trời. Đây chính là điều mà Cô-péc-ních phát hiện ra từ gần 100 năm trước. Ga-li-lê đã từng phản đối Cô-péc-ních. Nhưng bây giờ ông viết sách ủng hộ phát hiện này.  </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2A4809-F295-4014-85BF-23A99D9D5813}"/>
              </a:ext>
            </a:extLst>
          </p:cNvPr>
          <p:cNvSpPr txBox="1"/>
          <p:nvPr/>
        </p:nvSpPr>
        <p:spPr>
          <a:xfrm>
            <a:off x="245938" y="3994852"/>
            <a:ext cx="11946062" cy="2677656"/>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a:t>
            </a:r>
            <a:r>
              <a:rPr lang="vi-VN" sz="2800" b="1" i="0" smtClean="0">
                <a:solidFill>
                  <a:srgbClr val="000000"/>
                </a:solidFill>
                <a:effectLst/>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Ga-li-lê </a:t>
            </a:r>
            <a:r>
              <a:rPr lang="vi-VN" sz="2800" b="1">
                <a:solidFill>
                  <a:srgbClr val="000000"/>
                </a:solidFill>
                <a:latin typeface="Times New Roman" panose="02020603050405020304" pitchFamily="18" charset="0"/>
                <a:cs typeface="Times New Roman" panose="02020603050405020304" pitchFamily="18" charset="0"/>
              </a:rPr>
              <a:t>bị đưa ra tòa xét xử, buộc phải từ bỏ ý kiến của </a:t>
            </a:r>
            <a:r>
              <a:rPr lang="vi-VN" sz="2800" b="1">
                <a:solidFill>
                  <a:srgbClr val="000000"/>
                </a:solidFill>
                <a:latin typeface="Times New Roman" panose="02020603050405020304" pitchFamily="18" charset="0"/>
                <a:cs typeface="Times New Roman" panose="02020603050405020304" pitchFamily="18" charset="0"/>
              </a:rPr>
              <a:t>mình</a:t>
            </a:r>
            <a:r>
              <a:rPr lang="vi-VN" sz="2800" b="1" smtClean="0">
                <a:solidFill>
                  <a:srgbClr val="000000"/>
                </a:solidFill>
                <a:latin typeface="Times New Roman" panose="02020603050405020304" pitchFamily="18" charset="0"/>
                <a:cs typeface="Times New Roman" panose="02020603050405020304" pitchFamily="18" charset="0"/>
              </a:rPr>
              <a:t>.</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Nhưng </a:t>
            </a:r>
            <a:r>
              <a:rPr lang="vi-VN" sz="2800" b="1">
                <a:solidFill>
                  <a:srgbClr val="000000"/>
                </a:solidFill>
                <a:latin typeface="Times New Roman" panose="02020603050405020304" pitchFamily="18" charset="0"/>
                <a:cs typeface="Times New Roman" panose="02020603050405020304" pitchFamily="18" charset="0"/>
              </a:rPr>
              <a:t>vừa bước chân ra khỏi tòa án, ông đã bực tức nói to:</a:t>
            </a:r>
          </a:p>
          <a:p>
            <a:pPr algn="just"/>
            <a:r>
              <a:rPr lang="vi-VN" sz="2800" b="1">
                <a:solidFill>
                  <a:srgbClr val="000000"/>
                </a:solidFill>
                <a:latin typeface="Times New Roman" panose="02020603050405020304" pitchFamily="18" charset="0"/>
                <a:cs typeface="Times New Roman" panose="02020603050405020304" pitchFamily="18" charset="0"/>
              </a:rPr>
              <a:t>      - Dù sao thì Trái Đất vẫn quay!</a:t>
            </a:r>
          </a:p>
          <a:p>
            <a:pPr algn="just"/>
            <a:r>
              <a:rPr lang="vi-VN" sz="2800" b="1">
                <a:solidFill>
                  <a:srgbClr val="000000"/>
                </a:solidFill>
                <a:latin typeface="Times New Roman" panose="02020603050405020304" pitchFamily="18" charset="0"/>
                <a:cs typeface="Times New Roman" panose="02020603050405020304" pitchFamily="18" charset="0"/>
              </a:rPr>
              <a:t>      Ga-li-lê phải trải qua những năm tháng cuối đời trong cảnh tù đày. Nhưng cuối cùng, lẽ phải đã thắng. Tư tưởng của hai nhà bác học dũng cảm Cô-péc-ních và Ga-li-lê đã trở thành chân lí giản dị trong đời sống ngày nay.</a:t>
            </a:r>
          </a:p>
        </p:txBody>
      </p:sp>
    </p:spTree>
    <p:extLst>
      <p:ext uri="{BB962C8B-B14F-4D97-AF65-F5344CB8AC3E}">
        <p14:creationId xmlns:p14="http://schemas.microsoft.com/office/powerpoint/2010/main" val="128159009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46110" y="2122566"/>
            <a:ext cx="8723667" cy="3778997"/>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021549" y="3674605"/>
              <a:ext cx="1465977" cy="498928"/>
              <a:chOff x="2713507" y="2553646"/>
              <a:chExt cx="1465977"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13507" y="2558614"/>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653185" y="2553646"/>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52943" y="2579830"/>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370957" y="1215036"/>
            <a:ext cx="10820400" cy="523220"/>
          </a:xfrm>
          <a:prstGeom prst="rect">
            <a:avLst/>
          </a:prstGeom>
          <a:noFill/>
        </p:spPr>
        <p:txBody>
          <a:bodyPr wrap="square">
            <a:spAutoFit/>
          </a:bodyPr>
          <a:lstStyle/>
          <a:p>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Vì sao Ga-li-lê quyết định làm thí nghiệm về tốc độ rơi của các vật?</a:t>
            </a:r>
            <a:endParaRPr lang="vi-VN"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370956" y="1881703"/>
            <a:ext cx="11465719" cy="523220"/>
          </a:xfrm>
          <a:prstGeom prst="rect">
            <a:avLst/>
          </a:prstGeom>
          <a:noFill/>
        </p:spPr>
        <p:txBody>
          <a:bodyPr wrap="square">
            <a:spAutoFit/>
          </a:bodyPr>
          <a:lstStyle/>
          <a:p>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Nhờ đâu mà ông đã đạt được kết quả nghiên cứu sau lần thất bại đầu tiên?</a:t>
            </a:r>
            <a:endParaRPr lang="vi-VN"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80897" y="2468026"/>
            <a:ext cx="11655777"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Thí nghiệm của Ga-li-lê về tốc độ rơi của các vật cho thấy ông là người như thế nào?</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370956" y="3485236"/>
            <a:ext cx="11465718" cy="954107"/>
          </a:xfrm>
          <a:prstGeom prst="rect">
            <a:avLst/>
          </a:prstGeom>
          <a:noFill/>
        </p:spPr>
        <p:txBody>
          <a:bodyPr wrap="square">
            <a:spAutoFit/>
          </a:bodyPr>
          <a:lstStyle/>
          <a:p>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Vì sao từ chỗ phản đối lí thuyết của Cô-péc-ních, Ga-li-lê lại tán thành ý kiến của nhà bác học này?</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80896" y="4621664"/>
            <a:ext cx="11830481" cy="954107"/>
          </a:xfrm>
          <a:prstGeom prst="rect">
            <a:avLst/>
          </a:prstGeom>
          <a:noFill/>
        </p:spPr>
        <p:txBody>
          <a:bodyPr wrap="square">
            <a:spAutoFit/>
          </a:bodyPr>
          <a:lstStyle/>
          <a:p>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smtClean="0">
                <a:latin typeface="Times New Roman" panose="02020603050405020304" pitchFamily="18" charset="0"/>
                <a:cs typeface="Times New Roman" panose="02020603050405020304" pitchFamily="18" charset="0"/>
              </a:rPr>
              <a:t>Việc </a:t>
            </a:r>
            <a:r>
              <a:rPr lang="en-US" sz="2800">
                <a:latin typeface="Times New Roman" panose="02020603050405020304" pitchFamily="18" charset="0"/>
                <a:cs typeface="Times New Roman" panose="02020603050405020304" pitchFamily="18" charset="0"/>
              </a:rPr>
              <a:t>Ga-li-lê thừa nhận sai lầm của mình và kiến quyết bảo vệ lí thuyết </a:t>
            </a:r>
            <a:r>
              <a:rPr lang="en-US" sz="2800">
                <a:latin typeface="Times New Roman" panose="02020603050405020304" pitchFamily="18" charset="0"/>
                <a:cs typeface="Times New Roman" panose="02020603050405020304" pitchFamily="18" charset="0"/>
              </a:rPr>
              <a:t>của </a:t>
            </a:r>
            <a:r>
              <a:rPr lang="en-US" sz="2800" smtClean="0">
                <a:latin typeface="Times New Roman" panose="02020603050405020304" pitchFamily="18" charset="0"/>
                <a:cs typeface="Times New Roman" panose="02020603050405020304" pitchFamily="18" charset="0"/>
              </a:rPr>
              <a:t>                             Cô-péc-ních </a:t>
            </a:r>
            <a:r>
              <a:rPr lang="en-US" sz="2800">
                <a:latin typeface="Times New Roman" panose="02020603050405020304" pitchFamily="18" charset="0"/>
                <a:cs typeface="Times New Roman" panose="02020603050405020304" pitchFamily="18" charset="0"/>
              </a:rPr>
              <a:t>nói lên điều gì về ông?</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552974" y="757111"/>
            <a:ext cx="7857248" cy="523220"/>
          </a:xfrm>
          <a:prstGeom prst="rect">
            <a:avLst/>
          </a:prstGeom>
          <a:noFill/>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Vì </a:t>
            </a:r>
            <a:r>
              <a:rPr lang="en-US" sz="2800">
                <a:solidFill>
                  <a:srgbClr val="FF0000"/>
                </a:solidFill>
                <a:latin typeface="Times New Roman" panose="02020603050405020304" pitchFamily="18" charset="0"/>
                <a:cs typeface="Times New Roman" panose="02020603050405020304" pitchFamily="18" charset="0"/>
              </a:rPr>
              <a:t>ông không tin là vật nặng rơi nhanh hơn vật nhẹ.</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552974" y="1921179"/>
            <a:ext cx="10725745" cy="661207"/>
          </a:xfrm>
          <a:prstGeom prst="rect">
            <a:avLst/>
          </a:prstGeom>
          <a:noFill/>
        </p:spPr>
        <p:txBody>
          <a:bodyPr wrap="square">
            <a:spAutoFit/>
          </a:bodyPr>
          <a:lstStyle/>
          <a:p>
            <a:pPr algn="just">
              <a:lnSpc>
                <a:spcPct val="150000"/>
              </a:lnSpc>
            </a:pPr>
            <a:r>
              <a:rPr lang="en-US" sz="2800">
                <a:solidFill>
                  <a:srgbClr val="FF0000"/>
                </a:solidFill>
                <a:latin typeface="Times New Roman" panose="02020603050405020304" pitchFamily="18" charset="0"/>
                <a:cs typeface="Times New Roman" panose="02020603050405020304" pitchFamily="18" charset="0"/>
              </a:rPr>
              <a:t>Nhờ ông không nản chí mà kiên trì làm lại thí nghiệm nhiều lần.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EF4771B-E29C-42C8-BC48-68C4A32F4111}"/>
              </a:ext>
            </a:extLst>
          </p:cNvPr>
          <p:cNvSpPr txBox="1"/>
          <p:nvPr/>
        </p:nvSpPr>
        <p:spPr>
          <a:xfrm>
            <a:off x="275035" y="116263"/>
            <a:ext cx="10820400" cy="523220"/>
          </a:xfrm>
          <a:prstGeom prst="rect">
            <a:avLst/>
          </a:prstGeom>
          <a:noFill/>
        </p:spPr>
        <p:txBody>
          <a:bodyPr wrap="square">
            <a:spAutoFit/>
          </a:bodyPr>
          <a:lstStyle/>
          <a:p>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a:t>
            </a: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Vì sao Ga-li-lê quyết định làm thí nghiệm về tốc độ rơi của các vật?</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275035" y="1397959"/>
            <a:ext cx="11465719" cy="523220"/>
          </a:xfrm>
          <a:prstGeom prst="rect">
            <a:avLst/>
          </a:prstGeom>
          <a:noFill/>
        </p:spPr>
        <p:txBody>
          <a:bodyPr wrap="square">
            <a:spAutoFit/>
          </a:bodyPr>
          <a:lstStyle/>
          <a:p>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Nhờ đâu mà ông đã đạt được kết quả nghiên cứu sau lần thất bại đầu tiên?</a:t>
            </a:r>
            <a:endParaRPr lang="vi-VN" sz="28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7C6A81B-46BA-4041-8163-10F723053732}"/>
              </a:ext>
            </a:extLst>
          </p:cNvPr>
          <p:cNvSpPr txBox="1"/>
          <p:nvPr/>
        </p:nvSpPr>
        <p:spPr>
          <a:xfrm>
            <a:off x="84977" y="2679655"/>
            <a:ext cx="11655777"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Thí nghiệm của Ga-li-lê về tốc độ rơi của các vật cho thấy ông là người như thế nào?</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23521A-0782-45D4-A494-E6A5FDF73D42}"/>
              </a:ext>
            </a:extLst>
          </p:cNvPr>
          <p:cNvSpPr txBox="1"/>
          <p:nvPr/>
        </p:nvSpPr>
        <p:spPr>
          <a:xfrm>
            <a:off x="84977" y="3699740"/>
            <a:ext cx="11982845" cy="1384995"/>
          </a:xfrm>
          <a:prstGeom prst="rect">
            <a:avLst/>
          </a:prstGeom>
          <a:noFill/>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      Ông </a:t>
            </a:r>
            <a:r>
              <a:rPr lang="en-US" sz="2800">
                <a:solidFill>
                  <a:srgbClr val="FF0000"/>
                </a:solidFill>
                <a:latin typeface="Times New Roman" panose="02020603050405020304" pitchFamily="18" charset="0"/>
                <a:cs typeface="Times New Roman" panose="02020603050405020304" pitchFamily="18" charset="0"/>
              </a:rPr>
              <a:t>là người dũng cảm, biết nghi ngờ cả kết luận của một nhà khoa học vĩ đại như A-ri-xtốt, ông con là người kiên trì, làm đi làm lại thí nghiệm cho đến khi hiểu rõ vấn đề.</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507818" y="1965228"/>
            <a:ext cx="1072574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Vì quan sát qua kính viễn vọng ông thấy Cô-péc-ních đúng.</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A23521A-0782-45D4-A494-E6A5FDF73D42}"/>
              </a:ext>
            </a:extLst>
          </p:cNvPr>
          <p:cNvSpPr txBox="1"/>
          <p:nvPr/>
        </p:nvSpPr>
        <p:spPr>
          <a:xfrm>
            <a:off x="0" y="3699739"/>
            <a:ext cx="12192000" cy="954107"/>
          </a:xfrm>
          <a:prstGeom prst="rect">
            <a:avLst/>
          </a:prstGeom>
          <a:noFill/>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Ông là người dũng cảm, khi thấy mình sai thì sẵn sàng sửa chữa sai lầm của mình và khi đã nhận ra chân lí (lẽ phải) thì kiên quyết bảo vệ </a:t>
            </a:r>
            <a:r>
              <a:rPr lang="en-US" sz="2800">
                <a:solidFill>
                  <a:srgbClr val="FF0000"/>
                </a:solidFill>
                <a:latin typeface="Times New Roman" panose="02020603050405020304" pitchFamily="18" charset="0"/>
                <a:cs typeface="Times New Roman" panose="02020603050405020304" pitchFamily="18" charset="0"/>
              </a:rPr>
              <a:t>chân </a:t>
            </a:r>
            <a:r>
              <a:rPr lang="en-US" sz="2800" smtClean="0">
                <a:solidFill>
                  <a:srgbClr val="FF0000"/>
                </a:solidFill>
                <a:latin typeface="Times New Roman" panose="02020603050405020304" pitchFamily="18" charset="0"/>
                <a:cs typeface="Times New Roman" panose="02020603050405020304" pitchFamily="18" charset="0"/>
              </a:rPr>
              <a:t>lí.</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59F578-855A-476B-9F71-C53A70F49BBF}"/>
              </a:ext>
            </a:extLst>
          </p:cNvPr>
          <p:cNvSpPr txBox="1"/>
          <p:nvPr/>
        </p:nvSpPr>
        <p:spPr>
          <a:xfrm>
            <a:off x="507818" y="846269"/>
            <a:ext cx="11465718" cy="954107"/>
          </a:xfrm>
          <a:prstGeom prst="rect">
            <a:avLst/>
          </a:prstGeom>
          <a:noFill/>
        </p:spPr>
        <p:txBody>
          <a:bodyPr wrap="square">
            <a:spAutoFit/>
          </a:bodyPr>
          <a:lstStyle/>
          <a:p>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Vì sao từ chỗ phản đối lí thuyết của Cô-péc-ních, Ga-li-lê lại tán thành ý kiến của nhà bác học này?</a:t>
            </a:r>
            <a:endParaRPr lang="vi-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4F48BC8-F553-4198-873F-ED87DF6667BF}"/>
              </a:ext>
            </a:extLst>
          </p:cNvPr>
          <p:cNvSpPr txBox="1"/>
          <p:nvPr/>
        </p:nvSpPr>
        <p:spPr>
          <a:xfrm>
            <a:off x="361519" y="2617040"/>
            <a:ext cx="11830481" cy="954107"/>
          </a:xfrm>
          <a:prstGeom prst="rect">
            <a:avLst/>
          </a:prstGeom>
          <a:noFill/>
        </p:spPr>
        <p:txBody>
          <a:bodyPr wrap="square">
            <a:spAutoFit/>
          </a:bodyPr>
          <a:lstStyle/>
          <a:p>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smtClean="0">
                <a:latin typeface="Times New Roman" panose="02020603050405020304" pitchFamily="18" charset="0"/>
                <a:cs typeface="Times New Roman" panose="02020603050405020304" pitchFamily="18" charset="0"/>
              </a:rPr>
              <a:t>Việc </a:t>
            </a:r>
            <a:r>
              <a:rPr lang="en-US" sz="2800">
                <a:latin typeface="Times New Roman" panose="02020603050405020304" pitchFamily="18" charset="0"/>
                <a:cs typeface="Times New Roman" panose="02020603050405020304" pitchFamily="18" charset="0"/>
              </a:rPr>
              <a:t>Ga-li-lê thừa nhận sai lầm của mình và kiến quyết bảo vệ lí thuyết </a:t>
            </a:r>
            <a:r>
              <a:rPr lang="en-US" sz="2800">
                <a:latin typeface="Times New Roman" panose="02020603050405020304" pitchFamily="18" charset="0"/>
                <a:cs typeface="Times New Roman" panose="02020603050405020304" pitchFamily="18" charset="0"/>
              </a:rPr>
              <a:t>của </a:t>
            </a:r>
            <a:r>
              <a:rPr lang="en-US" sz="2800" smtClean="0">
                <a:latin typeface="Times New Roman" panose="02020603050405020304" pitchFamily="18" charset="0"/>
                <a:cs typeface="Times New Roman" panose="02020603050405020304" pitchFamily="18" charset="0"/>
              </a:rPr>
              <a:t>                             Cô-péc-ních </a:t>
            </a:r>
            <a:r>
              <a:rPr lang="en-US" sz="2800">
                <a:latin typeface="Times New Roman" panose="02020603050405020304" pitchFamily="18" charset="0"/>
                <a:cs typeface="Times New Roman" panose="02020603050405020304" pitchFamily="18" charset="0"/>
              </a:rPr>
              <a:t>nói lên điều gì về ông?</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9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544239" y="1888380"/>
              <a:ext cx="4374197" cy="1054231"/>
            </a:xfrm>
            <a:prstGeom prst="rect">
              <a:avLst/>
            </a:prstGeom>
            <a:solidFill>
              <a:schemeClr val="accent1">
                <a:lumMod val="20000"/>
                <a:lumOff val="80000"/>
              </a:schemeClr>
            </a:solidFill>
          </p:spPr>
          <p:txBody>
            <a:bodyPr wrap="square" rtlCol="0">
              <a:spAutoFit/>
            </a:bodyPr>
            <a:lstStyle/>
            <a:p>
              <a:pPr algn="ctr" defTabSz="1219170">
                <a:buClr>
                  <a:srgbClr val="000000"/>
                </a:buClr>
              </a:pPr>
              <a:r>
                <a:rPr lang="en-US" sz="4267" b="1" kern="0" smtClean="0">
                  <a:solidFill>
                    <a:srgbClr val="FFDFAC">
                      <a:lumMod val="25000"/>
                    </a:srgbClr>
                  </a:solidFill>
                  <a:latin typeface="Calibri" panose="020F0502020204030204" pitchFamily="34" charset="0"/>
                  <a:cs typeface="Calibri" panose="020F0502020204030204" pitchFamily="34" charset="0"/>
                  <a:sym typeface="Arial"/>
                </a:rPr>
                <a:t>Theo em, nội dung của bài đọc là gì ?</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1163423" y="2420938"/>
            <a:ext cx="10723777" cy="1323439"/>
          </a:xfrm>
          <a:prstGeom prst="rect">
            <a:avLst/>
          </a:prstGeom>
          <a:solidFill>
            <a:schemeClr val="accent2">
              <a:lumMod val="40000"/>
              <a:lumOff val="60000"/>
            </a:schemeClr>
          </a:solidFill>
        </p:spPr>
        <p:txBody>
          <a:bodyPr wrap="square" rtlCol="0">
            <a:spAutoFit/>
          </a:bodyPr>
          <a:lstStyle/>
          <a:p>
            <a:pPr algn="just"/>
            <a:r>
              <a:rPr lang="en-US" sz="4000" b="1">
                <a:solidFill>
                  <a:srgbClr val="0070C0"/>
                </a:solidFill>
                <a:latin typeface="Times New Roman" panose="02020603050405020304" pitchFamily="18" charset="0"/>
                <a:cs typeface="Times New Roman" panose="02020603050405020304" pitchFamily="18" charset="0"/>
              </a:rPr>
              <a:t>	</a:t>
            </a:r>
            <a:r>
              <a:rPr lang="nl-NL" sz="4000" b="1">
                <a:solidFill>
                  <a:srgbClr val="0070C0"/>
                </a:solidFill>
                <a:latin typeface="Times New Roman" panose="02020603050405020304" pitchFamily="18" charset="0"/>
                <a:cs typeface="Times New Roman" panose="02020603050405020304" pitchFamily="18" charset="0"/>
              </a:rPr>
              <a:t>Bài đọc ca </a:t>
            </a:r>
            <a:r>
              <a:rPr lang="nl-NL" sz="4000" b="1">
                <a:solidFill>
                  <a:srgbClr val="0070C0"/>
                </a:solidFill>
                <a:latin typeface="Times New Roman" panose="02020603050405020304" pitchFamily="18" charset="0"/>
                <a:cs typeface="Times New Roman" panose="02020603050405020304" pitchFamily="18" charset="0"/>
              </a:rPr>
              <a:t>ngợi </a:t>
            </a:r>
            <a:r>
              <a:rPr lang="nl-NL" sz="4000" b="1" smtClean="0">
                <a:solidFill>
                  <a:srgbClr val="0070C0"/>
                </a:solidFill>
                <a:latin typeface="Times New Roman" panose="02020603050405020304" pitchFamily="18" charset="0"/>
                <a:cs typeface="Times New Roman" panose="02020603050405020304" pitchFamily="18" charset="0"/>
              </a:rPr>
              <a:t>lòng dũng </a:t>
            </a:r>
            <a:r>
              <a:rPr lang="nl-NL" sz="4000" b="1">
                <a:solidFill>
                  <a:srgbClr val="0070C0"/>
                </a:solidFill>
                <a:latin typeface="Times New Roman" panose="02020603050405020304" pitchFamily="18" charset="0"/>
                <a:cs typeface="Times New Roman" panose="02020603050405020304" pitchFamily="18" charset="0"/>
              </a:rPr>
              <a:t>cảm </a:t>
            </a:r>
            <a:r>
              <a:rPr lang="nl-NL" sz="4000" b="1" smtClean="0">
                <a:solidFill>
                  <a:srgbClr val="0070C0"/>
                </a:solidFill>
                <a:latin typeface="Times New Roman" panose="02020603050405020304" pitchFamily="18" charset="0"/>
                <a:cs typeface="Times New Roman" panose="02020603050405020304" pitchFamily="18" charset="0"/>
              </a:rPr>
              <a:t>đi ngược lại với số đông để bảo vệ chân lí khoa học. </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469716"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885877" y="135467"/>
            <a:ext cx="7400168" cy="812800"/>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451981" y="2004269"/>
              <a:ext cx="5318022" cy="970150"/>
            </a:xfrm>
            <a:prstGeom prst="rect">
              <a:avLst/>
            </a:prstGeom>
            <a:grpFill/>
          </p:spPr>
          <p:txBody>
            <a:bodyPr wrap="square" rtlCol="0">
              <a:spAutoFit/>
            </a:bodyPr>
            <a:lstStyle/>
            <a:p>
              <a:pPr algn="ctr" defTabSz="1219170">
                <a:buClr>
                  <a:srgbClr val="000000"/>
                </a:buClr>
              </a:pPr>
              <a:r>
                <a:rPr lang="en-US" sz="3500" b="1" kern="0" smtClean="0">
                  <a:solidFill>
                    <a:srgbClr val="1F5F73">
                      <a:lumMod val="75000"/>
                    </a:srgbClr>
                  </a:solidFill>
                  <a:latin typeface="Calibri" panose="020F0502020204030204" pitchFamily="34" charset="0"/>
                  <a:cs typeface="Calibri" panose="020F0502020204030204" pitchFamily="34" charset="0"/>
                  <a:sym typeface="Arial"/>
                </a:rPr>
                <a:t>Chú ý đọc diễn cảm, nhấn giọng</a:t>
              </a:r>
              <a:endParaRPr lang="vi-VN" sz="3500"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id="{708D8AE9-20B4-447E-9EE9-53308C91F06E}"/>
              </a:ext>
            </a:extLst>
          </p:cNvPr>
          <p:cNvSpPr txBox="1"/>
          <p:nvPr/>
        </p:nvSpPr>
        <p:spPr>
          <a:xfrm>
            <a:off x="79022" y="1473564"/>
            <a:ext cx="12022667" cy="3970318"/>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 Ga-li-lê bị đưa ra tòa xét xử, / </a:t>
            </a:r>
            <a:r>
              <a:rPr lang="vi-VN" sz="2800" b="1" i="1" smtClean="0">
                <a:solidFill>
                  <a:srgbClr val="C00000"/>
                </a:solidFill>
                <a:latin typeface="Times New Roman" panose="02020603050405020304" pitchFamily="18" charset="0"/>
                <a:cs typeface="Times New Roman" panose="02020603050405020304" pitchFamily="18" charset="0"/>
              </a:rPr>
              <a:t>buộc</a:t>
            </a:r>
            <a:r>
              <a:rPr lang="vi-VN" sz="2800" b="1" smtClean="0">
                <a:solidFill>
                  <a:srgbClr val="000000"/>
                </a:solidFill>
                <a:latin typeface="Times New Roman" panose="02020603050405020304" pitchFamily="18" charset="0"/>
                <a:cs typeface="Times New Roman" panose="02020603050405020304" pitchFamily="18" charset="0"/>
              </a:rPr>
              <a:t> phải từ bỏ ý kiến của mình. //Nhưng </a:t>
            </a:r>
            <a:r>
              <a:rPr lang="vi-VN" sz="2800" b="1" i="1" smtClean="0">
                <a:solidFill>
                  <a:srgbClr val="C00000"/>
                </a:solidFill>
                <a:latin typeface="Times New Roman" panose="02020603050405020304" pitchFamily="18" charset="0"/>
                <a:cs typeface="Times New Roman" panose="02020603050405020304" pitchFamily="18" charset="0"/>
              </a:rPr>
              <a:t>vừa</a:t>
            </a:r>
            <a:r>
              <a:rPr lang="vi-VN" sz="2800" b="1" smtClean="0">
                <a:solidFill>
                  <a:srgbClr val="000000"/>
                </a:solidFill>
                <a:latin typeface="Times New Roman" panose="02020603050405020304" pitchFamily="18" charset="0"/>
                <a:cs typeface="Times New Roman" panose="02020603050405020304" pitchFamily="18" charset="0"/>
              </a:rPr>
              <a:t> bước chân ra khỏi tòa án, /ông đã </a:t>
            </a:r>
            <a:r>
              <a:rPr lang="vi-VN" sz="2800" b="1" i="1" smtClean="0">
                <a:solidFill>
                  <a:srgbClr val="C00000"/>
                </a:solidFill>
                <a:latin typeface="Times New Roman" panose="02020603050405020304" pitchFamily="18" charset="0"/>
                <a:cs typeface="Times New Roman" panose="02020603050405020304" pitchFamily="18" charset="0"/>
              </a:rPr>
              <a:t>bực tức </a:t>
            </a:r>
            <a:r>
              <a:rPr lang="vi-VN" sz="2800" b="1" smtClean="0">
                <a:solidFill>
                  <a:srgbClr val="000000"/>
                </a:solidFill>
                <a:latin typeface="Times New Roman" panose="02020603050405020304" pitchFamily="18" charset="0"/>
                <a:cs typeface="Times New Roman" panose="02020603050405020304" pitchFamily="18" charset="0"/>
              </a:rPr>
              <a:t>nói to:// </a:t>
            </a:r>
            <a:r>
              <a:rPr lang="vi-VN" sz="2800" b="1" smtClean="0">
                <a:solidFill>
                  <a:srgbClr val="FF0000"/>
                </a:solidFill>
                <a:latin typeface="Times New Roman" panose="02020603050405020304" pitchFamily="18" charset="0"/>
                <a:cs typeface="Times New Roman" panose="02020603050405020304" pitchFamily="18" charset="0"/>
              </a:rPr>
              <a:t>(giọng rắn rỏi)</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 </a:t>
            </a:r>
            <a:r>
              <a:rPr lang="vi-VN" sz="2800" b="1" i="1" smtClean="0">
                <a:solidFill>
                  <a:srgbClr val="C00000"/>
                </a:solidFill>
                <a:latin typeface="Times New Roman" panose="02020603050405020304" pitchFamily="18" charset="0"/>
                <a:cs typeface="Times New Roman" panose="02020603050405020304" pitchFamily="18" charset="0"/>
              </a:rPr>
              <a:t>Dù sao </a:t>
            </a:r>
            <a:r>
              <a:rPr lang="vi-VN" sz="2800" b="1" i="1" smtClean="0">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thì Trái Đất vẫn quay!//</a:t>
            </a:r>
            <a:r>
              <a:rPr lang="vi-VN" sz="2800" b="1">
                <a:solidFill>
                  <a:srgbClr val="FF0000"/>
                </a:solidFill>
                <a:latin typeface="Times New Roman" panose="02020603050405020304" pitchFamily="18" charset="0"/>
                <a:cs typeface="Times New Roman" panose="02020603050405020304" pitchFamily="18" charset="0"/>
              </a:rPr>
              <a:t> (</a:t>
            </a:r>
            <a:r>
              <a:rPr lang="vi-VN" sz="2800" b="1">
                <a:solidFill>
                  <a:srgbClr val="FF0000"/>
                </a:solidFill>
                <a:latin typeface="Times New Roman" panose="02020603050405020304" pitchFamily="18" charset="0"/>
                <a:cs typeface="Times New Roman" panose="02020603050405020304" pitchFamily="18" charset="0"/>
              </a:rPr>
              <a:t>giọng </a:t>
            </a:r>
            <a:r>
              <a:rPr lang="vi-VN" sz="2800" b="1" smtClean="0">
                <a:solidFill>
                  <a:srgbClr val="FF0000"/>
                </a:solidFill>
                <a:latin typeface="Times New Roman" panose="02020603050405020304" pitchFamily="18" charset="0"/>
                <a:cs typeface="Times New Roman" panose="02020603050405020304" pitchFamily="18" charset="0"/>
              </a:rPr>
              <a:t>khẳng định, mạnh mẽ)</a:t>
            </a:r>
            <a:endParaRPr lang="vi-VN" sz="2800" b="1" smtClean="0">
              <a:solidFill>
                <a:srgbClr val="000000"/>
              </a:solidFill>
              <a:latin typeface="Times New Roman" panose="02020603050405020304" pitchFamily="18" charset="0"/>
              <a:cs typeface="Times New Roman" panose="02020603050405020304" pitchFamily="18" charset="0"/>
            </a:endParaRP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Ga-li-lê phải trải qua những năm tháng cuối đời/ trong cảnh </a:t>
            </a:r>
            <a:r>
              <a:rPr lang="vi-VN" sz="2800" b="1" i="1" smtClean="0">
                <a:solidFill>
                  <a:srgbClr val="C00000"/>
                </a:solidFill>
                <a:latin typeface="Times New Roman" panose="02020603050405020304" pitchFamily="18" charset="0"/>
                <a:cs typeface="Times New Roman" panose="02020603050405020304" pitchFamily="18" charset="0"/>
              </a:rPr>
              <a:t>tù đày</a:t>
            </a:r>
            <a:r>
              <a:rPr lang="vi-VN" sz="2800" b="1" smtClean="0">
                <a:solidFill>
                  <a:srgbClr val="000000"/>
                </a:solidFill>
                <a:latin typeface="Times New Roman" panose="02020603050405020304" pitchFamily="18" charset="0"/>
                <a:cs typeface="Times New Roman" panose="02020603050405020304" pitchFamily="18" charset="0"/>
              </a:rPr>
              <a:t>.// Nhưng cuối cùng,/ lẽ phải đã </a:t>
            </a:r>
            <a:r>
              <a:rPr lang="vi-VN" sz="2800" b="1" i="1" smtClean="0">
                <a:solidFill>
                  <a:srgbClr val="C00000"/>
                </a:solidFill>
                <a:latin typeface="Times New Roman" panose="02020603050405020304" pitchFamily="18" charset="0"/>
                <a:cs typeface="Times New Roman" panose="02020603050405020304" pitchFamily="18" charset="0"/>
              </a:rPr>
              <a:t>thắng</a:t>
            </a:r>
            <a:r>
              <a:rPr lang="vi-VN" sz="2800" b="1" smtClean="0">
                <a:solidFill>
                  <a:srgbClr val="000000"/>
                </a:solidFill>
                <a:latin typeface="Times New Roman" panose="02020603050405020304" pitchFamily="18" charset="0"/>
                <a:cs typeface="Times New Roman" panose="02020603050405020304" pitchFamily="18" charset="0"/>
              </a:rPr>
              <a:t>.// Tư tưởng của hai nhà bác học </a:t>
            </a:r>
            <a:r>
              <a:rPr lang="vi-VN" sz="2800" b="1" i="1" smtClean="0">
                <a:solidFill>
                  <a:srgbClr val="C00000"/>
                </a:solidFill>
                <a:latin typeface="Times New Roman" panose="02020603050405020304" pitchFamily="18" charset="0"/>
                <a:cs typeface="Times New Roman" panose="02020603050405020304" pitchFamily="18" charset="0"/>
              </a:rPr>
              <a:t>dũng cảm/ </a:t>
            </a:r>
            <a:r>
              <a:rPr lang="vi-VN" sz="2800" b="1" smtClean="0">
                <a:solidFill>
                  <a:srgbClr val="000000"/>
                </a:solidFill>
                <a:latin typeface="Times New Roman" panose="02020603050405020304" pitchFamily="18" charset="0"/>
                <a:cs typeface="Times New Roman" panose="02020603050405020304" pitchFamily="18" charset="0"/>
              </a:rPr>
              <a:t>Cô-péc-ních và Ga-li-lê /đã trở thành </a:t>
            </a:r>
            <a:r>
              <a:rPr lang="vi-VN" sz="2800" b="1" i="1" smtClean="0">
                <a:solidFill>
                  <a:srgbClr val="C00000"/>
                </a:solidFill>
                <a:latin typeface="Times New Roman" panose="02020603050405020304" pitchFamily="18" charset="0"/>
                <a:cs typeface="Times New Roman" panose="02020603050405020304" pitchFamily="18" charset="0"/>
              </a:rPr>
              <a:t>chân lí </a:t>
            </a:r>
            <a:r>
              <a:rPr lang="vi-VN" sz="2800" b="1" smtClean="0">
                <a:solidFill>
                  <a:srgbClr val="000000"/>
                </a:solidFill>
                <a:latin typeface="Times New Roman" panose="02020603050405020304" pitchFamily="18" charset="0"/>
                <a:cs typeface="Times New Roman" panose="02020603050405020304" pitchFamily="18" charset="0"/>
              </a:rPr>
              <a:t>giản dị /trong đời sống ngày nay.</a:t>
            </a:r>
            <a:r>
              <a:rPr lang="vi-VN" sz="2800" b="1">
                <a:solidFill>
                  <a:srgbClr val="FF0000"/>
                </a:solidFill>
                <a:latin typeface="Times New Roman" panose="02020603050405020304" pitchFamily="18" charset="0"/>
                <a:cs typeface="Times New Roman" panose="02020603050405020304" pitchFamily="18" charset="0"/>
              </a:rPr>
              <a:t> </a:t>
            </a:r>
            <a:r>
              <a:rPr lang="vi-VN" sz="2800" b="1" smtClean="0">
                <a:solidFill>
                  <a:srgbClr val="FF0000"/>
                </a:solidFill>
                <a:latin typeface="Times New Roman" panose="02020603050405020304" pitchFamily="18" charset="0"/>
                <a:cs typeface="Times New Roman" panose="02020603050405020304" pitchFamily="18" charset="0"/>
              </a:rPr>
              <a:t>(câu đầu đọc với giọng trầm lắng. Các câu còn lại đọc với giọng khẳng định, mạnh mẽ.)</a:t>
            </a:r>
            <a:endParaRPr lang="vi-VN" sz="2800" b="1">
              <a:solidFill>
                <a:srgbClr val="000000"/>
              </a:solidFill>
              <a:latin typeface="Times New Roman" panose="02020603050405020304" pitchFamily="18" charset="0"/>
              <a:cs typeface="Times New Roman" panose="02020603050405020304" pitchFamily="18" charset="0"/>
            </a:endParaRPr>
          </a:p>
          <a:p>
            <a:pPr algn="just"/>
            <a:endParaRPr lang="vi-VN" sz="2800" b="1"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984165"/>
            <a:ext cx="8740378"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a:solidFill>
                  <a:srgbClr val="FF0000"/>
                </a:solidFill>
              </a:rPr>
              <a:t>Ca ngợi những nhà khoa học chân chính đã dũng cảm bảo vệ chân lí khoa học.</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038202"/>
            <a:ext cx="87403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err="1">
                <a:solidFill>
                  <a:srgbClr val="000000"/>
                </a:solidFill>
                <a:effectLst/>
                <a:latin typeface="Times New Roman" panose="02020603050405020304" pitchFamily="18" charset="0"/>
                <a:ea typeface="Times New Roman" panose="02020603050405020304" pitchFamily="18" charset="0"/>
              </a:rPr>
              <a:t>bị</a:t>
            </a:r>
            <a:r>
              <a:rPr lang="en-US" sz="2800" b="1">
                <a:solidFill>
                  <a:srgbClr val="000000"/>
                </a:solidFill>
                <a:effectLst/>
                <a:latin typeface="Times New Roman" panose="02020603050405020304" pitchFamily="18" charset="0"/>
                <a:ea typeface="Times New Roman" panose="02020603050405020304" pitchFamily="18" charset="0"/>
              </a:rPr>
              <a:t> </a:t>
            </a:r>
            <a:r>
              <a:rPr lang="en-US" sz="2800" b="1" smtClean="0">
                <a:solidFill>
                  <a:srgbClr val="000000"/>
                </a:solidFill>
                <a:effectLst/>
                <a:latin typeface="Times New Roman" panose="02020603050405020304" pitchFamily="18" charset="0"/>
                <a:ea typeface="Times New Roman" panose="02020603050405020304" pitchFamily="18" charset="0"/>
              </a:rPr>
              <a:t>cho tiết Trao đổi: Em đọc sách báo.</a:t>
            </a:r>
            <a:endParaRPr lang="en-US" sz="2800" b="1" dirty="0">
              <a:solidFill>
                <a:srgbClr val="FF0000"/>
              </a:solidFill>
            </a:endParaRPr>
          </a:p>
        </p:txBody>
      </p:sp>
      <p:sp>
        <p:nvSpPr>
          <p:cNvPr id="6" name="Speech Bubble: Rectangle with Corners Rounded 8">
            <a:extLst>
              <a:ext uri="{FF2B5EF4-FFF2-40B4-BE49-F238E27FC236}">
                <a16:creationId xmlns:a16="http://schemas.microsoft.com/office/drawing/2014/main" id="{36AF28AF-49AE-4165-877C-8D851FE1DAFE}"/>
              </a:ext>
            </a:extLst>
          </p:cNvPr>
          <p:cNvSpPr/>
          <p:nvPr/>
        </p:nvSpPr>
        <p:spPr>
          <a:xfrm>
            <a:off x="1957038" y="70459"/>
            <a:ext cx="6451205" cy="1666372"/>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6E2A8685-061B-4622-B819-168B888DB487}"/>
              </a:ext>
            </a:extLst>
          </p:cNvPr>
          <p:cNvSpPr txBox="1"/>
          <p:nvPr/>
        </p:nvSpPr>
        <p:spPr>
          <a:xfrm>
            <a:off x="2352183" y="200824"/>
            <a:ext cx="5832262" cy="1323439"/>
          </a:xfrm>
          <a:prstGeom prst="rect">
            <a:avLst/>
          </a:prstGeom>
          <a:solidFill>
            <a:schemeClr val="accent1">
              <a:lumMod val="20000"/>
              <a:lumOff val="80000"/>
            </a:schemeClr>
          </a:solidFill>
        </p:spPr>
        <p:txBody>
          <a:bodyPr wrap="square" rtlCol="0">
            <a:spAutoFit/>
          </a:bodyPr>
          <a:lstStyle/>
          <a:p>
            <a:pPr algn="ctr" defTabSz="1219170">
              <a:buClr>
                <a:srgbClr val="000000"/>
              </a:buClr>
            </a:pPr>
            <a:r>
              <a:rPr lang="vi-VN" sz="4000" b="1"/>
              <a:t>Sự thật là thước đo </a:t>
            </a:r>
            <a:r>
              <a:rPr lang="vi-VN" sz="4000" b="1">
                <a:latin typeface="Times New Roman" panose="02020603050405020304" pitchFamily="18" charset="0"/>
                <a:cs typeface="Times New Roman" panose="02020603050405020304" pitchFamily="18" charset="0"/>
              </a:rPr>
              <a:t>chân</a:t>
            </a:r>
            <a:r>
              <a:rPr lang="vi-VN" sz="4000" b="1"/>
              <a:t> lí ca ngợi gì?</a:t>
            </a:r>
            <a:endParaRPr lang="vi-VN" sz="4000" b="1" kern="0" dirty="0">
              <a:solidFill>
                <a:srgbClr val="FFDFAC">
                  <a:lumMod val="25000"/>
                </a:srgbClr>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9416-BBFC-4707-844A-A789FB3D978A}"/>
              </a:ext>
            </a:extLst>
          </p:cNvPr>
          <p:cNvSpPr txBox="1"/>
          <p:nvPr/>
        </p:nvSpPr>
        <p:spPr>
          <a:xfrm>
            <a:off x="876698" y="171485"/>
            <a:ext cx="6654402"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HS HTL </a:t>
            </a:r>
            <a:r>
              <a:rPr lang="vi-VN" sz="2800" b="1" i="1" dirty="0">
                <a:solidFill>
                  <a:srgbClr val="0070C0"/>
                </a:solidFill>
                <a:effectLst/>
                <a:latin typeface="Times New Roman" panose="02020603050405020304" pitchFamily="18" charset="0"/>
                <a:ea typeface="Times New Roman" panose="02020603050405020304" pitchFamily="18" charset="0"/>
              </a:rPr>
              <a:t>Bài đọc </a:t>
            </a:r>
            <a:r>
              <a:rPr lang="en-US" sz="2800" b="1" i="1" dirty="0">
                <a:solidFill>
                  <a:srgbClr val="0070C0"/>
                </a:solidFill>
                <a:effectLst/>
                <a:latin typeface="Times New Roman" panose="02020603050405020304" pitchFamily="18" charset="0"/>
                <a:ea typeface="Times New Roman" panose="02020603050405020304" pitchFamily="18" charset="0"/>
              </a:rPr>
              <a:t>2</a:t>
            </a:r>
            <a:r>
              <a:rPr lang="en-US" sz="2800" b="1" i="1">
                <a:solidFill>
                  <a:srgbClr val="0070C0"/>
                </a:solidFill>
                <a:effectLst/>
                <a:latin typeface="Times New Roman" panose="02020603050405020304" pitchFamily="18" charset="0"/>
                <a:ea typeface="Times New Roman" panose="02020603050405020304" pitchFamily="18" charset="0"/>
              </a:rPr>
              <a:t>: </a:t>
            </a:r>
            <a:r>
              <a:rPr lang="en-US" sz="2800" b="1" i="1" smtClean="0">
                <a:solidFill>
                  <a:srgbClr val="0070C0"/>
                </a:solidFill>
                <a:latin typeface="Times New Roman" panose="02020603050405020304" pitchFamily="18" charset="0"/>
                <a:ea typeface="Times New Roman" panose="02020603050405020304" pitchFamily="18" charset="0"/>
              </a:rPr>
              <a:t>Xả thân cứu đoàn tàu</a:t>
            </a:r>
            <a:endParaRPr lang="en-US" sz="2800" b="1" dirty="0">
              <a:solidFill>
                <a:srgbClr val="0070C0"/>
              </a:solidFill>
            </a:endParaRPr>
          </a:p>
        </p:txBody>
      </p:sp>
      <p:sp>
        <p:nvSpPr>
          <p:cNvPr id="5" name="TextBox 4">
            <a:extLst>
              <a:ext uri="{FF2B5EF4-FFF2-40B4-BE49-F238E27FC236}">
                <a16:creationId xmlns:a16="http://schemas.microsoft.com/office/drawing/2014/main" id="{AD07B74C-424B-42AF-8DA3-5581B845F352}"/>
              </a:ext>
            </a:extLst>
          </p:cNvPr>
          <p:cNvSpPr txBox="1"/>
          <p:nvPr/>
        </p:nvSpPr>
        <p:spPr>
          <a:xfrm>
            <a:off x="876698" y="707679"/>
            <a:ext cx="9383316"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1813840"/>
            <a:ext cx="11247570" cy="1384995"/>
          </a:xfrm>
          <a:prstGeom prst="rect">
            <a:avLst/>
          </a:prstGeom>
          <a:noFill/>
        </p:spPr>
        <p:txBody>
          <a:bodyPr wrap="square">
            <a:spAutoFit/>
          </a:bodyPr>
          <a:lstStyle/>
          <a:p>
            <a:r>
              <a:rPr lang="en-GB" sz="2800" b="1" smtClean="0">
                <a:solidFill>
                  <a:srgbClr val="FF0000"/>
                </a:solidFill>
                <a:latin typeface="Times New Roman" panose="02020603050405020304" pitchFamily="18" charset="0"/>
                <a:cs typeface="Times New Roman" panose="02020603050405020304" pitchFamily="18" charset="0"/>
              </a:rPr>
              <a:t>    Khi </a:t>
            </a:r>
            <a:r>
              <a:rPr lang="en-GB" sz="2800" b="1">
                <a:solidFill>
                  <a:srgbClr val="FF0000"/>
                </a:solidFill>
                <a:latin typeface="Times New Roman" panose="02020603050405020304" pitchFamily="18" charset="0"/>
                <a:cs typeface="Times New Roman" panose="02020603050405020304" pitchFamily="18" charset="0"/>
              </a:rPr>
              <a:t>tàu bắt đầu đến khúc quanh co đường bộ cắt ngang, ông Thức đã kéo cò liên tục. Khi phát hiện ra chiếc xe ben chạy đến gần đường sắt, ông Thức kéo còi và khóa máy để tàu dừng lại </a:t>
            </a:r>
            <a:r>
              <a:rPr lang="en-GB" sz="2800" b="1">
                <a:solidFill>
                  <a:srgbClr val="FF0000"/>
                </a:solidFill>
                <a:latin typeface="Times New Roman" panose="02020603050405020304" pitchFamily="18" charset="0"/>
                <a:cs typeface="Times New Roman" panose="02020603050405020304" pitchFamily="18" charset="0"/>
              </a:rPr>
              <a:t>từ </a:t>
            </a:r>
            <a:r>
              <a:rPr lang="en-GB" sz="2800" b="1" smtClean="0">
                <a:solidFill>
                  <a:srgbClr val="FF0000"/>
                </a:solidFill>
                <a:latin typeface="Times New Roman" panose="02020603050405020304" pitchFamily="18" charset="0"/>
                <a:cs typeface="Times New Roman" panose="02020603050405020304" pitchFamily="18" charset="0"/>
              </a:rPr>
              <a:t>từ.</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5200531-11A4-4365-8487-989419D3633E}"/>
              </a:ext>
            </a:extLst>
          </p:cNvPr>
          <p:cNvSpPr txBox="1"/>
          <p:nvPr/>
        </p:nvSpPr>
        <p:spPr>
          <a:xfrm>
            <a:off x="876697" y="3500068"/>
            <a:ext cx="10875035"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b="1">
                <a:solidFill>
                  <a:srgbClr val="0070C0"/>
                </a:solidFill>
                <a:latin typeface="Times New Roman" panose="02020603050405020304" pitchFamily="18" charset="0"/>
                <a:cs typeface="Times New Roman" panose="02020603050405020304" pitchFamily="18" charset="0"/>
              </a:rPr>
              <a:t>Tấm Huân chương Dũng cảm được thể hiện sự đánh giá như thế nào của Nhà nước và Nhân dân về người lái tàu Trương Xuân Thức?</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D6BBE6E-EFDA-4FCF-8624-1BA99C8D39C6}"/>
              </a:ext>
            </a:extLst>
          </p:cNvPr>
          <p:cNvSpPr txBox="1"/>
          <p:nvPr/>
        </p:nvSpPr>
        <p:spPr>
          <a:xfrm>
            <a:off x="876697" y="4755408"/>
            <a:ext cx="10920192" cy="954107"/>
          </a:xfrm>
          <a:prstGeom prst="rect">
            <a:avLst/>
          </a:prstGeom>
          <a:noFill/>
        </p:spPr>
        <p:txBody>
          <a:bodyPr wrap="square">
            <a:spAutoFit/>
          </a:bodyPr>
          <a:lstStyle/>
          <a:p>
            <a:r>
              <a:rPr lang="en-GB" sz="2800" b="1" smtClean="0">
                <a:solidFill>
                  <a:srgbClr val="FF0000"/>
                </a:solidFill>
                <a:latin typeface="Times New Roman" panose="02020603050405020304" pitchFamily="18" charset="0"/>
                <a:cs typeface="Times New Roman" panose="02020603050405020304" pitchFamily="18" charset="0"/>
              </a:rPr>
              <a:t>    Tấm </a:t>
            </a:r>
            <a:r>
              <a:rPr lang="en-GB" sz="2800" b="1">
                <a:solidFill>
                  <a:srgbClr val="FF0000"/>
                </a:solidFill>
                <a:latin typeface="Times New Roman" panose="02020603050405020304" pitchFamily="18" charset="0"/>
                <a:cs typeface="Times New Roman" panose="02020603050405020304" pitchFamily="18" charset="0"/>
              </a:rPr>
              <a:t>Huân chương thể hiện sự đánh giá rất cao của Nhà nước và Nhân dân về người lái tàu dũng cảm Trương </a:t>
            </a:r>
            <a:r>
              <a:rPr lang="en-GB" sz="2800" b="1">
                <a:solidFill>
                  <a:srgbClr val="FF0000"/>
                </a:solidFill>
                <a:latin typeface="Times New Roman" panose="02020603050405020304" pitchFamily="18" charset="0"/>
                <a:cs typeface="Times New Roman" panose="02020603050405020304" pitchFamily="18" charset="0"/>
              </a:rPr>
              <a:t>Xuân </a:t>
            </a:r>
            <a:r>
              <a:rPr lang="en-GB" sz="2800" b="1" smtClean="0">
                <a:solidFill>
                  <a:srgbClr val="FF0000"/>
                </a:solidFill>
                <a:latin typeface="Times New Roman" panose="02020603050405020304" pitchFamily="18" charset="0"/>
                <a:cs typeface="Times New Roman" panose="02020603050405020304" pitchFamily="18" charset="0"/>
              </a:rPr>
              <a:t>Thức.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35026"/>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id="{734E3789-B491-491D-940B-CD93651D05E2}"/>
              </a:ext>
            </a:extLst>
          </p:cNvPr>
          <p:cNvSpPr txBox="1"/>
          <p:nvPr/>
        </p:nvSpPr>
        <p:spPr>
          <a:xfrm>
            <a:off x="313902" y="-32708"/>
            <a:ext cx="7317388" cy="2677656"/>
          </a:xfrm>
          <a:prstGeom prst="rect">
            <a:avLst/>
          </a:prstGeom>
          <a:noFill/>
        </p:spPr>
        <p:txBody>
          <a:bodyPr wrap="square" rtlCol="0">
            <a:spAutoFit/>
          </a:bodyPr>
          <a:lstStyle/>
          <a:p>
            <a:pPr rtl="0"/>
            <a:r>
              <a:rPr lang="vi-VN" sz="2200" b="1" i="0" smtClean="0">
                <a:solidFill>
                  <a:srgbClr val="FF0000"/>
                </a:solidFill>
                <a:effectLst/>
                <a:latin typeface="Times New Roman" panose="02020603050405020304" pitchFamily="18" charset="0"/>
                <a:cs typeface="Times New Roman" panose="02020603050405020304" pitchFamily="18" charset="0"/>
              </a:rPr>
              <a:t>                 </a:t>
            </a:r>
            <a:r>
              <a:rPr lang="vi-VN" sz="2800" b="1" i="0" smtClean="0">
                <a:solidFill>
                  <a:srgbClr val="FF0000"/>
                </a:solidFill>
                <a:effectLst/>
                <a:latin typeface="Times New Roman" panose="02020603050405020304" pitchFamily="18" charset="0"/>
                <a:cs typeface="Times New Roman" panose="02020603050405020304" pitchFamily="18" charset="0"/>
              </a:rPr>
              <a:t>Sự thật là thước đo tâm lý</a:t>
            </a:r>
            <a:endParaRPr lang="vi-VN" sz="2800" b="1" i="0" dirty="0">
              <a:solidFill>
                <a:srgbClr val="FF0000"/>
              </a:solidFill>
              <a:effectLst/>
              <a:latin typeface="Times New Roman" panose="02020603050405020304" pitchFamily="18" charset="0"/>
              <a:cs typeface="Times New Roman" panose="02020603050405020304" pitchFamily="18" charset="0"/>
            </a:endParaRPr>
          </a:p>
          <a:p>
            <a:pPr algn="just" rtl="0"/>
            <a:r>
              <a:rPr lang="vi-VN" sz="2800" b="1" smtClean="0">
                <a:solidFill>
                  <a:srgbClr val="000000"/>
                </a:solidFill>
                <a:latin typeface="Times New Roman" panose="02020603050405020304" pitchFamily="18" charset="0"/>
                <a:cs typeface="Times New Roman" panose="02020603050405020304" pitchFamily="18" charset="0"/>
              </a:rPr>
              <a:t>    Năm 25 tuổi, Ga-li-lê trở thành giáo sư đại học. Một lần, đọc tác phẩm của A-ri-xtốt, ông chợt thấy nghi ngờ: Nhà bác học vĩ đại này cho rằng vật nặng rơi nhanh hơn vật nhẹ. Ông quyết định đến tháp nghiêng Pi-sa làm thí</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8D8AE9-20B4-447E-9EE9-53308C91F06E}"/>
              </a:ext>
            </a:extLst>
          </p:cNvPr>
          <p:cNvSpPr txBox="1"/>
          <p:nvPr/>
        </p:nvSpPr>
        <p:spPr>
          <a:xfrm>
            <a:off x="313902" y="4038050"/>
            <a:ext cx="11716172" cy="2246769"/>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a:t>
            </a:r>
            <a:r>
              <a:rPr lang="vi-VN" sz="2800" b="1" i="0" smtClean="0">
                <a:solidFill>
                  <a:srgbClr val="000000"/>
                </a:solidFill>
                <a:effectLst/>
                <a:latin typeface="Times New Roman" panose="02020603050405020304" pitchFamily="18" charset="0"/>
                <a:cs typeface="Times New Roman" panose="02020603050405020304" pitchFamily="18" charset="0"/>
              </a:rPr>
              <a:t>Thất bại ấy không làm </a:t>
            </a:r>
            <a:r>
              <a:rPr lang="vi-VN" sz="2800" b="1" smtClean="0">
                <a:solidFill>
                  <a:srgbClr val="000000"/>
                </a:solidFill>
                <a:latin typeface="Times New Roman" panose="02020603050405020304" pitchFamily="18" charset="0"/>
                <a:cs typeface="Times New Roman" panose="02020603050405020304" pitchFamily="18" charset="0"/>
              </a:rPr>
              <a:t>Ga-li-lê nản lòng. Ông làm đi làm lại thí nghiệm. Kết quả, ông phát hiện ra rằng không khí có sức cản. Nếu thả rơi các vật trong ống đã rút hết không khí, tốc độ rơi của các vật sẽ như nhau. Thế là nhờ thí nghiệm, Ga-li-lê không những chứng minh cho lập luận của mình mà còn phát hiện ra định luật về sức cản của không khí.</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783266" y="91470"/>
            <a:ext cx="4382275" cy="2290486"/>
          </a:xfrm>
          <a:prstGeom prst="rect">
            <a:avLst/>
          </a:prstGeom>
        </p:spPr>
      </p:pic>
      <p:sp>
        <p:nvSpPr>
          <p:cNvPr id="9" name="TextBox 8"/>
          <p:cNvSpPr txBox="1"/>
          <p:nvPr/>
        </p:nvSpPr>
        <p:spPr>
          <a:xfrm>
            <a:off x="313902" y="2540165"/>
            <a:ext cx="11851639" cy="1384995"/>
          </a:xfrm>
          <a:prstGeom prst="rect">
            <a:avLst/>
          </a:prstGeom>
          <a:noFill/>
        </p:spPr>
        <p:txBody>
          <a:bodyPr wrap="square" rtlCol="0">
            <a:spAutoFit/>
          </a:bodyPr>
          <a:lstStyle/>
          <a:p>
            <a:r>
              <a:rPr lang="vi-VN" sz="2800" b="1" smtClean="0">
                <a:solidFill>
                  <a:srgbClr val="000000"/>
                </a:solidFill>
                <a:latin typeface="Times New Roman" panose="02020603050405020304" pitchFamily="18" charset="0"/>
                <a:cs typeface="Times New Roman" panose="02020603050405020304" pitchFamily="18" charset="0"/>
              </a:rPr>
              <a:t>nghiệm. Từ </a:t>
            </a:r>
            <a:r>
              <a:rPr lang="vi-VN" sz="2800" b="1">
                <a:solidFill>
                  <a:srgbClr val="000000"/>
                </a:solidFill>
                <a:latin typeface="Times New Roman" panose="02020603050405020304" pitchFamily="18" charset="0"/>
                <a:cs typeface="Times New Roman" panose="02020603050405020304" pitchFamily="18" charset="0"/>
              </a:rPr>
              <a:t>trên tháp, ông thả xuống hai hồn đá. Lẽ ra, hai hòn đá phải rơi cùng một lúc, song do sức cản của không khí, hòn nặng rơi xuống trước hòn nhẹ khoảng ba, bốn </a:t>
            </a:r>
            <a:r>
              <a:rPr lang="vi-VN" sz="2800" b="1">
                <a:solidFill>
                  <a:srgbClr val="000000"/>
                </a:solidFill>
                <a:latin typeface="Times New Roman" panose="02020603050405020304" pitchFamily="18" charset="0"/>
                <a:cs typeface="Times New Roman" panose="02020603050405020304" pitchFamily="18" charset="0"/>
              </a:rPr>
              <a:t>xăng-ti-mét</a:t>
            </a:r>
            <a:r>
              <a:rPr lang="vi-VN" sz="2800" b="1" smtClean="0">
                <a:solidFill>
                  <a:srgbClr val="000000"/>
                </a:solidFill>
                <a:latin typeface="Times New Roman" panose="02020603050405020304" pitchFamily="18" charset="0"/>
                <a:cs typeface="Times New Roman" panose="02020603050405020304" pitchFamily="18" charset="0"/>
              </a:rPr>
              <a:t>.</a:t>
            </a:r>
            <a:endParaRPr lang="vi-VN" sz="28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4B99714F-192C-426C-BA22-333CF4F164AA}"/>
              </a:ext>
            </a:extLst>
          </p:cNvPr>
          <p:cNvSpPr/>
          <p:nvPr/>
        </p:nvSpPr>
        <p:spPr>
          <a:xfrm>
            <a:off x="169333" y="114301"/>
            <a:ext cx="11921067"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708D8AE9-20B4-447E-9EE9-53308C91F06E}"/>
              </a:ext>
            </a:extLst>
          </p:cNvPr>
          <p:cNvSpPr txBox="1"/>
          <p:nvPr/>
        </p:nvSpPr>
        <p:spPr>
          <a:xfrm>
            <a:off x="169333" y="500530"/>
            <a:ext cx="11868149" cy="2677656"/>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a:t>
            </a:r>
            <a:r>
              <a:rPr lang="vi-VN" sz="2800" b="1" i="0" smtClean="0">
                <a:solidFill>
                  <a:srgbClr val="000000"/>
                </a:solidFill>
                <a:effectLst/>
                <a:latin typeface="Times New Roman" panose="02020603050405020304" pitchFamily="18" charset="0"/>
                <a:cs typeface="Times New Roman" panose="02020603050405020304" pitchFamily="18" charset="0"/>
              </a:rPr>
              <a:t>Do bấy giờ người ta tôn sùng </a:t>
            </a:r>
            <a:r>
              <a:rPr lang="vi-VN" sz="2800" b="1" smtClean="0">
                <a:solidFill>
                  <a:srgbClr val="000000"/>
                </a:solidFill>
                <a:latin typeface="Times New Roman" panose="02020603050405020304" pitchFamily="18" charset="0"/>
                <a:cs typeface="Times New Roman" panose="02020603050405020304" pitchFamily="18" charset="0"/>
              </a:rPr>
              <a:t>A-ri-xtốt,</a:t>
            </a:r>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Ga-li-lê bị buộc phải từ chức và chuyển đến một trường đại học khác. Ông miệt mài thiết kế một chiếc kính viễn vọng. Nhờ có kính viễn vọng, ông nhận ra rằng Trái Đất không đứng yên một chỗ mà quay quanh Mặt Trời. Đây chính là điều mà Cô-péc-ních phát hiện ra từ gần 100 năm trước. Ga-li-lê đã từng phản đối Cô-péc-ních. Nhưng bây giờ ông viết sách ủng hộ phát hiện này. </a:t>
            </a:r>
            <a:r>
              <a:rPr lang="vi-VN" sz="2800" b="1" i="0" smtClean="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8D8AE9-20B4-447E-9EE9-53308C91F06E}"/>
              </a:ext>
            </a:extLst>
          </p:cNvPr>
          <p:cNvSpPr txBox="1"/>
          <p:nvPr/>
        </p:nvSpPr>
        <p:spPr>
          <a:xfrm>
            <a:off x="116415" y="3268498"/>
            <a:ext cx="11868149" cy="2677656"/>
          </a:xfrm>
          <a:prstGeom prst="rect">
            <a:avLst/>
          </a:prstGeom>
          <a:noFill/>
        </p:spPr>
        <p:txBody>
          <a:bodyPr wrap="square">
            <a:spAutoFit/>
          </a:bodyPr>
          <a:lstStyle/>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Ga-li-lê bị đưa ra tòa xét xử, buộc phải từ bỏ ý kiến của mình. Nhưng vừa bước chân ra khỏi tòa án, ông đã bực tức nói to:</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 Dù sao thì Trái Đất vẫn quay!</a:t>
            </a:r>
          </a:p>
          <a:p>
            <a:pPr algn="just"/>
            <a:r>
              <a:rPr lang="vi-VN" sz="2800" b="1">
                <a:solidFill>
                  <a:srgbClr val="000000"/>
                </a:solidFill>
                <a:latin typeface="Times New Roman" panose="02020603050405020304" pitchFamily="18" charset="0"/>
                <a:cs typeface="Times New Roman" panose="02020603050405020304" pitchFamily="18" charset="0"/>
              </a:rPr>
              <a:t> </a:t>
            </a:r>
            <a:r>
              <a:rPr lang="vi-VN" sz="2800" b="1" smtClean="0">
                <a:solidFill>
                  <a:srgbClr val="000000"/>
                </a:solidFill>
                <a:latin typeface="Times New Roman" panose="02020603050405020304" pitchFamily="18" charset="0"/>
                <a:cs typeface="Times New Roman" panose="02020603050405020304" pitchFamily="18" charset="0"/>
              </a:rPr>
              <a:t>     Ga-li-lê phải trải qua những năm tháng cuối đời trong cảnh tù đày. Nhưng cuối cùng, lẽ phải đã thắng. Tư tưởng của hai nhà bác học dũng cảm Cô-péc-ních và Ga-li-lê đã trở thành chân lí giản dị trong đời sống ngày nay.</a:t>
            </a:r>
          </a:p>
        </p:txBody>
      </p:sp>
    </p:spTree>
    <p:extLst>
      <p:ext uri="{BB962C8B-B14F-4D97-AF65-F5344CB8AC3E}">
        <p14:creationId xmlns:p14="http://schemas.microsoft.com/office/powerpoint/2010/main"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206857"/>
            <a:ext cx="1978606" cy="523220"/>
          </a:xfrm>
          <a:prstGeom prst="rect">
            <a:avLst/>
          </a:prstGeom>
          <a:noFill/>
        </p:spPr>
        <p:txBody>
          <a:bodyPr wrap="square">
            <a:spAutoFit/>
          </a:bodyPr>
          <a:lstStyle/>
          <a:p>
            <a:r>
              <a:rPr lang="en-US" sz="2800" b="1" smtClean="0">
                <a:solidFill>
                  <a:srgbClr val="FFFF00"/>
                </a:solidFill>
                <a:effectLst/>
                <a:latin typeface="Times New Roman" panose="02020603050405020304" pitchFamily="18" charset="0"/>
                <a:ea typeface="Times New Roman" panose="02020603050405020304" pitchFamily="18" charset="0"/>
              </a:rPr>
              <a:t>Chân lí: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730727" y="1045081"/>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lẽ phải, cái đúng.</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1849730"/>
            <a:ext cx="1978607" cy="523220"/>
          </a:xfrm>
          <a:prstGeom prst="rect">
            <a:avLst/>
          </a:prstGeom>
          <a:noFill/>
        </p:spPr>
        <p:txBody>
          <a:bodyPr wrap="square">
            <a:spAutoFit/>
          </a:bodyPr>
          <a:lstStyle/>
          <a:p>
            <a:r>
              <a:rPr lang="en-US" sz="2800" b="1" smtClean="0">
                <a:solidFill>
                  <a:srgbClr val="FFFF00"/>
                </a:solidFill>
                <a:effectLst/>
                <a:latin typeface="Times New Roman" panose="02020603050405020304" pitchFamily="18" charset="0"/>
                <a:ea typeface="Times New Roman" panose="02020603050405020304" pitchFamily="18" charset="0"/>
              </a:rPr>
              <a:t>Ga-li-lê: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1824639"/>
            <a:ext cx="5856334" cy="523220"/>
          </a:xfrm>
          <a:prstGeom prst="rect">
            <a:avLst/>
          </a:prstGeom>
          <a:noFill/>
        </p:spPr>
        <p:txBody>
          <a:bodyPr wrap="square">
            <a:spAutoFit/>
          </a:bodyPr>
          <a:lstStyle/>
          <a:p>
            <a:r>
              <a:rPr lang="en-US" sz="2800" b="1" i="1" smtClean="0">
                <a:solidFill>
                  <a:schemeClr val="bg1"/>
                </a:solidFill>
                <a:effectLst/>
                <a:latin typeface="Times New Roman" panose="02020603050405020304" pitchFamily="18" charset="0"/>
                <a:ea typeface="Times New Roman" panose="02020603050405020304" pitchFamily="18" charset="0"/>
              </a:rPr>
              <a:t>nhà bác học người I-ta-li-a.</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462468"/>
            <a:ext cx="1978606" cy="523220"/>
          </a:xfrm>
          <a:prstGeom prst="rect">
            <a:avLst/>
          </a:prstGeom>
          <a:noFill/>
        </p:spPr>
        <p:txBody>
          <a:bodyPr wrap="square">
            <a:spAutoFit/>
          </a:bodyPr>
          <a:lstStyle/>
          <a:p>
            <a:r>
              <a:rPr lang="en-US" sz="2800" b="1" smtClean="0">
                <a:solidFill>
                  <a:srgbClr val="FFFF00"/>
                </a:solidFill>
                <a:effectLst/>
                <a:latin typeface="Times New Roman" panose="02020603050405020304" pitchFamily="18" charset="0"/>
                <a:ea typeface="Times New Roman" panose="02020603050405020304" pitchFamily="18" charset="0"/>
              </a:rPr>
              <a:t>A-ri-xtốt: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464251"/>
            <a:ext cx="5856334" cy="523220"/>
          </a:xfrm>
          <a:prstGeom prst="rect">
            <a:avLst/>
          </a:prstGeom>
          <a:noFill/>
        </p:spPr>
        <p:txBody>
          <a:bodyPr wrap="square">
            <a:spAutoFit/>
          </a:bodyPr>
          <a:lstStyle/>
          <a:p>
            <a:r>
              <a:rPr lang="en-US" sz="2800" b="1" i="1" smtClean="0">
                <a:solidFill>
                  <a:schemeClr val="bg1"/>
                </a:solidFill>
                <a:effectLst/>
                <a:latin typeface="Times New Roman" panose="02020603050405020304" pitchFamily="18" charset="0"/>
                <a:ea typeface="Times New Roman" panose="02020603050405020304" pitchFamily="18" charset="0"/>
              </a:rPr>
              <a:t>nhà bác học người Hy Lạp cổ đại.</a:t>
            </a:r>
            <a:endParaRPr lang="en-US" sz="2800" b="1" dirty="0">
              <a:solidFill>
                <a:schemeClr val="bg1"/>
              </a:solidFill>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4" y="3102080"/>
            <a:ext cx="4021201" cy="523220"/>
          </a:xfrm>
          <a:prstGeom prst="rect">
            <a:avLst/>
          </a:prstGeom>
          <a:noFill/>
        </p:spPr>
        <p:txBody>
          <a:bodyPr wrap="square">
            <a:spAutoFit/>
          </a:bodyPr>
          <a:lstStyle/>
          <a:p>
            <a:r>
              <a:rPr lang="en-US" sz="2800" b="1" smtClean="0">
                <a:solidFill>
                  <a:srgbClr val="FFFF00"/>
                </a:solidFill>
                <a:effectLst/>
                <a:latin typeface="Times New Roman" panose="02020603050405020304" pitchFamily="18" charset="0"/>
                <a:ea typeface="Times New Roman" panose="02020603050405020304" pitchFamily="18" charset="0"/>
              </a:rPr>
              <a:t>Cô-péc-ních(1473-1543):</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1318441" y="2956076"/>
            <a:ext cx="974283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lúc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243020">
            <a:off x="17180" y="509777"/>
            <a:ext cx="2606736"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5" name="TextBox 4"/>
          <p:cNvSpPr txBox="1"/>
          <p:nvPr/>
        </p:nvSpPr>
        <p:spPr>
          <a:xfrm>
            <a:off x="1590701" y="4251691"/>
            <a:ext cx="9166578" cy="954107"/>
          </a:xfrm>
          <a:prstGeom prst="rect">
            <a:avLst/>
          </a:prstGeom>
          <a:noFill/>
        </p:spPr>
        <p:txBody>
          <a:bodyPr wrap="square" rtlCol="0">
            <a:spAutoFit/>
          </a:bodyPr>
          <a:lstStyle/>
          <a:p>
            <a:pPr algn="l"/>
            <a:r>
              <a:rPr lang="en-US" sz="2800" smtClean="0">
                <a:solidFill>
                  <a:srgbClr val="002060"/>
                </a:solidFill>
                <a:latin typeface="Times New Roman" panose="02020603050405020304" pitchFamily="18" charset="0"/>
                <a:cs typeface="Times New Roman" panose="02020603050405020304" pitchFamily="18" charset="0"/>
              </a:rPr>
              <a:t>* Tra từ điển, tìm nghĩa của một trong các từ sau: lập luận, kính viễn vọng, ủng hộ.</a:t>
            </a:r>
            <a:endParaRPr lang="vi-VN" sz="280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a:t>
                </a:r>
                <a:r>
                  <a:rPr lang="nl-NL" sz="3000" i="1">
                    <a:latin typeface="Times New Roman" panose="02020603050405020304" pitchFamily="18" charset="0"/>
                    <a:cs typeface="Times New Roman" panose="02020603050405020304" pitchFamily="18" charset="0"/>
                  </a:rPr>
                  <a:t>Từ đầu ... đến bốn xăng-ti-mét</a:t>
                </a:r>
                <a:endParaRPr lang="en-US" sz="30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a:t>
                </a:r>
                <a:r>
                  <a:rPr lang="nl-NL" sz="3000" i="1">
                    <a:latin typeface="Times New Roman" panose="02020603050405020304" pitchFamily="18" charset="0"/>
                    <a:cs typeface="Times New Roman" panose="02020603050405020304" pitchFamily="18" charset="0"/>
                  </a:rPr>
                  <a:t>Tiếp đến</a:t>
                </a:r>
                <a:r>
                  <a:rPr lang="nl-NL" sz="3000">
                    <a:latin typeface="Times New Roman" panose="02020603050405020304" pitchFamily="18" charset="0"/>
                    <a:cs typeface="Times New Roman" panose="02020603050405020304" pitchFamily="18" charset="0"/>
                  </a:rPr>
                  <a:t> .... </a:t>
                </a:r>
                <a:r>
                  <a:rPr lang="nl-NL" sz="3000" i="1">
                    <a:latin typeface="Times New Roman" panose="02020603050405020304" pitchFamily="18" charset="0"/>
                    <a:cs typeface="Times New Roman" panose="02020603050405020304" pitchFamily="18" charset="0"/>
                  </a:rPr>
                  <a:t>sức cản của không khí</a:t>
                </a:r>
                <a:r>
                  <a:rPr lang="nl-NL" sz="3000">
                    <a:latin typeface="Times New Roman" panose="02020603050405020304" pitchFamily="18" charset="0"/>
                    <a:cs typeface="Times New Roman" panose="02020603050405020304" pitchFamily="18" charset="0"/>
                  </a:rPr>
                  <a:t>. </a:t>
                </a:r>
                <a:endParaRPr lang="vi-VN" sz="3000">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a:t>
                </a:r>
                <a:r>
                  <a:rPr lang="nl-NL" sz="3000" i="1">
                    <a:latin typeface="Times New Roman" panose="02020603050405020304" pitchFamily="18" charset="0"/>
                    <a:cs typeface="Times New Roman" panose="02020603050405020304" pitchFamily="18" charset="0"/>
                  </a:rPr>
                  <a:t>Tiếp đến... phát hiện này.</a:t>
                </a:r>
                <a:r>
                  <a:rPr lang="nl-NL" sz="3000">
                    <a:latin typeface="Times New Roman" panose="02020603050405020304" pitchFamily="18" charset="0"/>
                    <a:cs typeface="Times New Roman" panose="02020603050405020304" pitchFamily="18" charset="0"/>
                  </a:rPr>
                  <a:t> </a:t>
                </a:r>
                <a:endParaRPr lang="en-US" sz="30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b="1">
                    <a:solidFill>
                      <a:srgbClr val="002060"/>
                    </a:solidFill>
                    <a:latin typeface="Times New Roman" panose="02020603050405020304" pitchFamily="18" charset="0"/>
                    <a:cs typeface="Times New Roman" panose="02020603050405020304" pitchFamily="18" charset="0"/>
                  </a:rPr>
                  <a:t>:</a:t>
                </a:r>
                <a:r>
                  <a:rPr lang="en-US" sz="3200">
                    <a:solidFill>
                      <a:srgbClr val="002060"/>
                    </a:solidFill>
                    <a:latin typeface="Times New Roman" panose="02020603050405020304" pitchFamily="18" charset="0"/>
                    <a:cs typeface="Times New Roman" panose="02020603050405020304" pitchFamily="18" charset="0"/>
                  </a:rPr>
                  <a:t> </a:t>
                </a:r>
                <a:r>
                  <a:rPr lang="nl-NL" sz="3000" i="1">
                    <a:latin typeface="Times New Roman" panose="02020603050405020304" pitchFamily="18" charset="0"/>
                    <a:cs typeface="Times New Roman" panose="02020603050405020304" pitchFamily="18" charset="0"/>
                  </a:rPr>
                  <a:t>Phần còn lại.</a:t>
                </a:r>
                <a:endParaRPr lang="en-US" sz="30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133031" y="187897"/>
            <a:ext cx="6316003" cy="1055525"/>
          </a:xfrm>
          <a:prstGeom prst="rect">
            <a:avLst/>
          </a:prstGeom>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315</TotalTime>
  <Words>1457</Words>
  <Application>Microsoft Office PowerPoint</Application>
  <PresentationFormat>Widescreen</PresentationFormat>
  <Paragraphs>94</Paragraphs>
  <Slides>25</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A3.OpenSansBold-San</vt:lpstr>
      <vt:lpstr>A3.OpenSans-San</vt:lpstr>
      <vt:lpstr>Arial</vt:lpstr>
      <vt:lpstr>Arial-Rounded</vt:lpstr>
      <vt:lpstr>Calibri</vt:lpstr>
      <vt:lpstr>Calibri Light</vt:lpstr>
      <vt:lpstr>LNTH-LuoLuoNotangYuanTi 1</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MyPC</cp:lastModifiedBy>
  <cp:revision>32</cp:revision>
  <dcterms:created xsi:type="dcterms:W3CDTF">2023-08-23T14:28:38Z</dcterms:created>
  <dcterms:modified xsi:type="dcterms:W3CDTF">2023-08-26T15:30:56Z</dcterms:modified>
</cp:coreProperties>
</file>