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1"/>
  </p:notesMasterIdLst>
  <p:sldIdLst>
    <p:sldId id="257" r:id="rId2"/>
    <p:sldId id="256" r:id="rId3"/>
    <p:sldId id="260" r:id="rId4"/>
    <p:sldId id="329" r:id="rId5"/>
    <p:sldId id="330" r:id="rId6"/>
    <p:sldId id="261" r:id="rId7"/>
    <p:sldId id="264" r:id="rId8"/>
    <p:sldId id="317" r:id="rId9"/>
    <p:sldId id="318" r:id="rId10"/>
    <p:sldId id="319" r:id="rId11"/>
    <p:sldId id="320" r:id="rId12"/>
    <p:sldId id="321" r:id="rId13"/>
    <p:sldId id="322" r:id="rId14"/>
    <p:sldId id="323" r:id="rId15"/>
    <p:sldId id="324" r:id="rId16"/>
    <p:sldId id="325" r:id="rId17"/>
    <p:sldId id="326" r:id="rId18"/>
    <p:sldId id="265" r:id="rId19"/>
    <p:sldId id="328"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Nunito Light" panose="020B0604020202020204" charset="-93"/>
      <p:regular r:id="rId26"/>
      <p:italic r:id="rId27"/>
    </p:embeddedFont>
    <p:embeddedFont>
      <p:font typeface="Bebas Neue" panose="020B0604020202020204" charset="0"/>
      <p:regular r:id="rId28"/>
    </p:embeddedFont>
    <p:embeddedFont>
      <p:font typeface="Roboto Condensed Light" panose="020B0604020202020204" charset="0"/>
      <p:regular r:id="rId29"/>
      <p:italic r:id="rId30"/>
    </p:embeddedFont>
    <p:embeddedFont>
      <p:font typeface="Assistant" panose="020B0604020202020204" charset="-79"/>
      <p:regular r:id="rId31"/>
      <p:bold r:id="rId32"/>
    </p:embeddedFont>
    <p:embeddedFont>
      <p:font typeface="Artifika"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146D9D-40EC-4613-AC9E-3EEB5F3CFB5E}">
  <a:tblStyle styleId="{3D146D9D-40EC-4613-AC9E-3EEB5F3CFB5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B76F309-4753-4AE4-A297-3A658553CA1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74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231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2856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313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8653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080949013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080949013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75100" y="1282025"/>
            <a:ext cx="5555700" cy="1444500"/>
          </a:xfrm>
          <a:prstGeom prst="rect">
            <a:avLst/>
          </a:prstGeom>
          <a:noFill/>
        </p:spPr>
        <p:txBody>
          <a:bodyPr spcFirstLastPara="1" wrap="square" lIns="91425" tIns="91425" rIns="91425" bIns="91425" anchor="t"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Artifika"/>
                <a:ea typeface="Artifika"/>
                <a:cs typeface="Artifika"/>
                <a:sym typeface="Artifik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056900" y="2800300"/>
            <a:ext cx="5192100" cy="3636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latin typeface="Assistant"/>
                <a:ea typeface="Assistant"/>
                <a:cs typeface="Assistant"/>
                <a:sym typeface="Assistan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9_1_2">
    <p:bg>
      <p:bgPr>
        <a:blipFill>
          <a:blip r:embed="rId2">
            <a:alphaModFix/>
          </a:blip>
          <a:stretch>
            <a:fillRect/>
          </a:stretch>
        </a:blipFill>
        <a:effectLst/>
      </p:bgPr>
    </p:bg>
    <p:spTree>
      <p:nvGrpSpPr>
        <p:cNvPr id="1" name="Shape 16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9_1_2_1">
    <p:bg>
      <p:bgPr>
        <a:blipFill>
          <a:blip r:embed="rId2">
            <a:alphaModFix/>
          </a:blip>
          <a:stretch>
            <a:fillRect/>
          </a:stretch>
        </a:blipFill>
        <a:effectLst/>
      </p:bgPr>
    </p:bg>
    <p:spTree>
      <p:nvGrpSpPr>
        <p:cNvPr id="1" name="Shape 16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
        <p:nvSpPr>
          <p:cNvPr id="14" name="Google Shape;14;p3"/>
          <p:cNvSpPr txBox="1">
            <a:spLocks noGrp="1"/>
          </p:cNvSpPr>
          <p:nvPr>
            <p:ph type="title"/>
          </p:nvPr>
        </p:nvSpPr>
        <p:spPr>
          <a:xfrm>
            <a:off x="2231575" y="2647950"/>
            <a:ext cx="6199200" cy="841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4774075" y="1325979"/>
            <a:ext cx="1114200" cy="95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3279625" y="3362700"/>
            <a:ext cx="4103100" cy="38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4"/>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
        <p:nvSpPr>
          <p:cNvPr id="19" name="Google Shape;1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
        <p:nvSpPr>
          <p:cNvPr id="33" name="Google Shape;33;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 name="Google Shape;34;p7"/>
          <p:cNvSpPr txBox="1">
            <a:spLocks noGrp="1"/>
          </p:cNvSpPr>
          <p:nvPr>
            <p:ph type="subTitle" idx="1"/>
          </p:nvPr>
        </p:nvSpPr>
        <p:spPr>
          <a:xfrm>
            <a:off x="3691800" y="1770550"/>
            <a:ext cx="4294800" cy="2298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4_2">
    <p:bg>
      <p:bgPr>
        <a:blipFill>
          <a:blip r:embed="rId2">
            <a:alphaModFix/>
          </a:blip>
          <a:stretch>
            <a:fillRect/>
          </a:stretch>
        </a:blipFill>
        <a:effectLst/>
      </p:bgPr>
    </p:bg>
    <p:spTree>
      <p:nvGrpSpPr>
        <p:cNvPr id="1" name="Shape 95"/>
        <p:cNvGrpSpPr/>
        <p:nvPr/>
      </p:nvGrpSpPr>
      <p:grpSpPr>
        <a:xfrm>
          <a:off x="0" y="0"/>
          <a:ext cx="0" cy="0"/>
          <a:chOff x="0" y="0"/>
          <a:chExt cx="0" cy="0"/>
        </a:xfrm>
      </p:grpSpPr>
      <p:pic>
        <p:nvPicPr>
          <p:cNvPr id="96" name="Google Shape;96;p20"/>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
        <p:nvSpPr>
          <p:cNvPr id="97" name="Google Shape;97;p20"/>
          <p:cNvSpPr txBox="1">
            <a:spLocks noGrp="1"/>
          </p:cNvSpPr>
          <p:nvPr>
            <p:ph type="title"/>
          </p:nvPr>
        </p:nvSpPr>
        <p:spPr>
          <a:xfrm>
            <a:off x="1205550" y="2356725"/>
            <a:ext cx="6732900" cy="130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7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8" name="Google Shape;98;p20"/>
          <p:cNvSpPr txBox="1">
            <a:spLocks noGrp="1"/>
          </p:cNvSpPr>
          <p:nvPr>
            <p:ph type="subTitle" idx="1"/>
          </p:nvPr>
        </p:nvSpPr>
        <p:spPr>
          <a:xfrm>
            <a:off x="2158650" y="3670500"/>
            <a:ext cx="4872900" cy="52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6">
    <p:bg>
      <p:bgPr>
        <a:blipFill>
          <a:blip r:embed="rId2">
            <a:alphaModFix/>
          </a:blip>
          <a:stretch>
            <a:fillRect/>
          </a:stretch>
        </a:blipFill>
        <a:effectLst/>
      </p:bgPr>
    </p:bg>
    <p:spTree>
      <p:nvGrpSpPr>
        <p:cNvPr id="1" name="Shape 115"/>
        <p:cNvGrpSpPr/>
        <p:nvPr/>
      </p:nvGrpSpPr>
      <p:grpSpPr>
        <a:xfrm>
          <a:off x="0" y="0"/>
          <a:ext cx="0" cy="0"/>
          <a:chOff x="0" y="0"/>
          <a:chExt cx="0" cy="0"/>
        </a:xfrm>
      </p:grpSpPr>
      <p:pic>
        <p:nvPicPr>
          <p:cNvPr id="116" name="Google Shape;116;p24"/>
          <p:cNvPicPr preferRelativeResize="0"/>
          <p:nvPr/>
        </p:nvPicPr>
        <p:blipFill>
          <a:blip r:embed="rId3">
            <a:alphaModFix amt="27000"/>
          </a:blip>
          <a:stretch>
            <a:fillRect/>
          </a:stretch>
        </p:blipFill>
        <p:spPr>
          <a:xfrm rot="5400000">
            <a:off x="1997638" y="-2076012"/>
            <a:ext cx="5176525" cy="9199199"/>
          </a:xfrm>
          <a:prstGeom prst="rect">
            <a:avLst/>
          </a:prstGeom>
          <a:noFill/>
          <a:ln>
            <a:noFill/>
          </a:ln>
        </p:spPr>
      </p:pic>
      <p:sp>
        <p:nvSpPr>
          <p:cNvPr id="117" name="Google Shape;117;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 name="Google Shape;118;p24"/>
          <p:cNvSpPr txBox="1">
            <a:spLocks noGrp="1"/>
          </p:cNvSpPr>
          <p:nvPr>
            <p:ph type="title" idx="2"/>
          </p:nvPr>
        </p:nvSpPr>
        <p:spPr>
          <a:xfrm>
            <a:off x="937700" y="2668197"/>
            <a:ext cx="2175300" cy="3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9" name="Google Shape;119;p24"/>
          <p:cNvSpPr txBox="1">
            <a:spLocks noGrp="1"/>
          </p:cNvSpPr>
          <p:nvPr>
            <p:ph type="subTitle" idx="1"/>
          </p:nvPr>
        </p:nvSpPr>
        <p:spPr>
          <a:xfrm>
            <a:off x="937700" y="3104817"/>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0" name="Google Shape;120;p24"/>
          <p:cNvSpPr txBox="1">
            <a:spLocks noGrp="1"/>
          </p:cNvSpPr>
          <p:nvPr>
            <p:ph type="title" idx="3"/>
          </p:nvPr>
        </p:nvSpPr>
        <p:spPr>
          <a:xfrm>
            <a:off x="3484421" y="2668197"/>
            <a:ext cx="2175300" cy="3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1" name="Google Shape;121;p24"/>
          <p:cNvSpPr txBox="1">
            <a:spLocks noGrp="1"/>
          </p:cNvSpPr>
          <p:nvPr>
            <p:ph type="subTitle" idx="4"/>
          </p:nvPr>
        </p:nvSpPr>
        <p:spPr>
          <a:xfrm>
            <a:off x="3484421" y="3104817"/>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2" name="Google Shape;122;p24"/>
          <p:cNvSpPr txBox="1">
            <a:spLocks noGrp="1"/>
          </p:cNvSpPr>
          <p:nvPr>
            <p:ph type="title" idx="5"/>
          </p:nvPr>
        </p:nvSpPr>
        <p:spPr>
          <a:xfrm>
            <a:off x="6031149" y="2668197"/>
            <a:ext cx="2175300" cy="3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3" name="Google Shape;123;p24"/>
          <p:cNvSpPr txBox="1">
            <a:spLocks noGrp="1"/>
          </p:cNvSpPr>
          <p:nvPr>
            <p:ph type="subTitle" idx="6"/>
          </p:nvPr>
        </p:nvSpPr>
        <p:spPr>
          <a:xfrm>
            <a:off x="6031149" y="3104817"/>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bg>
      <p:bgPr>
        <a:blipFill>
          <a:blip r:embed="rId2">
            <a:alphaModFix/>
          </a:blip>
          <a:stretch>
            <a:fillRect/>
          </a:stretch>
        </a:blipFill>
        <a:effectLst/>
      </p:bgPr>
    </p:bg>
    <p:spTree>
      <p:nvGrpSpPr>
        <p:cNvPr id="1" name="Shape 16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_1">
    <p:bg>
      <p:bgPr>
        <a:blipFill>
          <a:blip r:embed="rId2">
            <a:alphaModFix/>
          </a:blip>
          <a:stretch>
            <a:fillRect/>
          </a:stretch>
        </a:blipFill>
        <a:effectLst/>
      </p:bgPr>
    </p:bg>
    <p:spTree>
      <p:nvGrpSpPr>
        <p:cNvPr id="1" name="Shape 16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500"/>
              <a:buFont typeface="Artifika"/>
              <a:buNone/>
              <a:defRPr sz="3500">
                <a:solidFill>
                  <a:schemeClr val="dk2"/>
                </a:solidFill>
                <a:latin typeface="Artifika"/>
                <a:ea typeface="Artifika"/>
                <a:cs typeface="Artifika"/>
                <a:sym typeface="Artifik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15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15000"/>
              </a:lnSpc>
              <a:spcBef>
                <a:spcPts val="1600"/>
              </a:spcBef>
              <a:spcAft>
                <a:spcPts val="160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8" r:id="rId5"/>
    <p:sldLayoutId id="2147483666" r:id="rId6"/>
    <p:sldLayoutId id="2147483670"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22.png"/><Relationship Id="rId18" Type="http://schemas.openxmlformats.org/officeDocument/2006/relationships/image" Target="../media/image17.svg"/><Relationship Id="rId26" Type="http://schemas.openxmlformats.org/officeDocument/2006/relationships/image" Target="../media/image25.svg"/><Relationship Id="rId3" Type="http://schemas.openxmlformats.org/officeDocument/2006/relationships/image" Target="../media/image17.png"/><Relationship Id="rId21" Type="http://schemas.openxmlformats.org/officeDocument/2006/relationships/image" Target="../media/image26.png"/><Relationship Id="rId7" Type="http://schemas.openxmlformats.org/officeDocument/2006/relationships/image" Target="../media/image19.png"/><Relationship Id="rId12" Type="http://schemas.openxmlformats.org/officeDocument/2006/relationships/image" Target="../media/image11.svg"/><Relationship Id="rId17" Type="http://schemas.openxmlformats.org/officeDocument/2006/relationships/image" Target="../media/image24.png"/><Relationship Id="rId25" Type="http://schemas.openxmlformats.org/officeDocument/2006/relationships/image" Target="../media/image28.png"/><Relationship Id="rId2" Type="http://schemas.openxmlformats.org/officeDocument/2006/relationships/image" Target="../media/image16.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5.xml"/><Relationship Id="rId6" Type="http://schemas.openxmlformats.org/officeDocument/2006/relationships/image" Target="../media/image5.svg"/><Relationship Id="rId11" Type="http://schemas.openxmlformats.org/officeDocument/2006/relationships/image" Target="../media/image21.png"/><Relationship Id="rId24" Type="http://schemas.openxmlformats.org/officeDocument/2006/relationships/image" Target="../media/image23.svg"/><Relationship Id="rId5" Type="http://schemas.openxmlformats.org/officeDocument/2006/relationships/image" Target="../media/image18.png"/><Relationship Id="rId15" Type="http://schemas.openxmlformats.org/officeDocument/2006/relationships/image" Target="../media/image23.png"/><Relationship Id="rId23" Type="http://schemas.openxmlformats.org/officeDocument/2006/relationships/image" Target="../media/image27.png"/><Relationship Id="rId10" Type="http://schemas.openxmlformats.org/officeDocument/2006/relationships/image" Target="../media/image9.svg"/><Relationship Id="rId19" Type="http://schemas.openxmlformats.org/officeDocument/2006/relationships/image" Target="../media/image25.png"/><Relationship Id="rId4" Type="http://schemas.openxmlformats.org/officeDocument/2006/relationships/image" Target="../media/image3.svg"/><Relationship Id="rId9" Type="http://schemas.openxmlformats.org/officeDocument/2006/relationships/image" Target="../media/image20.png"/><Relationship Id="rId14" Type="http://schemas.openxmlformats.org/officeDocument/2006/relationships/image" Target="../media/image13.svg"/><Relationship Id="rId22" Type="http://schemas.openxmlformats.org/officeDocument/2006/relationships/image" Target="../media/image21.svg"/></Relationships>
</file>

<file path=ppt/slides/_rels/slide11.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11.svg"/><Relationship Id="rId18" Type="http://schemas.openxmlformats.org/officeDocument/2006/relationships/image" Target="../media/image26.png"/><Relationship Id="rId3" Type="http://schemas.openxmlformats.org/officeDocument/2006/relationships/image" Target="../media/image29.png"/><Relationship Id="rId21" Type="http://schemas.openxmlformats.org/officeDocument/2006/relationships/image" Target="../media/image15.svg"/><Relationship Id="rId7" Type="http://schemas.openxmlformats.org/officeDocument/2006/relationships/image" Target="../media/image31.png"/><Relationship Id="rId12" Type="http://schemas.openxmlformats.org/officeDocument/2006/relationships/image" Target="../media/image21.png"/><Relationship Id="rId17" Type="http://schemas.openxmlformats.org/officeDocument/2006/relationships/image" Target="../media/image19.svg"/><Relationship Id="rId25" Type="http://schemas.openxmlformats.org/officeDocument/2006/relationships/image" Target="../media/image34.png"/><Relationship Id="rId2" Type="http://schemas.openxmlformats.org/officeDocument/2006/relationships/notesSlide" Target="../notesSlides/notesSlide8.xml"/><Relationship Id="rId16" Type="http://schemas.openxmlformats.org/officeDocument/2006/relationships/image" Target="../media/image25.png"/><Relationship Id="rId20"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slide" Target="slide13.xml"/><Relationship Id="rId11" Type="http://schemas.openxmlformats.org/officeDocument/2006/relationships/image" Target="../media/image33.png"/><Relationship Id="rId24" Type="http://schemas.openxmlformats.org/officeDocument/2006/relationships/slide" Target="slide16.xml"/><Relationship Id="rId5" Type="http://schemas.openxmlformats.org/officeDocument/2006/relationships/image" Target="../media/image30.png"/><Relationship Id="rId15" Type="http://schemas.openxmlformats.org/officeDocument/2006/relationships/image" Target="../media/image17.svg"/><Relationship Id="rId23" Type="http://schemas.openxmlformats.org/officeDocument/2006/relationships/image" Target="../media/image25.svg"/><Relationship Id="rId10" Type="http://schemas.openxmlformats.org/officeDocument/2006/relationships/slide" Target="slide14.xml"/><Relationship Id="rId19" Type="http://schemas.openxmlformats.org/officeDocument/2006/relationships/image" Target="../media/image21.svg"/><Relationship Id="rId4" Type="http://schemas.openxmlformats.org/officeDocument/2006/relationships/slide" Target="slide12.xml"/><Relationship Id="rId9" Type="http://schemas.openxmlformats.org/officeDocument/2006/relationships/image" Target="../media/image32.png"/><Relationship Id="rId14" Type="http://schemas.openxmlformats.org/officeDocument/2006/relationships/image" Target="../media/image24.png"/><Relationship Id="rId22"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slide" Target="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pic>
        <p:nvPicPr>
          <p:cNvPr id="190" name="Google Shape;190;p37"/>
          <p:cNvPicPr preferRelativeResize="0"/>
          <p:nvPr/>
        </p:nvPicPr>
        <p:blipFill rotWithShape="1">
          <a:blip r:embed="rId4">
            <a:alphaModFix/>
          </a:blip>
          <a:srcRect t="58818" r="28719"/>
          <a:stretch/>
        </p:blipFill>
        <p:spPr>
          <a:xfrm>
            <a:off x="7206950" y="4457700"/>
            <a:ext cx="1847651" cy="685800"/>
          </a:xfrm>
          <a:prstGeom prst="rect">
            <a:avLst/>
          </a:prstGeom>
          <a:noFill/>
          <a:ln>
            <a:noFill/>
          </a:ln>
        </p:spPr>
      </p:pic>
      <p:sp>
        <p:nvSpPr>
          <p:cNvPr id="9" name="Google Shape;24001;p29"/>
          <p:cNvSpPr txBox="1">
            <a:spLocks/>
          </p:cNvSpPr>
          <p:nvPr/>
        </p:nvSpPr>
        <p:spPr>
          <a:xfrm>
            <a:off x="-810560" y="2291100"/>
            <a:ext cx="10924674" cy="2166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Artifika"/>
              <a:buNone/>
              <a:defRPr sz="3500" b="0" i="0" u="none" strike="noStrike" cap="none">
                <a:solidFill>
                  <a:schemeClr val="dk2"/>
                </a:solidFill>
                <a:latin typeface="Artifika"/>
                <a:ea typeface="Artifika"/>
                <a:cs typeface="Artifika"/>
                <a:sym typeface="Artifika"/>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nSpc>
                <a:spcPct val="150000"/>
              </a:lnSpc>
            </a:pPr>
            <a:r>
              <a:rPr lang="en-US" sz="6000" b="1" smtClean="0">
                <a:solidFill>
                  <a:schemeClr val="tx2"/>
                </a:solidFill>
                <a:latin typeface="+mj-lt"/>
              </a:rPr>
              <a:t>CHÀO CẢ LỚP! </a:t>
            </a:r>
            <a:r>
              <a:rPr lang="en-US" sz="6000" b="1" smtClean="0">
                <a:solidFill>
                  <a:schemeClr val="bg2"/>
                </a:solidFill>
                <a:latin typeface="+mj-lt"/>
              </a:rPr>
              <a:t/>
            </a:r>
            <a:br>
              <a:rPr lang="en-US" sz="6000" b="1" smtClean="0">
                <a:solidFill>
                  <a:schemeClr val="bg2"/>
                </a:solidFill>
                <a:latin typeface="+mj-lt"/>
              </a:rPr>
            </a:br>
            <a:r>
              <a:rPr lang="en-US" sz="6000" b="1" smtClean="0">
                <a:solidFill>
                  <a:schemeClr val="tx1"/>
                </a:solidFill>
                <a:latin typeface="+mj-lt"/>
              </a:rPr>
              <a:t>CHÀO MỪNG CÁC EM </a:t>
            </a:r>
            <a:br>
              <a:rPr lang="en-US" sz="6000" b="1" smtClean="0">
                <a:solidFill>
                  <a:schemeClr val="tx1"/>
                </a:solidFill>
                <a:latin typeface="+mj-lt"/>
              </a:rPr>
            </a:br>
            <a:r>
              <a:rPr lang="en-US" sz="6000" b="1" smtClean="0">
                <a:solidFill>
                  <a:schemeClr val="tx1"/>
                </a:solidFill>
                <a:latin typeface="+mj-lt"/>
              </a:rPr>
              <a:t>TỚI BUỔI HỌC NÀY</a:t>
            </a:r>
            <a:endParaRPr lang="en-US" sz="6000" b="1">
              <a:solidFill>
                <a:schemeClr val="tx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9" name="Picture 88">
            <a:extLst>
              <a:ext uri="{FF2B5EF4-FFF2-40B4-BE49-F238E27FC236}">
                <a16:creationId xmlns:a16="http://schemas.microsoft.com/office/drawing/2014/main" id="{3A093204-F94C-EF28-B83D-5535534EFC91}"/>
              </a:ext>
            </a:extLst>
          </p:cNvPr>
          <p:cNvPicPr>
            <a:picLocks noChangeAspect="1"/>
          </p:cNvPicPr>
          <p:nvPr/>
        </p:nvPicPr>
        <p:blipFill>
          <a:blip r:embed="rId2"/>
          <a:stretch>
            <a:fillRect/>
          </a:stretch>
        </p:blipFill>
        <p:spPr>
          <a:xfrm>
            <a:off x="2019285" y="297684"/>
            <a:ext cx="4468008" cy="2812718"/>
          </a:xfrm>
          <a:prstGeom prst="rect">
            <a:avLst/>
          </a:prstGeom>
        </p:spPr>
      </p:pic>
      <p:sp>
        <p:nvSpPr>
          <p:cNvPr id="2" name="AutoShape 2"/>
          <p:cNvSpPr/>
          <p:nvPr/>
        </p:nvSpPr>
        <p:spPr>
          <a:xfrm>
            <a:off x="-102036" y="4556500"/>
            <a:ext cx="9348072" cy="587000"/>
          </a:xfrm>
          <a:prstGeom prst="rect">
            <a:avLst/>
          </a:prstGeom>
          <a:solidFill>
            <a:srgbClr val="FFD68B">
              <a:alpha val="52157"/>
            </a:srgbClr>
          </a:solidFill>
        </p:spPr>
        <p:txBody>
          <a:bodyPr/>
          <a:lstStyle/>
          <a:p>
            <a:endParaRPr lang="en-US" sz="1050" dirty="0"/>
          </a:p>
        </p:txBody>
      </p:sp>
      <p:pic>
        <p:nvPicPr>
          <p:cNvPr id="49" name="Picture 3">
            <a:extLst>
              <a:ext uri="{FF2B5EF4-FFF2-40B4-BE49-F238E27FC236}">
                <a16:creationId xmlns:a16="http://schemas.microsoft.com/office/drawing/2014/main" id="{19C5C679-C4C3-34B9-4478-B81153F637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553125" y="4165711"/>
            <a:ext cx="2757040" cy="891443"/>
          </a:xfrm>
          <a:prstGeom prst="rect">
            <a:avLst/>
          </a:prstGeom>
        </p:spPr>
      </p:pic>
      <p:pic>
        <p:nvPicPr>
          <p:cNvPr id="50" name="Picture 2">
            <a:extLst>
              <a:ext uri="{FF2B5EF4-FFF2-40B4-BE49-F238E27FC236}">
                <a16:creationId xmlns:a16="http://schemas.microsoft.com/office/drawing/2014/main" id="{834EEA5A-064A-2F6A-6412-4294389B6D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269212" y="2143352"/>
            <a:ext cx="1805999" cy="2812718"/>
          </a:xfrm>
          <a:prstGeom prst="rect">
            <a:avLst/>
          </a:prstGeom>
        </p:spPr>
      </p:pic>
      <p:pic>
        <p:nvPicPr>
          <p:cNvPr id="52" name="Picture 12">
            <a:extLst>
              <a:ext uri="{FF2B5EF4-FFF2-40B4-BE49-F238E27FC236}">
                <a16:creationId xmlns:a16="http://schemas.microsoft.com/office/drawing/2014/main" id="{DA6028BD-894C-6C77-1837-8401FA0C78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108356" y="1776881"/>
            <a:ext cx="438869" cy="1183467"/>
          </a:xfrm>
          <a:prstGeom prst="rect">
            <a:avLst/>
          </a:prstGeom>
        </p:spPr>
      </p:pic>
      <p:pic>
        <p:nvPicPr>
          <p:cNvPr id="53" name="Picture 16">
            <a:extLst>
              <a:ext uri="{FF2B5EF4-FFF2-40B4-BE49-F238E27FC236}">
                <a16:creationId xmlns:a16="http://schemas.microsoft.com/office/drawing/2014/main" id="{317E086C-52E1-A825-FEB4-6821D86543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969961" y="1921491"/>
            <a:ext cx="455764" cy="1037792"/>
          </a:xfrm>
          <a:prstGeom prst="rect">
            <a:avLst/>
          </a:prstGeom>
        </p:spPr>
      </p:pic>
      <p:pic>
        <p:nvPicPr>
          <p:cNvPr id="54" name="Picture 5">
            <a:extLst>
              <a:ext uri="{FF2B5EF4-FFF2-40B4-BE49-F238E27FC236}">
                <a16:creationId xmlns:a16="http://schemas.microsoft.com/office/drawing/2014/main" id="{1904011A-7D06-6519-4797-97222C4CA2D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966176" y="3162358"/>
            <a:ext cx="1122565" cy="1793712"/>
          </a:xfrm>
          <a:prstGeom prst="rect">
            <a:avLst/>
          </a:prstGeom>
        </p:spPr>
      </p:pic>
      <p:pic>
        <p:nvPicPr>
          <p:cNvPr id="56" name="Picture 6">
            <a:extLst>
              <a:ext uri="{FF2B5EF4-FFF2-40B4-BE49-F238E27FC236}">
                <a16:creationId xmlns:a16="http://schemas.microsoft.com/office/drawing/2014/main" id="{BB899D72-AE39-043F-43CD-8ED53744A2C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910193" y="3008106"/>
            <a:ext cx="1853993" cy="2087046"/>
          </a:xfrm>
          <a:prstGeom prst="rect">
            <a:avLst/>
          </a:prstGeom>
        </p:spPr>
      </p:pic>
      <p:sp>
        <p:nvSpPr>
          <p:cNvPr id="58" name="Title 1">
            <a:extLst>
              <a:ext uri="{FF2B5EF4-FFF2-40B4-BE49-F238E27FC236}">
                <a16:creationId xmlns:a16="http://schemas.microsoft.com/office/drawing/2014/main" id="{C06FE0F7-9821-FAE8-347D-753E1257D69F}"/>
              </a:ext>
            </a:extLst>
          </p:cNvPr>
          <p:cNvSpPr txBox="1">
            <a:spLocks/>
          </p:cNvSpPr>
          <p:nvPr/>
        </p:nvSpPr>
        <p:spPr>
          <a:xfrm>
            <a:off x="2722195" y="473665"/>
            <a:ext cx="1005878"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50" b="1" dirty="0">
                <a:latin typeface="Arial" panose="020B0604020202020204" pitchFamily="34" charset="0"/>
                <a:cs typeface="Arial" panose="020B0604020202020204" pitchFamily="34" charset="0"/>
              </a:rPr>
              <a:t>Ô</a:t>
            </a:r>
          </a:p>
        </p:txBody>
      </p:sp>
      <p:sp>
        <p:nvSpPr>
          <p:cNvPr id="59" name="Title 1">
            <a:extLst>
              <a:ext uri="{FF2B5EF4-FFF2-40B4-BE49-F238E27FC236}">
                <a16:creationId xmlns:a16="http://schemas.microsoft.com/office/drawing/2014/main" id="{6990B74C-05D6-F1FA-A9EE-557EE9AA89EB}"/>
              </a:ext>
            </a:extLst>
          </p:cNvPr>
          <p:cNvSpPr txBox="1">
            <a:spLocks/>
          </p:cNvSpPr>
          <p:nvPr/>
        </p:nvSpPr>
        <p:spPr>
          <a:xfrm>
            <a:off x="4060699" y="473665"/>
            <a:ext cx="2195297"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50" b="1" dirty="0">
                <a:latin typeface="Arial" panose="020B0604020202020204" pitchFamily="34" charset="0"/>
                <a:cs typeface="Arial" panose="020B0604020202020204" pitchFamily="34" charset="0"/>
              </a:rPr>
              <a:t>CỬA</a:t>
            </a:r>
          </a:p>
        </p:txBody>
      </p:sp>
      <p:sp>
        <p:nvSpPr>
          <p:cNvPr id="60" name="Title 1">
            <a:extLst>
              <a:ext uri="{FF2B5EF4-FFF2-40B4-BE49-F238E27FC236}">
                <a16:creationId xmlns:a16="http://schemas.microsoft.com/office/drawing/2014/main" id="{891492C5-7E67-F937-9BDE-3ABE29F9D80C}"/>
              </a:ext>
            </a:extLst>
          </p:cNvPr>
          <p:cNvSpPr txBox="1">
            <a:spLocks/>
          </p:cNvSpPr>
          <p:nvPr/>
        </p:nvSpPr>
        <p:spPr>
          <a:xfrm>
            <a:off x="2722195" y="1620119"/>
            <a:ext cx="1005878"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50" b="1" dirty="0">
                <a:latin typeface="Arial" panose="020B0604020202020204" pitchFamily="34" charset="0"/>
                <a:cs typeface="Arial" panose="020B0604020202020204" pitchFamily="34" charset="0"/>
              </a:rPr>
              <a:t>BÍ</a:t>
            </a:r>
          </a:p>
        </p:txBody>
      </p:sp>
      <p:sp>
        <p:nvSpPr>
          <p:cNvPr id="61" name="Title 1">
            <a:extLst>
              <a:ext uri="{FF2B5EF4-FFF2-40B4-BE49-F238E27FC236}">
                <a16:creationId xmlns:a16="http://schemas.microsoft.com/office/drawing/2014/main" id="{73745EEC-4140-F897-20C0-95FCBE08E1F2}"/>
              </a:ext>
            </a:extLst>
          </p:cNvPr>
          <p:cNvSpPr txBox="1">
            <a:spLocks/>
          </p:cNvSpPr>
          <p:nvPr/>
        </p:nvSpPr>
        <p:spPr>
          <a:xfrm>
            <a:off x="4060699" y="1620119"/>
            <a:ext cx="2195297"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50" b="1" dirty="0">
                <a:latin typeface="Arial" panose="020B0604020202020204" pitchFamily="34" charset="0"/>
                <a:cs typeface="Arial" panose="020B0604020202020204" pitchFamily="34" charset="0"/>
              </a:rPr>
              <a:t>MẬT</a:t>
            </a:r>
          </a:p>
        </p:txBody>
      </p:sp>
      <p:pic>
        <p:nvPicPr>
          <p:cNvPr id="90" name="Picture 7">
            <a:extLst>
              <a:ext uri="{FF2B5EF4-FFF2-40B4-BE49-F238E27FC236}">
                <a16:creationId xmlns:a16="http://schemas.microsoft.com/office/drawing/2014/main" id="{8DAB8E47-41E9-F786-8972-F8B83EC5A4F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066102" y="0"/>
            <a:ext cx="761881" cy="1543050"/>
          </a:xfrm>
          <a:prstGeom prst="rect">
            <a:avLst/>
          </a:prstGeom>
        </p:spPr>
      </p:pic>
      <p:pic>
        <p:nvPicPr>
          <p:cNvPr id="91" name="Picture 13">
            <a:extLst>
              <a:ext uri="{FF2B5EF4-FFF2-40B4-BE49-F238E27FC236}">
                <a16:creationId xmlns:a16="http://schemas.microsoft.com/office/drawing/2014/main" id="{BA892D2E-1107-145C-DAE8-075DA5B3664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7902035" y="1115292"/>
            <a:ext cx="827147" cy="1456459"/>
          </a:xfrm>
          <a:prstGeom prst="rect">
            <a:avLst/>
          </a:prstGeom>
        </p:spPr>
      </p:pic>
      <p:pic>
        <p:nvPicPr>
          <p:cNvPr id="92" name="Picture 14">
            <a:extLst>
              <a:ext uri="{FF2B5EF4-FFF2-40B4-BE49-F238E27FC236}">
                <a16:creationId xmlns:a16="http://schemas.microsoft.com/office/drawing/2014/main" id="{383207CA-FE7D-01BF-6E0A-71246034E63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6967052" y="466580"/>
            <a:ext cx="649344" cy="1106837"/>
          </a:xfrm>
          <a:prstGeom prst="rect">
            <a:avLst/>
          </a:prstGeom>
        </p:spPr>
      </p:pic>
      <p:pic>
        <p:nvPicPr>
          <p:cNvPr id="93" name="Picture 17">
            <a:extLst>
              <a:ext uri="{FF2B5EF4-FFF2-40B4-BE49-F238E27FC236}">
                <a16:creationId xmlns:a16="http://schemas.microsoft.com/office/drawing/2014/main" id="{904495D8-0E5C-8B09-0C98-84ED69D8FFF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243861" y="909244"/>
            <a:ext cx="760673" cy="1614159"/>
          </a:xfrm>
          <a:prstGeom prst="rect">
            <a:avLst/>
          </a:prstGeom>
        </p:spPr>
      </p:pic>
      <p:pic>
        <p:nvPicPr>
          <p:cNvPr id="57" name="Picture 10">
            <a:extLst>
              <a:ext uri="{FF2B5EF4-FFF2-40B4-BE49-F238E27FC236}">
                <a16:creationId xmlns:a16="http://schemas.microsoft.com/office/drawing/2014/main" id="{59482EC7-20F2-226A-F81A-3B77FA662896}"/>
              </a:ext>
            </a:extLst>
          </p:cNvPr>
          <p:cNvPicPr>
            <a:picLocks noChangeAspect="1"/>
          </p:cNvPicPr>
          <p:nvPr/>
        </p:nvPicPr>
        <p:blipFill rotWithShape="1">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t="52178" r="11108" b="9444"/>
          <a:stretch/>
        </p:blipFill>
        <p:spPr>
          <a:xfrm>
            <a:off x="4286044" y="3211486"/>
            <a:ext cx="1452119" cy="1593896"/>
          </a:xfrm>
          <a:prstGeom prst="rect">
            <a:avLst/>
          </a:prstGeom>
        </p:spPr>
      </p:pic>
      <p:pic>
        <p:nvPicPr>
          <p:cNvPr id="101" name="Picture 19">
            <a:extLst>
              <a:ext uri="{FF2B5EF4-FFF2-40B4-BE49-F238E27FC236}">
                <a16:creationId xmlns:a16="http://schemas.microsoft.com/office/drawing/2014/main" id="{C3F34072-909C-F99A-A007-3E7D203E4E3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344268" y="2865981"/>
            <a:ext cx="1210523" cy="2027393"/>
          </a:xfrm>
          <a:prstGeom prst="rect">
            <a:avLst/>
          </a:prstGeom>
        </p:spPr>
      </p:pic>
    </p:spTree>
    <p:extLst>
      <p:ext uri="{BB962C8B-B14F-4D97-AF65-F5344CB8AC3E}">
        <p14:creationId xmlns:p14="http://schemas.microsoft.com/office/powerpoint/2010/main" val="52589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grpId="0" nodeType="withEffect">
                                  <p:stCondLst>
                                    <p:cond delay="0"/>
                                  </p:stCondLst>
                                  <p:childTnLst>
                                    <p:animRot by="120000">
                                      <p:cBhvr>
                                        <p:cTn id="6" dur="100" fill="hold">
                                          <p:stCondLst>
                                            <p:cond delay="0"/>
                                          </p:stCondLst>
                                        </p:cTn>
                                        <p:tgtEl>
                                          <p:spTgt spid="58"/>
                                        </p:tgtEl>
                                        <p:attrNameLst>
                                          <p:attrName>r</p:attrName>
                                        </p:attrNameLst>
                                      </p:cBhvr>
                                    </p:animRot>
                                    <p:animRot by="-240000">
                                      <p:cBhvr>
                                        <p:cTn id="7" dur="200" fill="hold">
                                          <p:stCondLst>
                                            <p:cond delay="200"/>
                                          </p:stCondLst>
                                        </p:cTn>
                                        <p:tgtEl>
                                          <p:spTgt spid="58"/>
                                        </p:tgtEl>
                                        <p:attrNameLst>
                                          <p:attrName>r</p:attrName>
                                        </p:attrNameLst>
                                      </p:cBhvr>
                                    </p:animRot>
                                    <p:animRot by="240000">
                                      <p:cBhvr>
                                        <p:cTn id="8" dur="200" fill="hold">
                                          <p:stCondLst>
                                            <p:cond delay="400"/>
                                          </p:stCondLst>
                                        </p:cTn>
                                        <p:tgtEl>
                                          <p:spTgt spid="58"/>
                                        </p:tgtEl>
                                        <p:attrNameLst>
                                          <p:attrName>r</p:attrName>
                                        </p:attrNameLst>
                                      </p:cBhvr>
                                    </p:animRot>
                                    <p:animRot by="-240000">
                                      <p:cBhvr>
                                        <p:cTn id="9" dur="200" fill="hold">
                                          <p:stCondLst>
                                            <p:cond delay="600"/>
                                          </p:stCondLst>
                                        </p:cTn>
                                        <p:tgtEl>
                                          <p:spTgt spid="58"/>
                                        </p:tgtEl>
                                        <p:attrNameLst>
                                          <p:attrName>r</p:attrName>
                                        </p:attrNameLst>
                                      </p:cBhvr>
                                    </p:animRot>
                                    <p:animRot by="120000">
                                      <p:cBhvr>
                                        <p:cTn id="10" dur="200" fill="hold">
                                          <p:stCondLst>
                                            <p:cond delay="800"/>
                                          </p:stCondLst>
                                        </p:cTn>
                                        <p:tgtEl>
                                          <p:spTgt spid="58"/>
                                        </p:tgtEl>
                                        <p:attrNameLst>
                                          <p:attrName>r</p:attrName>
                                        </p:attrNameLst>
                                      </p:cBhvr>
                                    </p:animRot>
                                  </p:childTnLst>
                                </p:cTn>
                              </p:par>
                              <p:par>
                                <p:cTn id="11" presetID="32" presetClass="emph" presetSubtype="0" repeatCount="4000" fill="hold" grpId="0" nodeType="withEffect">
                                  <p:stCondLst>
                                    <p:cond delay="0"/>
                                  </p:stCondLst>
                                  <p:childTnLst>
                                    <p:animRot by="120000">
                                      <p:cBhvr>
                                        <p:cTn id="12" dur="100" fill="hold">
                                          <p:stCondLst>
                                            <p:cond delay="0"/>
                                          </p:stCondLst>
                                        </p:cTn>
                                        <p:tgtEl>
                                          <p:spTgt spid="60"/>
                                        </p:tgtEl>
                                        <p:attrNameLst>
                                          <p:attrName>r</p:attrName>
                                        </p:attrNameLst>
                                      </p:cBhvr>
                                    </p:animRot>
                                    <p:animRot by="-240000">
                                      <p:cBhvr>
                                        <p:cTn id="13" dur="200" fill="hold">
                                          <p:stCondLst>
                                            <p:cond delay="200"/>
                                          </p:stCondLst>
                                        </p:cTn>
                                        <p:tgtEl>
                                          <p:spTgt spid="60"/>
                                        </p:tgtEl>
                                        <p:attrNameLst>
                                          <p:attrName>r</p:attrName>
                                        </p:attrNameLst>
                                      </p:cBhvr>
                                    </p:animRot>
                                    <p:animRot by="240000">
                                      <p:cBhvr>
                                        <p:cTn id="14" dur="200" fill="hold">
                                          <p:stCondLst>
                                            <p:cond delay="400"/>
                                          </p:stCondLst>
                                        </p:cTn>
                                        <p:tgtEl>
                                          <p:spTgt spid="60"/>
                                        </p:tgtEl>
                                        <p:attrNameLst>
                                          <p:attrName>r</p:attrName>
                                        </p:attrNameLst>
                                      </p:cBhvr>
                                    </p:animRot>
                                    <p:animRot by="-240000">
                                      <p:cBhvr>
                                        <p:cTn id="15" dur="200" fill="hold">
                                          <p:stCondLst>
                                            <p:cond delay="600"/>
                                          </p:stCondLst>
                                        </p:cTn>
                                        <p:tgtEl>
                                          <p:spTgt spid="60"/>
                                        </p:tgtEl>
                                        <p:attrNameLst>
                                          <p:attrName>r</p:attrName>
                                        </p:attrNameLst>
                                      </p:cBhvr>
                                    </p:animRot>
                                    <p:animRot by="120000">
                                      <p:cBhvr>
                                        <p:cTn id="16" dur="200" fill="hold">
                                          <p:stCondLst>
                                            <p:cond delay="800"/>
                                          </p:stCondLst>
                                        </p:cTn>
                                        <p:tgtEl>
                                          <p:spTgt spid="60"/>
                                        </p:tgtEl>
                                        <p:attrNameLst>
                                          <p:attrName>r</p:attrName>
                                        </p:attrNameLst>
                                      </p:cBhvr>
                                    </p:animRot>
                                  </p:childTnLst>
                                </p:cTn>
                              </p:par>
                              <p:par>
                                <p:cTn id="17" presetID="32" presetClass="emph" presetSubtype="0" repeatCount="4000" fill="hold" grpId="0" nodeType="withEffect">
                                  <p:stCondLst>
                                    <p:cond delay="0"/>
                                  </p:stCondLst>
                                  <p:childTnLst>
                                    <p:animRot by="120000">
                                      <p:cBhvr>
                                        <p:cTn id="18" dur="100" fill="hold">
                                          <p:stCondLst>
                                            <p:cond delay="0"/>
                                          </p:stCondLst>
                                        </p:cTn>
                                        <p:tgtEl>
                                          <p:spTgt spid="61"/>
                                        </p:tgtEl>
                                        <p:attrNameLst>
                                          <p:attrName>r</p:attrName>
                                        </p:attrNameLst>
                                      </p:cBhvr>
                                    </p:animRot>
                                    <p:animRot by="-240000">
                                      <p:cBhvr>
                                        <p:cTn id="19" dur="200" fill="hold">
                                          <p:stCondLst>
                                            <p:cond delay="200"/>
                                          </p:stCondLst>
                                        </p:cTn>
                                        <p:tgtEl>
                                          <p:spTgt spid="61"/>
                                        </p:tgtEl>
                                        <p:attrNameLst>
                                          <p:attrName>r</p:attrName>
                                        </p:attrNameLst>
                                      </p:cBhvr>
                                    </p:animRot>
                                    <p:animRot by="240000">
                                      <p:cBhvr>
                                        <p:cTn id="20" dur="200" fill="hold">
                                          <p:stCondLst>
                                            <p:cond delay="400"/>
                                          </p:stCondLst>
                                        </p:cTn>
                                        <p:tgtEl>
                                          <p:spTgt spid="61"/>
                                        </p:tgtEl>
                                        <p:attrNameLst>
                                          <p:attrName>r</p:attrName>
                                        </p:attrNameLst>
                                      </p:cBhvr>
                                    </p:animRot>
                                    <p:animRot by="-240000">
                                      <p:cBhvr>
                                        <p:cTn id="21" dur="200" fill="hold">
                                          <p:stCondLst>
                                            <p:cond delay="600"/>
                                          </p:stCondLst>
                                        </p:cTn>
                                        <p:tgtEl>
                                          <p:spTgt spid="61"/>
                                        </p:tgtEl>
                                        <p:attrNameLst>
                                          <p:attrName>r</p:attrName>
                                        </p:attrNameLst>
                                      </p:cBhvr>
                                    </p:animRot>
                                    <p:animRot by="120000">
                                      <p:cBhvr>
                                        <p:cTn id="22" dur="200" fill="hold">
                                          <p:stCondLst>
                                            <p:cond delay="800"/>
                                          </p:stCondLst>
                                        </p:cTn>
                                        <p:tgtEl>
                                          <p:spTgt spid="61"/>
                                        </p:tgtEl>
                                        <p:attrNameLst>
                                          <p:attrName>r</p:attrName>
                                        </p:attrNameLst>
                                      </p:cBhvr>
                                    </p:animRot>
                                  </p:childTnLst>
                                </p:cTn>
                              </p:par>
                              <p:par>
                                <p:cTn id="23" presetID="32" presetClass="emph" presetSubtype="0" repeatCount="4000" fill="hold" grpId="0" nodeType="withEffect">
                                  <p:stCondLst>
                                    <p:cond delay="0"/>
                                  </p:stCondLst>
                                  <p:childTnLst>
                                    <p:animRot by="120000">
                                      <p:cBhvr>
                                        <p:cTn id="24" dur="100" fill="hold">
                                          <p:stCondLst>
                                            <p:cond delay="0"/>
                                          </p:stCondLst>
                                        </p:cTn>
                                        <p:tgtEl>
                                          <p:spTgt spid="59"/>
                                        </p:tgtEl>
                                        <p:attrNameLst>
                                          <p:attrName>r</p:attrName>
                                        </p:attrNameLst>
                                      </p:cBhvr>
                                    </p:animRot>
                                    <p:animRot by="-240000">
                                      <p:cBhvr>
                                        <p:cTn id="25" dur="200" fill="hold">
                                          <p:stCondLst>
                                            <p:cond delay="200"/>
                                          </p:stCondLst>
                                        </p:cTn>
                                        <p:tgtEl>
                                          <p:spTgt spid="59"/>
                                        </p:tgtEl>
                                        <p:attrNameLst>
                                          <p:attrName>r</p:attrName>
                                        </p:attrNameLst>
                                      </p:cBhvr>
                                    </p:animRot>
                                    <p:animRot by="240000">
                                      <p:cBhvr>
                                        <p:cTn id="26" dur="200" fill="hold">
                                          <p:stCondLst>
                                            <p:cond delay="400"/>
                                          </p:stCondLst>
                                        </p:cTn>
                                        <p:tgtEl>
                                          <p:spTgt spid="59"/>
                                        </p:tgtEl>
                                        <p:attrNameLst>
                                          <p:attrName>r</p:attrName>
                                        </p:attrNameLst>
                                      </p:cBhvr>
                                    </p:animRot>
                                    <p:animRot by="-240000">
                                      <p:cBhvr>
                                        <p:cTn id="27" dur="200" fill="hold">
                                          <p:stCondLst>
                                            <p:cond delay="600"/>
                                          </p:stCondLst>
                                        </p:cTn>
                                        <p:tgtEl>
                                          <p:spTgt spid="59"/>
                                        </p:tgtEl>
                                        <p:attrNameLst>
                                          <p:attrName>r</p:attrName>
                                        </p:attrNameLst>
                                      </p:cBhvr>
                                    </p:animRot>
                                    <p:animRot by="120000">
                                      <p:cBhvr>
                                        <p:cTn id="28" dur="200" fill="hold">
                                          <p:stCondLst>
                                            <p:cond delay="800"/>
                                          </p:stCondLst>
                                        </p:cTn>
                                        <p:tgtEl>
                                          <p:spTgt spid="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AutoShape 2"/>
          <p:cNvSpPr/>
          <p:nvPr/>
        </p:nvSpPr>
        <p:spPr>
          <a:xfrm>
            <a:off x="-102036" y="4556500"/>
            <a:ext cx="9348072" cy="587000"/>
          </a:xfrm>
          <a:prstGeom prst="rect">
            <a:avLst/>
          </a:prstGeom>
          <a:solidFill>
            <a:srgbClr val="FFD68B">
              <a:alpha val="52157"/>
            </a:srgbClr>
          </a:solidFill>
        </p:spPr>
        <p:txBody>
          <a:bodyPr/>
          <a:lstStyle/>
          <a:p>
            <a:endParaRPr lang="en-US" sz="1050" dirty="0"/>
          </a:p>
        </p:txBody>
      </p:sp>
      <p:pic>
        <p:nvPicPr>
          <p:cNvPr id="19" name="Picture 18">
            <a:extLst>
              <a:ext uri="{FF2B5EF4-FFF2-40B4-BE49-F238E27FC236}">
                <a16:creationId xmlns:a16="http://schemas.microsoft.com/office/drawing/2014/main" id="{F85351B9-9DBD-E218-A5A3-543328FE4141}"/>
              </a:ext>
            </a:extLst>
          </p:cNvPr>
          <p:cNvPicPr>
            <a:picLocks noChangeAspect="1"/>
          </p:cNvPicPr>
          <p:nvPr/>
        </p:nvPicPr>
        <p:blipFill>
          <a:blip r:embed="rId3"/>
          <a:stretch>
            <a:fillRect/>
          </a:stretch>
        </p:blipFill>
        <p:spPr>
          <a:xfrm>
            <a:off x="1828800" y="647937"/>
            <a:ext cx="5486400" cy="3339111"/>
          </a:xfrm>
          <a:prstGeom prst="rect">
            <a:avLst/>
          </a:prstGeom>
        </p:spPr>
      </p:pic>
      <p:pic>
        <p:nvPicPr>
          <p:cNvPr id="20" name="Picture 19">
            <a:hlinkClick r:id="rId4" action="ppaction://hlinksldjump"/>
            <a:extLst>
              <a:ext uri="{FF2B5EF4-FFF2-40B4-BE49-F238E27FC236}">
                <a16:creationId xmlns:a16="http://schemas.microsoft.com/office/drawing/2014/main" id="{BB99C76D-78B8-D673-7276-556DCF8B2C06}"/>
              </a:ext>
            </a:extLst>
          </p:cNvPr>
          <p:cNvPicPr>
            <a:picLocks noChangeAspect="1"/>
          </p:cNvPicPr>
          <p:nvPr/>
        </p:nvPicPr>
        <p:blipFill>
          <a:blip r:embed="rId5"/>
          <a:stretch>
            <a:fillRect/>
          </a:stretch>
        </p:blipFill>
        <p:spPr>
          <a:xfrm>
            <a:off x="2279615" y="807533"/>
            <a:ext cx="2194560" cy="1476336"/>
          </a:xfrm>
          <a:prstGeom prst="rect">
            <a:avLst/>
          </a:prstGeom>
        </p:spPr>
      </p:pic>
      <p:pic>
        <p:nvPicPr>
          <p:cNvPr id="21" name="Picture 20">
            <a:hlinkClick r:id="rId6" action="ppaction://hlinksldjump"/>
            <a:extLst>
              <a:ext uri="{FF2B5EF4-FFF2-40B4-BE49-F238E27FC236}">
                <a16:creationId xmlns:a16="http://schemas.microsoft.com/office/drawing/2014/main" id="{1465AC6E-7E5F-06B3-93F9-A3E6CD1B26C9}"/>
              </a:ext>
            </a:extLst>
          </p:cNvPr>
          <p:cNvPicPr>
            <a:picLocks noChangeAspect="1"/>
          </p:cNvPicPr>
          <p:nvPr/>
        </p:nvPicPr>
        <p:blipFill>
          <a:blip r:embed="rId7"/>
          <a:stretch>
            <a:fillRect/>
          </a:stretch>
        </p:blipFill>
        <p:spPr>
          <a:xfrm>
            <a:off x="4669826" y="793092"/>
            <a:ext cx="2194560" cy="1476336"/>
          </a:xfrm>
          <a:prstGeom prst="rect">
            <a:avLst/>
          </a:prstGeom>
        </p:spPr>
      </p:pic>
      <p:pic>
        <p:nvPicPr>
          <p:cNvPr id="22" name="Picture 21">
            <a:hlinkClick r:id="rId8" action="ppaction://hlinksldjump"/>
            <a:extLst>
              <a:ext uri="{FF2B5EF4-FFF2-40B4-BE49-F238E27FC236}">
                <a16:creationId xmlns:a16="http://schemas.microsoft.com/office/drawing/2014/main" id="{B0496900-AE1F-DDE6-3A53-50AD67963052}"/>
              </a:ext>
            </a:extLst>
          </p:cNvPr>
          <p:cNvPicPr>
            <a:picLocks noChangeAspect="1"/>
          </p:cNvPicPr>
          <p:nvPr/>
        </p:nvPicPr>
        <p:blipFill>
          <a:blip r:embed="rId9"/>
          <a:stretch>
            <a:fillRect/>
          </a:stretch>
        </p:blipFill>
        <p:spPr>
          <a:xfrm>
            <a:off x="4669826" y="2322605"/>
            <a:ext cx="2194560" cy="1511256"/>
          </a:xfrm>
          <a:prstGeom prst="rect">
            <a:avLst/>
          </a:prstGeom>
        </p:spPr>
      </p:pic>
      <p:pic>
        <p:nvPicPr>
          <p:cNvPr id="23" name="Picture 22">
            <a:hlinkClick r:id="rId10" action="ppaction://hlinksldjump"/>
            <a:extLst>
              <a:ext uri="{FF2B5EF4-FFF2-40B4-BE49-F238E27FC236}">
                <a16:creationId xmlns:a16="http://schemas.microsoft.com/office/drawing/2014/main" id="{2394773A-D5A5-625E-5E6D-D86EF0DE7139}"/>
              </a:ext>
            </a:extLst>
          </p:cNvPr>
          <p:cNvPicPr>
            <a:picLocks noChangeAspect="1"/>
          </p:cNvPicPr>
          <p:nvPr/>
        </p:nvPicPr>
        <p:blipFill>
          <a:blip r:embed="rId11"/>
          <a:stretch>
            <a:fillRect/>
          </a:stretch>
        </p:blipFill>
        <p:spPr>
          <a:xfrm>
            <a:off x="2279615" y="2317493"/>
            <a:ext cx="2194560" cy="1514712"/>
          </a:xfrm>
          <a:prstGeom prst="rect">
            <a:avLst/>
          </a:prstGeom>
        </p:spPr>
      </p:pic>
      <p:pic>
        <p:nvPicPr>
          <p:cNvPr id="25" name="Picture 5">
            <a:extLst>
              <a:ext uri="{FF2B5EF4-FFF2-40B4-BE49-F238E27FC236}">
                <a16:creationId xmlns:a16="http://schemas.microsoft.com/office/drawing/2014/main" id="{7A2612C6-5024-B4FF-D422-2B8CD28E076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378444" y="2665811"/>
            <a:ext cx="1540921" cy="2462190"/>
          </a:xfrm>
          <a:prstGeom prst="rect">
            <a:avLst/>
          </a:prstGeom>
        </p:spPr>
      </p:pic>
      <p:pic>
        <p:nvPicPr>
          <p:cNvPr id="26" name="Picture 13">
            <a:extLst>
              <a:ext uri="{FF2B5EF4-FFF2-40B4-BE49-F238E27FC236}">
                <a16:creationId xmlns:a16="http://schemas.microsoft.com/office/drawing/2014/main" id="{74D378CF-A602-DF8B-3EB1-6D74BA8189A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120793" y="711115"/>
            <a:ext cx="827147" cy="1456459"/>
          </a:xfrm>
          <a:prstGeom prst="rect">
            <a:avLst/>
          </a:prstGeom>
        </p:spPr>
      </p:pic>
      <p:pic>
        <p:nvPicPr>
          <p:cNvPr id="27" name="Picture 14">
            <a:extLst>
              <a:ext uri="{FF2B5EF4-FFF2-40B4-BE49-F238E27FC236}">
                <a16:creationId xmlns:a16="http://schemas.microsoft.com/office/drawing/2014/main" id="{C35E816D-6777-E7D2-ABDA-BF26527F0BF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315200" y="254115"/>
            <a:ext cx="649344" cy="1106837"/>
          </a:xfrm>
          <a:prstGeom prst="rect">
            <a:avLst/>
          </a:prstGeom>
        </p:spPr>
      </p:pic>
      <p:pic>
        <p:nvPicPr>
          <p:cNvPr id="28" name="Picture 17">
            <a:extLst>
              <a:ext uri="{FF2B5EF4-FFF2-40B4-BE49-F238E27FC236}">
                <a16:creationId xmlns:a16="http://schemas.microsoft.com/office/drawing/2014/main" id="{7D4D5F9A-1655-DFB2-26E6-9A1D88D3B83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339331" y="1305423"/>
            <a:ext cx="760673" cy="1614159"/>
          </a:xfrm>
          <a:prstGeom prst="rect">
            <a:avLst/>
          </a:prstGeom>
        </p:spPr>
      </p:pic>
      <p:pic>
        <p:nvPicPr>
          <p:cNvPr id="29" name="Picture 7">
            <a:extLst>
              <a:ext uri="{FF2B5EF4-FFF2-40B4-BE49-F238E27FC236}">
                <a16:creationId xmlns:a16="http://schemas.microsoft.com/office/drawing/2014/main" id="{B55A687A-4CE6-8417-91E7-550FB254694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14938" y="-11790"/>
            <a:ext cx="761881" cy="1543050"/>
          </a:xfrm>
          <a:prstGeom prst="rect">
            <a:avLst/>
          </a:prstGeom>
        </p:spPr>
      </p:pic>
      <p:pic>
        <p:nvPicPr>
          <p:cNvPr id="32" name="Picture 19">
            <a:extLst>
              <a:ext uri="{FF2B5EF4-FFF2-40B4-BE49-F238E27FC236}">
                <a16:creationId xmlns:a16="http://schemas.microsoft.com/office/drawing/2014/main" id="{7BF6A61B-578B-5CCB-004E-BA23C7A6AF5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462231" y="2919583"/>
            <a:ext cx="1210523" cy="2027393"/>
          </a:xfrm>
          <a:prstGeom prst="rect">
            <a:avLst/>
          </a:prstGeom>
        </p:spPr>
      </p:pic>
      <p:pic>
        <p:nvPicPr>
          <p:cNvPr id="11" name="Picture 10">
            <a:hlinkClick r:id="rId24" action="ppaction://hlinksldjump"/>
            <a:extLst>
              <a:ext uri="{FF2B5EF4-FFF2-40B4-BE49-F238E27FC236}">
                <a16:creationId xmlns:a16="http://schemas.microsoft.com/office/drawing/2014/main" id="{1AD5944E-89F6-D560-3A5A-27D960098AB8}"/>
              </a:ext>
            </a:extLst>
          </p:cNvPr>
          <p:cNvPicPr>
            <a:picLocks noChangeAspect="1"/>
          </p:cNvPicPr>
          <p:nvPr/>
        </p:nvPicPr>
        <p:blipFill>
          <a:blip r:embed="rId25"/>
          <a:stretch>
            <a:fillRect/>
          </a:stretch>
        </p:blipFill>
        <p:spPr>
          <a:xfrm>
            <a:off x="4134427" y="4115584"/>
            <a:ext cx="1070799" cy="881834"/>
          </a:xfrm>
          <a:prstGeom prst="rect">
            <a:avLst/>
          </a:prstGeom>
        </p:spPr>
      </p:pic>
    </p:spTree>
    <p:extLst>
      <p:ext uri="{BB962C8B-B14F-4D97-AF65-F5344CB8AC3E}">
        <p14:creationId xmlns:p14="http://schemas.microsoft.com/office/powerpoint/2010/main" val="201412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6" presetClass="exit" presetSubtype="37" fill="hold" nodeType="clickEffect">
                                  <p:stCondLst>
                                    <p:cond delay="0"/>
                                  </p:stCondLst>
                                  <p:childTnLst>
                                    <p:animEffect transition="out" filter="barn(outVertical)">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6" presetClass="exit" presetSubtype="37" fill="hold" nodeType="clickEffect">
                                  <p:stCondLst>
                                    <p:cond delay="0"/>
                                  </p:stCondLst>
                                  <p:childTnLst>
                                    <p:animEffect transition="out" filter="barn(outVertical)">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6" presetClass="exit" presetSubtype="37" fill="hold" nodeType="clickEffect">
                                  <p:stCondLst>
                                    <p:cond delay="0"/>
                                  </p:stCondLst>
                                  <p:childTnLst>
                                    <p:animEffect transition="out" filter="barn(outVertical)">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AutoShape 2"/>
          <p:cNvSpPr/>
          <p:nvPr/>
        </p:nvSpPr>
        <p:spPr>
          <a:xfrm>
            <a:off x="-102036" y="4556500"/>
            <a:ext cx="9348072" cy="587000"/>
          </a:xfrm>
          <a:prstGeom prst="rect">
            <a:avLst/>
          </a:prstGeom>
          <a:solidFill>
            <a:srgbClr val="FFD68B">
              <a:alpha val="52157"/>
            </a:srgbClr>
          </a:solidFill>
        </p:spPr>
        <p:txBody>
          <a:bodyPr/>
          <a:lstStyle/>
          <a:p>
            <a:endParaRPr lang="en-US" sz="1050" dirty="0"/>
          </a:p>
        </p:txBody>
      </p:sp>
      <p:pic>
        <p:nvPicPr>
          <p:cNvPr id="32" name="Picture 19">
            <a:extLst>
              <a:ext uri="{FF2B5EF4-FFF2-40B4-BE49-F238E27FC236}">
                <a16:creationId xmlns:a16="http://schemas.microsoft.com/office/drawing/2014/main" id="{BF7392E9-02EC-97FE-4851-03B74B8368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0104" y="3453198"/>
            <a:ext cx="901712" cy="1510195"/>
          </a:xfrm>
          <a:prstGeom prst="rect">
            <a:avLst/>
          </a:prstGeom>
        </p:spPr>
      </p:pic>
      <p:pic>
        <p:nvPicPr>
          <p:cNvPr id="33" name="Picture 32">
            <a:hlinkClick r:id="rId4" action="ppaction://hlinksldjump"/>
            <a:extLst>
              <a:ext uri="{FF2B5EF4-FFF2-40B4-BE49-F238E27FC236}">
                <a16:creationId xmlns:a16="http://schemas.microsoft.com/office/drawing/2014/main" id="{3F149312-3F01-3BAF-6C82-FC078A0073BE}"/>
              </a:ext>
            </a:extLst>
          </p:cNvPr>
          <p:cNvPicPr>
            <a:picLocks noChangeAspect="1"/>
          </p:cNvPicPr>
          <p:nvPr/>
        </p:nvPicPr>
        <p:blipFill>
          <a:blip r:embed="rId5"/>
          <a:stretch>
            <a:fillRect/>
          </a:stretch>
        </p:blipFill>
        <p:spPr>
          <a:xfrm>
            <a:off x="8193001" y="3987035"/>
            <a:ext cx="895502" cy="891540"/>
          </a:xfrm>
          <a:prstGeom prst="rect">
            <a:avLst/>
          </a:prstGeom>
        </p:spPr>
      </p:pic>
      <p:sp>
        <p:nvSpPr>
          <p:cNvPr id="7" name="Câu hỏi">
            <a:extLst>
              <a:ext uri="{FF2B5EF4-FFF2-40B4-BE49-F238E27FC236}">
                <a16:creationId xmlns:a16="http://schemas.microsoft.com/office/drawing/2014/main" id="{B304FF3E-4BF4-C942-A52E-754F238B89B0}"/>
              </a:ext>
            </a:extLst>
          </p:cNvPr>
          <p:cNvSpPr/>
          <p:nvPr/>
        </p:nvSpPr>
        <p:spPr>
          <a:xfrm>
            <a:off x="910936" y="314275"/>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vi-VN" sz="2400" b="1" kern="1200" noProof="1">
                <a:solidFill>
                  <a:prstClr val="black"/>
                </a:solidFill>
                <a:latin typeface="Arial" panose="020B0604020202020204" pitchFamily="34" charset="0"/>
                <a:cs typeface="Arial" panose="020B0604020202020204" pitchFamily="34" charset="0"/>
              </a:rPr>
              <a:t>Câu hỏi </a:t>
            </a:r>
            <a:r>
              <a:rPr lang="vi-VN" sz="2400" b="1" kern="1200" noProof="1" smtClean="0">
                <a:solidFill>
                  <a:prstClr val="black"/>
                </a:solidFill>
                <a:latin typeface="Arial" panose="020B0604020202020204" pitchFamily="34" charset="0"/>
                <a:cs typeface="Arial" panose="020B0604020202020204" pitchFamily="34" charset="0"/>
              </a:rPr>
              <a:t>1</a:t>
            </a:r>
            <a:r>
              <a:rPr lang="en-US" sz="2400" b="1" kern="1200" noProof="1">
                <a:solidFill>
                  <a:prstClr val="black"/>
                </a:solidFill>
                <a:latin typeface="Arial" panose="020B0604020202020204" pitchFamily="34" charset="0"/>
                <a:cs typeface="Arial" panose="020B0604020202020204" pitchFamily="34" charset="0"/>
              </a:rPr>
              <a:t>: </a:t>
            </a:r>
            <a:r>
              <a:rPr lang="en-US" sz="2400" kern="1200" noProof="1" smtClean="0">
                <a:solidFill>
                  <a:prstClr val="black"/>
                </a:solidFill>
                <a:latin typeface="Arial" panose="020B0604020202020204" pitchFamily="34" charset="0"/>
                <a:cs typeface="Arial" panose="020B0604020202020204" pitchFamily="34" charset="0"/>
              </a:rPr>
              <a:t>Bà Đinh Thị Vân làm nhiệm vụ gì?</a:t>
            </a:r>
            <a:endParaRPr lang="vi-VN" sz="2400" kern="1200" noProof="1">
              <a:solidFill>
                <a:prstClr val="black"/>
              </a:solidFill>
              <a:latin typeface="Arial" panose="020B0604020202020204" pitchFamily="34" charset="0"/>
              <a:cs typeface="Arial" panose="020B0604020202020204" pitchFamily="34" charset="0"/>
            </a:endParaRPr>
          </a:p>
        </p:txBody>
      </p:sp>
      <p:sp>
        <p:nvSpPr>
          <p:cNvPr id="8" name="Đáp án đúng">
            <a:extLst>
              <a:ext uri="{FF2B5EF4-FFF2-40B4-BE49-F238E27FC236}">
                <a16:creationId xmlns:a16="http://schemas.microsoft.com/office/drawing/2014/main" id="{A046DBDD-8D9E-42A2-3613-FE6729626C51}"/>
              </a:ext>
            </a:extLst>
          </p:cNvPr>
          <p:cNvSpPr/>
          <p:nvPr/>
        </p:nvSpPr>
        <p:spPr>
          <a:xfrm>
            <a:off x="910936" y="203916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schemeClr val="tx1"/>
                </a:solidFill>
                <a:latin typeface="Times New Roman" panose="02020603050405020304" pitchFamily="18" charset="0"/>
                <a:cs typeface="Times New Roman" panose="02020603050405020304" pitchFamily="18" charset="0"/>
              </a:rPr>
              <a:t>a) </a:t>
            </a:r>
            <a:r>
              <a:rPr lang="vi-VN" sz="2000">
                <a:solidFill>
                  <a:schemeClr val="tx1"/>
                </a:solidFill>
                <a:latin typeface="Times New Roman" panose="02020603050405020304" pitchFamily="18" charset="0"/>
                <a:cs typeface="Times New Roman" panose="02020603050405020304" pitchFamily="18" charset="0"/>
              </a:rPr>
              <a:t>Hoạt động bí mật trong </a:t>
            </a:r>
            <a:r>
              <a:rPr lang="vi-VN" sz="2000">
                <a:solidFill>
                  <a:schemeClr val="tx1"/>
                </a:solidFill>
                <a:latin typeface="Times New Roman" panose="02020603050405020304" pitchFamily="18" charset="0"/>
                <a:cs typeface="Times New Roman" panose="02020603050405020304" pitchFamily="18" charset="0"/>
              </a:rPr>
              <a:t>vùng </a:t>
            </a:r>
            <a:r>
              <a:rPr lang="vi-VN" sz="2000" smtClean="0">
                <a:solidFill>
                  <a:schemeClr val="tx1"/>
                </a:solidFill>
                <a:latin typeface="Times New Roman" panose="02020603050405020304" pitchFamily="18" charset="0"/>
                <a:cs typeface="Times New Roman" panose="02020603050405020304" pitchFamily="18" charset="0"/>
              </a:rPr>
              <a:t>địch.</a:t>
            </a:r>
            <a:endParaRPr lang="vi-VN" sz="2000" kern="1200" noProof="1">
              <a:solidFill>
                <a:schemeClr val="tx1"/>
              </a:solidFill>
              <a:latin typeface="Times New Roman" panose="02020603050405020304" pitchFamily="18" charset="0"/>
              <a:cs typeface="Times New Roman" panose="02020603050405020304" pitchFamily="18" charset="0"/>
            </a:endParaRPr>
          </a:p>
        </p:txBody>
      </p:sp>
      <p:sp>
        <p:nvSpPr>
          <p:cNvPr id="9" name="Đáp án sai 1">
            <a:extLst>
              <a:ext uri="{FF2B5EF4-FFF2-40B4-BE49-F238E27FC236}">
                <a16:creationId xmlns:a16="http://schemas.microsoft.com/office/drawing/2014/main" id="{03538CF6-EF12-6739-3454-BB39D1C4BD25}"/>
              </a:ext>
            </a:extLst>
          </p:cNvPr>
          <p:cNvSpPr/>
          <p:nvPr/>
        </p:nvSpPr>
        <p:spPr>
          <a:xfrm>
            <a:off x="910936" y="327309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schemeClr val="tx1"/>
                </a:solidFill>
                <a:latin typeface="Times New Roman" panose="02020603050405020304" pitchFamily="18" charset="0"/>
                <a:cs typeface="Times New Roman" panose="02020603050405020304" pitchFamily="18" charset="0"/>
              </a:rPr>
              <a:t>c) </a:t>
            </a:r>
            <a:r>
              <a:rPr lang="vi-VN" sz="2000">
                <a:solidFill>
                  <a:schemeClr val="tx1"/>
                </a:solidFill>
                <a:latin typeface="Times New Roman" panose="02020603050405020304" pitchFamily="18" charset="0"/>
                <a:cs typeface="Times New Roman" panose="02020603050405020304" pitchFamily="18" charset="0"/>
              </a:rPr>
              <a:t>Làm người bán hàng thêu </a:t>
            </a:r>
            <a:r>
              <a:rPr lang="vi-VN" sz="2000">
                <a:solidFill>
                  <a:schemeClr val="tx1"/>
                </a:solidFill>
                <a:latin typeface="Times New Roman" panose="02020603050405020304" pitchFamily="18" charset="0"/>
                <a:cs typeface="Times New Roman" panose="02020603050405020304" pitchFamily="18" charset="0"/>
              </a:rPr>
              <a:t>ở </a:t>
            </a:r>
            <a:r>
              <a:rPr lang="vi-VN" sz="2000" smtClean="0">
                <a:solidFill>
                  <a:schemeClr val="tx1"/>
                </a:solidFill>
                <a:latin typeface="Times New Roman" panose="02020603050405020304" pitchFamily="18" charset="0"/>
                <a:cs typeface="Times New Roman" panose="02020603050405020304" pitchFamily="18" charset="0"/>
              </a:rPr>
              <a:t>Huế.</a:t>
            </a:r>
            <a:endParaRPr lang="vi-VN" sz="2000" kern="1200" noProof="1">
              <a:solidFill>
                <a:schemeClr val="tx1"/>
              </a:solidFill>
              <a:latin typeface="Times New Roman" panose="02020603050405020304" pitchFamily="18" charset="0"/>
              <a:cs typeface="Times New Roman" panose="02020603050405020304" pitchFamily="18" charset="0"/>
            </a:endParaRPr>
          </a:p>
        </p:txBody>
      </p:sp>
      <p:sp>
        <p:nvSpPr>
          <p:cNvPr id="10" name="Đáp án sai 2">
            <a:extLst>
              <a:ext uri="{FF2B5EF4-FFF2-40B4-BE49-F238E27FC236}">
                <a16:creationId xmlns:a16="http://schemas.microsoft.com/office/drawing/2014/main" id="{068B4EA7-D6DC-D01B-451C-047F24645159}"/>
              </a:ext>
            </a:extLst>
          </p:cNvPr>
          <p:cNvSpPr/>
          <p:nvPr/>
        </p:nvSpPr>
        <p:spPr>
          <a:xfrm>
            <a:off x="4831773" y="203916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schemeClr val="tx1"/>
                </a:solidFill>
                <a:latin typeface="Times New Roman" panose="02020603050405020304" pitchFamily="18" charset="0"/>
                <a:cs typeface="Times New Roman" panose="02020603050405020304" pitchFamily="18" charset="0"/>
              </a:rPr>
              <a:t>b) </a:t>
            </a:r>
            <a:r>
              <a:rPr lang="vi-VN" sz="2000">
                <a:solidFill>
                  <a:schemeClr val="tx1"/>
                </a:solidFill>
                <a:latin typeface="Times New Roman" panose="02020603050405020304" pitchFamily="18" charset="0"/>
                <a:cs typeface="Times New Roman" panose="02020603050405020304" pitchFamily="18" charset="0"/>
              </a:rPr>
              <a:t>Hoạt động tình báo trong vùng địch.</a:t>
            </a:r>
            <a:endParaRPr lang="vi-VN" sz="2000" kern="1200" noProof="1">
              <a:solidFill>
                <a:schemeClr val="tx1"/>
              </a:solidFill>
              <a:latin typeface="Times New Roman" panose="02020603050405020304" pitchFamily="18" charset="0"/>
              <a:cs typeface="Times New Roman" panose="02020603050405020304" pitchFamily="18" charset="0"/>
            </a:endParaRPr>
          </a:p>
        </p:txBody>
      </p:sp>
      <p:sp>
        <p:nvSpPr>
          <p:cNvPr id="11" name="Đáp án sai 3">
            <a:extLst>
              <a:ext uri="{FF2B5EF4-FFF2-40B4-BE49-F238E27FC236}">
                <a16:creationId xmlns:a16="http://schemas.microsoft.com/office/drawing/2014/main" id="{D93C52D9-135B-5879-D0AF-E2C2BD52F230}"/>
              </a:ext>
            </a:extLst>
          </p:cNvPr>
          <p:cNvSpPr/>
          <p:nvPr/>
        </p:nvSpPr>
        <p:spPr>
          <a:xfrm>
            <a:off x="4831772" y="326529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chemeClr val="tx1"/>
                </a:solidFill>
                <a:latin typeface="+mj-lt"/>
                <a:cs typeface="Arial" panose="020B0604020202020204" pitchFamily="34" charset="0"/>
              </a:rPr>
              <a:t>d) </a:t>
            </a:r>
            <a:r>
              <a:rPr lang="vi-VN" sz="2000">
                <a:solidFill>
                  <a:schemeClr val="tx1"/>
                </a:solidFill>
                <a:latin typeface="+mj-lt"/>
              </a:rPr>
              <a:t> Làm người bán hàng rong ở Sài Gòn</a:t>
            </a:r>
            <a:endParaRPr lang="vi-VN" sz="2000" kern="1200" noProof="1">
              <a:solidFill>
                <a:schemeClr val="tx1"/>
              </a:solidFill>
              <a:latin typeface="+mj-lt"/>
              <a:cs typeface="Arial" panose="020B0604020202020204" pitchFamily="34" charset="0"/>
            </a:endParaRPr>
          </a:p>
        </p:txBody>
      </p:sp>
      <p:sp>
        <p:nvSpPr>
          <p:cNvPr id="12" name="Đáp án đúng">
            <a:extLst>
              <a:ext uri="{FF2B5EF4-FFF2-40B4-BE49-F238E27FC236}">
                <a16:creationId xmlns:a16="http://schemas.microsoft.com/office/drawing/2014/main" id="{FFA0D970-F0CC-47DF-846F-4B57F8A0BB8B}"/>
              </a:ext>
            </a:extLst>
          </p:cNvPr>
          <p:cNvSpPr/>
          <p:nvPr/>
        </p:nvSpPr>
        <p:spPr>
          <a:xfrm>
            <a:off x="910935" y="2039166"/>
            <a:ext cx="3401291" cy="997526"/>
          </a:xfrm>
          <a:prstGeom prst="roundRect">
            <a:avLst/>
          </a:prstGeom>
          <a:solidFill>
            <a:srgbClr val="FFD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schemeClr val="tx1"/>
                </a:solidFill>
                <a:latin typeface="Times New Roman" panose="02020603050405020304" pitchFamily="18" charset="0"/>
                <a:cs typeface="Times New Roman" panose="02020603050405020304" pitchFamily="18" charset="0"/>
              </a:rPr>
              <a:t>a) </a:t>
            </a:r>
            <a:r>
              <a:rPr lang="vi-VN" sz="2000">
                <a:solidFill>
                  <a:schemeClr val="tx1"/>
                </a:solidFill>
                <a:latin typeface="Times New Roman" panose="02020603050405020304" pitchFamily="18" charset="0"/>
                <a:cs typeface="Times New Roman" panose="02020603050405020304" pitchFamily="18" charset="0"/>
              </a:rPr>
              <a:t>Hoạt động bí mật trong vùng địch.</a:t>
            </a:r>
            <a:endParaRPr lang="vi-VN" sz="2000" kern="1200" noProof="1">
              <a:solidFill>
                <a:schemeClr val="tx1"/>
              </a:solidFill>
              <a:latin typeface="Times New Roman" panose="02020603050405020304" pitchFamily="18" charset="0"/>
              <a:cs typeface="Times New Roman" panose="02020603050405020304" pitchFamily="18" charset="0"/>
            </a:endParaRPr>
          </a:p>
        </p:txBody>
      </p:sp>
      <p:sp>
        <p:nvSpPr>
          <p:cNvPr id="13" name="Đáp án đúng">
            <a:extLst>
              <a:ext uri="{FF2B5EF4-FFF2-40B4-BE49-F238E27FC236}">
                <a16:creationId xmlns:a16="http://schemas.microsoft.com/office/drawing/2014/main" id="{FFA0D970-F0CC-47DF-846F-4B57F8A0BB8B}"/>
              </a:ext>
            </a:extLst>
          </p:cNvPr>
          <p:cNvSpPr/>
          <p:nvPr/>
        </p:nvSpPr>
        <p:spPr>
          <a:xfrm>
            <a:off x="4813824" y="2039166"/>
            <a:ext cx="3401291" cy="997526"/>
          </a:xfrm>
          <a:prstGeom prst="roundRect">
            <a:avLst/>
          </a:prstGeom>
          <a:solidFill>
            <a:srgbClr val="FFD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schemeClr val="tx1"/>
                </a:solidFill>
                <a:latin typeface="Times New Roman" panose="02020603050405020304" pitchFamily="18" charset="0"/>
                <a:cs typeface="Times New Roman" panose="02020603050405020304" pitchFamily="18" charset="0"/>
              </a:rPr>
              <a:t>b) </a:t>
            </a:r>
            <a:r>
              <a:rPr lang="vi-VN" sz="2000">
                <a:solidFill>
                  <a:schemeClr val="tx1"/>
                </a:solidFill>
                <a:latin typeface="Times New Roman" panose="02020603050405020304" pitchFamily="18" charset="0"/>
                <a:cs typeface="Times New Roman" panose="02020603050405020304" pitchFamily="18" charset="0"/>
              </a:rPr>
              <a:t>Hoạt động tình báo trong vùng địch.</a:t>
            </a:r>
            <a:endParaRPr lang="vi-VN" sz="2000" kern="1200" noProof="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380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AutoShape 2"/>
          <p:cNvSpPr/>
          <p:nvPr/>
        </p:nvSpPr>
        <p:spPr>
          <a:xfrm>
            <a:off x="-102036" y="4556500"/>
            <a:ext cx="9348072" cy="587000"/>
          </a:xfrm>
          <a:prstGeom prst="rect">
            <a:avLst/>
          </a:prstGeom>
          <a:solidFill>
            <a:srgbClr val="FFD68B">
              <a:alpha val="52157"/>
            </a:srgbClr>
          </a:solidFill>
        </p:spPr>
        <p:txBody>
          <a:bodyPr/>
          <a:lstStyle/>
          <a:p>
            <a:endParaRPr lang="en-US" sz="1050" dirty="0"/>
          </a:p>
        </p:txBody>
      </p:sp>
      <p:pic>
        <p:nvPicPr>
          <p:cNvPr id="32" name="Picture 19">
            <a:extLst>
              <a:ext uri="{FF2B5EF4-FFF2-40B4-BE49-F238E27FC236}">
                <a16:creationId xmlns:a16="http://schemas.microsoft.com/office/drawing/2014/main" id="{BF7392E9-02EC-97FE-4851-03B74B8368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0104" y="3453198"/>
            <a:ext cx="901712" cy="1510195"/>
          </a:xfrm>
          <a:prstGeom prst="rect">
            <a:avLst/>
          </a:prstGeom>
        </p:spPr>
      </p:pic>
      <p:pic>
        <p:nvPicPr>
          <p:cNvPr id="8" name="Picture 7">
            <a:hlinkClick r:id="rId4" action="ppaction://hlinksldjump"/>
            <a:extLst>
              <a:ext uri="{FF2B5EF4-FFF2-40B4-BE49-F238E27FC236}">
                <a16:creationId xmlns:a16="http://schemas.microsoft.com/office/drawing/2014/main" id="{0FC92AED-80D4-7AB2-49BA-55B0ACA3CCAC}"/>
              </a:ext>
            </a:extLst>
          </p:cNvPr>
          <p:cNvPicPr>
            <a:picLocks noChangeAspect="1"/>
          </p:cNvPicPr>
          <p:nvPr/>
        </p:nvPicPr>
        <p:blipFill>
          <a:blip r:embed="rId5"/>
          <a:stretch>
            <a:fillRect/>
          </a:stretch>
        </p:blipFill>
        <p:spPr>
          <a:xfrm>
            <a:off x="8193001" y="3987035"/>
            <a:ext cx="895502" cy="891540"/>
          </a:xfrm>
          <a:prstGeom prst="rect">
            <a:avLst/>
          </a:prstGeom>
        </p:spPr>
      </p:pic>
      <p:sp>
        <p:nvSpPr>
          <p:cNvPr id="7" name="Câu hỏi">
            <a:extLst>
              <a:ext uri="{FF2B5EF4-FFF2-40B4-BE49-F238E27FC236}">
                <a16:creationId xmlns:a16="http://schemas.microsoft.com/office/drawing/2014/main" id="{9BAB1455-B5AB-D1D1-B2D8-8310FD1F6148}"/>
              </a:ext>
            </a:extLst>
          </p:cNvPr>
          <p:cNvSpPr/>
          <p:nvPr/>
        </p:nvSpPr>
        <p:spPr>
          <a:xfrm>
            <a:off x="910936" y="286565"/>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400" b="1" kern="1200" noProof="1">
                <a:solidFill>
                  <a:prstClr val="black"/>
                </a:solidFill>
                <a:latin typeface="Arial" panose="020B0604020202020204" pitchFamily="34" charset="0"/>
                <a:cs typeface="Arial" panose="020B0604020202020204" pitchFamily="34" charset="0"/>
              </a:rPr>
              <a:t>Câu hỏi </a:t>
            </a:r>
            <a:r>
              <a:rPr lang="en-US" sz="2400" b="1" kern="1200" noProof="1">
                <a:solidFill>
                  <a:prstClr val="black"/>
                </a:solidFill>
                <a:latin typeface="Arial" panose="020B0604020202020204" pitchFamily="34" charset="0"/>
                <a:cs typeface="Arial" panose="020B0604020202020204" pitchFamily="34" charset="0"/>
              </a:rPr>
              <a:t>2: </a:t>
            </a:r>
            <a:r>
              <a:rPr lang="en-US" sz="2400" kern="1200" noProof="1" smtClean="0">
                <a:solidFill>
                  <a:prstClr val="black"/>
                </a:solidFill>
                <a:latin typeface="Arial" panose="020B0604020202020204" pitchFamily="34" charset="0"/>
                <a:cs typeface="Arial" panose="020B0604020202020204" pitchFamily="34" charset="0"/>
              </a:rPr>
              <a:t>Bà Đinh Thị Vân đã lập được những chiến công gì?</a:t>
            </a:r>
            <a:endParaRPr lang="vi-VN" sz="2400" kern="1200" noProof="1">
              <a:solidFill>
                <a:prstClr val="black"/>
              </a:solidFill>
              <a:latin typeface="Arial" panose="020B060402020202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C6D24065-080A-C86D-3218-D8DB371A599B}"/>
              </a:ext>
            </a:extLst>
          </p:cNvPr>
          <p:cNvSpPr/>
          <p:nvPr/>
        </p:nvSpPr>
        <p:spPr>
          <a:xfrm>
            <a:off x="910936" y="197271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chemeClr val="tx1"/>
                </a:solidFill>
                <a:latin typeface="+mj-lt"/>
                <a:cs typeface="Arial" panose="020B0604020202020204" pitchFamily="34" charset="0"/>
              </a:rPr>
              <a:t>a) </a:t>
            </a:r>
            <a:r>
              <a:rPr lang="vi-VN" sz="2000">
                <a:solidFill>
                  <a:schemeClr val="tx1"/>
                </a:solidFill>
                <a:latin typeface="+mj-lt"/>
              </a:rPr>
              <a:t>Bà tham gia hoạt động cách mạng từ nhỏ</a:t>
            </a:r>
            <a:endParaRPr lang="vi-VN" sz="2000" kern="1200" noProof="1">
              <a:solidFill>
                <a:schemeClr val="tx1"/>
              </a:solidFill>
              <a:latin typeface="+mj-lt"/>
              <a:cs typeface="Arial" panose="020B0604020202020204" pitchFamily="34" charset="0"/>
            </a:endParaRPr>
          </a:p>
        </p:txBody>
      </p:sp>
      <p:sp>
        <p:nvSpPr>
          <p:cNvPr id="10" name="Đáp án sai 1">
            <a:extLst>
              <a:ext uri="{FF2B5EF4-FFF2-40B4-BE49-F238E27FC236}">
                <a16:creationId xmlns:a16="http://schemas.microsoft.com/office/drawing/2014/main" id="{68CCB6E5-27C5-36E0-2C8F-B7E41E8AF79E}"/>
              </a:ext>
            </a:extLst>
          </p:cNvPr>
          <p:cNvSpPr/>
          <p:nvPr/>
        </p:nvSpPr>
        <p:spPr>
          <a:xfrm>
            <a:off x="910936" y="3237582"/>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900" kern="1200">
                <a:solidFill>
                  <a:schemeClr val="tx1"/>
                </a:solidFill>
                <a:latin typeface="+mj-lt"/>
                <a:cs typeface="Arial" panose="020B0604020202020204" pitchFamily="34" charset="0"/>
              </a:rPr>
              <a:t>c) </a:t>
            </a:r>
            <a:r>
              <a:rPr lang="vi-VN" sz="1900">
                <a:solidFill>
                  <a:schemeClr val="tx1"/>
                </a:solidFill>
                <a:latin typeface="+mj-lt"/>
              </a:rPr>
              <a:t>Bà đã xây dựng và điều hành cả một mạng lưới tình báo</a:t>
            </a:r>
            <a:endParaRPr lang="en-US" sz="1900" kern="1200">
              <a:solidFill>
                <a:schemeClr val="tx1"/>
              </a:solidFill>
              <a:latin typeface="+mj-lt"/>
              <a:cs typeface="Arial" panose="020B0604020202020204" pitchFamily="34" charset="0"/>
            </a:endParaRPr>
          </a:p>
        </p:txBody>
      </p:sp>
      <p:sp>
        <p:nvSpPr>
          <p:cNvPr id="11" name="Đáp án sai 2">
            <a:extLst>
              <a:ext uri="{FF2B5EF4-FFF2-40B4-BE49-F238E27FC236}">
                <a16:creationId xmlns:a16="http://schemas.microsoft.com/office/drawing/2014/main" id="{0B9FECD9-9641-A703-2AF1-0C15C277FB18}"/>
              </a:ext>
            </a:extLst>
          </p:cNvPr>
          <p:cNvSpPr/>
          <p:nvPr/>
        </p:nvSpPr>
        <p:spPr>
          <a:xfrm>
            <a:off x="4831772" y="201145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kern="1200">
                <a:solidFill>
                  <a:schemeClr val="tx1"/>
                </a:solidFill>
                <a:latin typeface="+mj-lt"/>
                <a:cs typeface="Arial" panose="020B0604020202020204" pitchFamily="34" charset="0"/>
              </a:rPr>
              <a:t>b) </a:t>
            </a:r>
            <a:r>
              <a:rPr lang="vi-VN" sz="2000">
                <a:solidFill>
                  <a:schemeClr val="tx1"/>
                </a:solidFill>
                <a:latin typeface="+mj-lt"/>
              </a:rPr>
              <a:t>Bà nhận lệnh vào miền Nam hoạt động bí mật</a:t>
            </a:r>
            <a:endParaRPr lang="en-US" sz="2000" kern="1200">
              <a:solidFill>
                <a:schemeClr val="tx1"/>
              </a:solidFill>
              <a:latin typeface="+mj-lt"/>
              <a:cs typeface="Arial" panose="020B0604020202020204" pitchFamily="34" charset="0"/>
            </a:endParaRPr>
          </a:p>
        </p:txBody>
      </p:sp>
      <p:sp>
        <p:nvSpPr>
          <p:cNvPr id="12" name="Đáp án sai 3">
            <a:extLst>
              <a:ext uri="{FF2B5EF4-FFF2-40B4-BE49-F238E27FC236}">
                <a16:creationId xmlns:a16="http://schemas.microsoft.com/office/drawing/2014/main" id="{585AFCDE-52AF-4E86-2B46-04E418E5A2EC}"/>
              </a:ext>
            </a:extLst>
          </p:cNvPr>
          <p:cNvSpPr/>
          <p:nvPr/>
        </p:nvSpPr>
        <p:spPr>
          <a:xfrm>
            <a:off x="4831772" y="3237582"/>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kern="1200">
                <a:solidFill>
                  <a:schemeClr val="tx1"/>
                </a:solidFill>
                <a:latin typeface="+mj-lt"/>
                <a:cs typeface="Arial" panose="020B0604020202020204" pitchFamily="34" charset="0"/>
              </a:rPr>
              <a:t>d) </a:t>
            </a:r>
            <a:r>
              <a:rPr lang="vi-VN" sz="1800">
                <a:solidFill>
                  <a:schemeClr val="tx1"/>
                </a:solidFill>
                <a:latin typeface="+mj-lt"/>
              </a:rPr>
              <a:t>Bà đã thu thập, cung cấp những tin tình báo có giá trị cao</a:t>
            </a:r>
            <a:endParaRPr lang="en-US" sz="1800" kern="1200">
              <a:solidFill>
                <a:schemeClr val="tx1"/>
              </a:solidFill>
              <a:latin typeface="+mj-lt"/>
              <a:cs typeface="Arial" panose="020B0604020202020204" pitchFamily="34" charset="0"/>
            </a:endParaRPr>
          </a:p>
        </p:txBody>
      </p:sp>
      <p:sp>
        <p:nvSpPr>
          <p:cNvPr id="13" name="Đáp án đúng">
            <a:extLst>
              <a:ext uri="{FF2B5EF4-FFF2-40B4-BE49-F238E27FC236}">
                <a16:creationId xmlns:a16="http://schemas.microsoft.com/office/drawing/2014/main" id="{EEE29687-6569-F0BC-9B9D-8F4B815EB0FF}"/>
              </a:ext>
            </a:extLst>
          </p:cNvPr>
          <p:cNvSpPr/>
          <p:nvPr/>
        </p:nvSpPr>
        <p:spPr>
          <a:xfrm>
            <a:off x="910935" y="3222566"/>
            <a:ext cx="3401291" cy="997526"/>
          </a:xfrm>
          <a:prstGeom prst="roundRect">
            <a:avLst/>
          </a:prstGeom>
          <a:solidFill>
            <a:srgbClr val="FFD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kern="1200">
                <a:solidFill>
                  <a:schemeClr val="tx1"/>
                </a:solidFill>
                <a:latin typeface="+mj-lt"/>
                <a:cs typeface="Arial" panose="020B0604020202020204" pitchFamily="34" charset="0"/>
              </a:rPr>
              <a:t>c) </a:t>
            </a:r>
            <a:r>
              <a:rPr lang="vi-VN" sz="1800">
                <a:solidFill>
                  <a:schemeClr val="tx1"/>
                </a:solidFill>
                <a:latin typeface="+mj-lt"/>
              </a:rPr>
              <a:t>Bà đã xây dựng và điều hành cả một mạng lưới tình báo</a:t>
            </a:r>
            <a:endParaRPr lang="en-US" sz="1800" kern="1200">
              <a:solidFill>
                <a:schemeClr val="tx1"/>
              </a:solidFill>
              <a:latin typeface="+mj-lt"/>
              <a:cs typeface="Arial" panose="020B0604020202020204" pitchFamily="34" charset="0"/>
            </a:endParaRPr>
          </a:p>
        </p:txBody>
      </p:sp>
      <p:sp>
        <p:nvSpPr>
          <p:cNvPr id="14" name="Đáp án đúng">
            <a:extLst>
              <a:ext uri="{FF2B5EF4-FFF2-40B4-BE49-F238E27FC236}">
                <a16:creationId xmlns:a16="http://schemas.microsoft.com/office/drawing/2014/main" id="{EEE29687-6569-F0BC-9B9D-8F4B815EB0FF}"/>
              </a:ext>
            </a:extLst>
          </p:cNvPr>
          <p:cNvSpPr/>
          <p:nvPr/>
        </p:nvSpPr>
        <p:spPr>
          <a:xfrm>
            <a:off x="4831772" y="3237582"/>
            <a:ext cx="3401291" cy="997526"/>
          </a:xfrm>
          <a:prstGeom prst="roundRect">
            <a:avLst/>
          </a:prstGeom>
          <a:solidFill>
            <a:srgbClr val="FFD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kern="1200">
                <a:solidFill>
                  <a:schemeClr val="tx1"/>
                </a:solidFill>
                <a:latin typeface="+mj-lt"/>
                <a:cs typeface="Arial" panose="020B0604020202020204" pitchFamily="34" charset="0"/>
              </a:rPr>
              <a:t>d) </a:t>
            </a:r>
            <a:r>
              <a:rPr lang="vi-VN" sz="1800">
                <a:solidFill>
                  <a:schemeClr val="tx1"/>
                </a:solidFill>
                <a:latin typeface="+mj-lt"/>
              </a:rPr>
              <a:t>Bà đã thu thập, cung cấp những tin tình báo có giá trị cao</a:t>
            </a:r>
            <a:endParaRPr lang="en-US" sz="1800" kern="120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330499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AutoShape 2"/>
          <p:cNvSpPr/>
          <p:nvPr/>
        </p:nvSpPr>
        <p:spPr>
          <a:xfrm>
            <a:off x="-102036" y="4556500"/>
            <a:ext cx="9348072" cy="587000"/>
          </a:xfrm>
          <a:prstGeom prst="rect">
            <a:avLst/>
          </a:prstGeom>
          <a:solidFill>
            <a:srgbClr val="FFD68B">
              <a:alpha val="52157"/>
            </a:srgbClr>
          </a:solidFill>
        </p:spPr>
        <p:txBody>
          <a:bodyPr/>
          <a:lstStyle/>
          <a:p>
            <a:endParaRPr lang="en-US" sz="1050" dirty="0"/>
          </a:p>
        </p:txBody>
      </p:sp>
      <p:pic>
        <p:nvPicPr>
          <p:cNvPr id="32" name="Picture 19">
            <a:extLst>
              <a:ext uri="{FF2B5EF4-FFF2-40B4-BE49-F238E27FC236}">
                <a16:creationId xmlns:a16="http://schemas.microsoft.com/office/drawing/2014/main" id="{BF7392E9-02EC-97FE-4851-03B74B8368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0104" y="3453198"/>
            <a:ext cx="901712" cy="1510195"/>
          </a:xfrm>
          <a:prstGeom prst="rect">
            <a:avLst/>
          </a:prstGeom>
        </p:spPr>
      </p:pic>
      <p:sp>
        <p:nvSpPr>
          <p:cNvPr id="7" name="Câu hỏi">
            <a:extLst>
              <a:ext uri="{FF2B5EF4-FFF2-40B4-BE49-F238E27FC236}">
                <a16:creationId xmlns:a16="http://schemas.microsoft.com/office/drawing/2014/main" id="{C6041B3D-A748-A0B9-1D1D-82BE2548AA87}"/>
              </a:ext>
            </a:extLst>
          </p:cNvPr>
          <p:cNvSpPr/>
          <p:nvPr/>
        </p:nvSpPr>
        <p:spPr>
          <a:xfrm>
            <a:off x="910936" y="217292"/>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200" b="1" kern="1200" noProof="1">
                <a:solidFill>
                  <a:prstClr val="black"/>
                </a:solidFill>
                <a:latin typeface="Arial" panose="020B0604020202020204" pitchFamily="34" charset="0"/>
                <a:cs typeface="Arial" panose="020B0604020202020204" pitchFamily="34" charset="0"/>
              </a:rPr>
              <a:t>Câu hỏi </a:t>
            </a:r>
            <a:r>
              <a:rPr lang="en-US" sz="2200" b="1" noProof="1" smtClean="0">
                <a:solidFill>
                  <a:prstClr val="black"/>
                </a:solidFill>
                <a:latin typeface="Arial" panose="020B0604020202020204" pitchFamily="34" charset="0"/>
                <a:cs typeface="Arial" panose="020B0604020202020204" pitchFamily="34" charset="0"/>
              </a:rPr>
              <a:t>3: </a:t>
            </a:r>
            <a:r>
              <a:rPr lang="en-US" sz="2200" noProof="1" smtClean="0">
                <a:solidFill>
                  <a:prstClr val="black"/>
                </a:solidFill>
                <a:cs typeface="Arial" panose="020B0604020202020204" pitchFamily="34" charset="0"/>
              </a:rPr>
              <a:t>Em hiểu “Bông hồng thép” trong bài có ý nghĩa gì?</a:t>
            </a:r>
            <a:endParaRPr lang="vi-VN" sz="2200" kern="1200" noProof="1">
              <a:solidFill>
                <a:prstClr val="black"/>
              </a:solidFill>
              <a:latin typeface="Arial" panose="020B060402020202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E89916CF-0176-9D2A-D58C-555F1414B6F9}"/>
              </a:ext>
            </a:extLst>
          </p:cNvPr>
          <p:cNvSpPr/>
          <p:nvPr/>
        </p:nvSpPr>
        <p:spPr>
          <a:xfrm>
            <a:off x="417064" y="1933816"/>
            <a:ext cx="4020007"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chemeClr val="tx1"/>
                </a:solidFill>
                <a:latin typeface="+mj-lt"/>
                <a:cs typeface="Arial" panose="020B0604020202020204" pitchFamily="34" charset="0"/>
              </a:rPr>
              <a:t>a) </a:t>
            </a:r>
            <a:r>
              <a:rPr lang="vi-VN" sz="2000">
                <a:solidFill>
                  <a:schemeClr val="tx1"/>
                </a:solidFill>
                <a:latin typeface="+mj-lt"/>
              </a:rPr>
              <a:t>Chiến sĩ tình báo dũng cảm.</a:t>
            </a:r>
            <a:endParaRPr lang="vi-VN" sz="2000" kern="1200" noProof="1">
              <a:solidFill>
                <a:schemeClr val="tx1"/>
              </a:solidFill>
              <a:latin typeface="+mj-lt"/>
              <a:cs typeface="Arial" panose="020B0604020202020204" pitchFamily="34" charset="0"/>
            </a:endParaRPr>
          </a:p>
        </p:txBody>
      </p:sp>
      <p:sp>
        <p:nvSpPr>
          <p:cNvPr id="10" name="Đáp án sai 1">
            <a:extLst>
              <a:ext uri="{FF2B5EF4-FFF2-40B4-BE49-F238E27FC236}">
                <a16:creationId xmlns:a16="http://schemas.microsoft.com/office/drawing/2014/main" id="{86B4CAD6-50A0-8F31-5C42-746FE6637ED0}"/>
              </a:ext>
            </a:extLst>
          </p:cNvPr>
          <p:cNvSpPr/>
          <p:nvPr/>
        </p:nvSpPr>
        <p:spPr>
          <a:xfrm>
            <a:off x="417064" y="3159942"/>
            <a:ext cx="4020007"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kern="1200">
                <a:solidFill>
                  <a:schemeClr val="tx1"/>
                </a:solidFill>
                <a:latin typeface="+mj-lt"/>
                <a:cs typeface="Arial" panose="020B0604020202020204" pitchFamily="34" charset="0"/>
              </a:rPr>
              <a:t>c) </a:t>
            </a:r>
            <a:r>
              <a:rPr lang="vi-VN" sz="2000">
                <a:solidFill>
                  <a:schemeClr val="tx1"/>
                </a:solidFill>
                <a:latin typeface="+mj-lt"/>
              </a:rPr>
              <a:t>Chiến sĩ tình báo tài giỏi</a:t>
            </a:r>
            <a:endParaRPr lang="en-US" sz="2000" kern="1200">
              <a:solidFill>
                <a:schemeClr val="tx1"/>
              </a:solidFill>
              <a:latin typeface="+mj-lt"/>
              <a:cs typeface="Arial" panose="020B0604020202020204" pitchFamily="34" charset="0"/>
            </a:endParaRPr>
          </a:p>
        </p:txBody>
      </p:sp>
      <p:sp>
        <p:nvSpPr>
          <p:cNvPr id="11" name="Đáp án sai 2">
            <a:extLst>
              <a:ext uri="{FF2B5EF4-FFF2-40B4-BE49-F238E27FC236}">
                <a16:creationId xmlns:a16="http://schemas.microsoft.com/office/drawing/2014/main" id="{14869F21-815D-0088-7C12-17FD4C928D9C}"/>
              </a:ext>
            </a:extLst>
          </p:cNvPr>
          <p:cNvSpPr/>
          <p:nvPr/>
        </p:nvSpPr>
        <p:spPr>
          <a:xfrm>
            <a:off x="4594605" y="1942183"/>
            <a:ext cx="4020007"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kern="1200">
                <a:solidFill>
                  <a:schemeClr val="tx1"/>
                </a:solidFill>
                <a:latin typeface="+mj-lt"/>
                <a:cs typeface="Arial" panose="020B0604020202020204" pitchFamily="34" charset="0"/>
              </a:rPr>
              <a:t>b) </a:t>
            </a:r>
            <a:r>
              <a:rPr lang="vi-VN" sz="2000">
                <a:solidFill>
                  <a:schemeClr val="tx1"/>
                </a:solidFill>
                <a:latin typeface="+mj-lt"/>
              </a:rPr>
              <a:t>Người phụ nữ dũng cảm.</a:t>
            </a:r>
            <a:endParaRPr lang="en-US" sz="2000" kern="1200">
              <a:solidFill>
                <a:schemeClr val="tx1"/>
              </a:solidFill>
              <a:latin typeface="+mj-lt"/>
              <a:cs typeface="Arial" panose="020B0604020202020204" pitchFamily="34" charset="0"/>
            </a:endParaRPr>
          </a:p>
        </p:txBody>
      </p:sp>
      <p:sp>
        <p:nvSpPr>
          <p:cNvPr id="12" name="Đáp án sai 3">
            <a:extLst>
              <a:ext uri="{FF2B5EF4-FFF2-40B4-BE49-F238E27FC236}">
                <a16:creationId xmlns:a16="http://schemas.microsoft.com/office/drawing/2014/main" id="{75091531-81A6-B98C-15E8-2B03BCC7FD34}"/>
              </a:ext>
            </a:extLst>
          </p:cNvPr>
          <p:cNvSpPr/>
          <p:nvPr/>
        </p:nvSpPr>
        <p:spPr>
          <a:xfrm>
            <a:off x="4594604" y="3168309"/>
            <a:ext cx="4020007"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buClrTx/>
              <a:defRPr/>
            </a:pPr>
            <a:r>
              <a:rPr lang="vi-VN" sz="2000" kern="1200" noProof="1">
                <a:solidFill>
                  <a:schemeClr val="tx1"/>
                </a:solidFill>
                <a:latin typeface="+mj-lt"/>
                <a:cs typeface="Arial" panose="020B0604020202020204" pitchFamily="34" charset="0"/>
              </a:rPr>
              <a:t>d) </a:t>
            </a:r>
            <a:r>
              <a:rPr lang="vi-VN" sz="2000">
                <a:solidFill>
                  <a:schemeClr val="tx1"/>
                </a:solidFill>
                <a:latin typeface="+mj-lt"/>
              </a:rPr>
              <a:t>Người phụ nữ tài giỏi</a:t>
            </a:r>
            <a:endParaRPr lang="vi-VN" sz="2000" kern="1200" noProof="1">
              <a:solidFill>
                <a:schemeClr val="tx1"/>
              </a:solidFill>
              <a:latin typeface="+mj-lt"/>
              <a:cs typeface="Arial" panose="020B0604020202020204" pitchFamily="34" charset="0"/>
            </a:endParaRPr>
          </a:p>
        </p:txBody>
      </p:sp>
      <p:sp>
        <p:nvSpPr>
          <p:cNvPr id="13" name="Đáp án đúng">
            <a:extLst>
              <a:ext uri="{FF2B5EF4-FFF2-40B4-BE49-F238E27FC236}">
                <a16:creationId xmlns:a16="http://schemas.microsoft.com/office/drawing/2014/main" id="{D7F6AAE2-1AB6-CBCC-DBD7-7F2A244503C6}"/>
              </a:ext>
            </a:extLst>
          </p:cNvPr>
          <p:cNvSpPr/>
          <p:nvPr/>
        </p:nvSpPr>
        <p:spPr>
          <a:xfrm>
            <a:off x="4594604" y="1933816"/>
            <a:ext cx="4112351" cy="997526"/>
          </a:xfrm>
          <a:prstGeom prst="roundRect">
            <a:avLst/>
          </a:prstGeom>
          <a:solidFill>
            <a:srgbClr val="FFD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kern="1200">
                <a:solidFill>
                  <a:schemeClr val="tx1"/>
                </a:solidFill>
                <a:cs typeface="Arial" panose="020B0604020202020204" pitchFamily="34" charset="0"/>
              </a:rPr>
              <a:t>b) </a:t>
            </a:r>
            <a:r>
              <a:rPr lang="vi-VN" sz="1800">
                <a:solidFill>
                  <a:schemeClr val="tx1"/>
                </a:solidFill>
              </a:rPr>
              <a:t>Người phụ nữ dũng cảm.</a:t>
            </a:r>
            <a:endParaRPr lang="en-US" sz="1800" kern="1200">
              <a:solidFill>
                <a:schemeClr val="tx1"/>
              </a:solidFill>
              <a:cs typeface="Arial" panose="020B0604020202020204" pitchFamily="34" charset="0"/>
            </a:endParaRPr>
          </a:p>
        </p:txBody>
      </p:sp>
      <p:pic>
        <p:nvPicPr>
          <p:cNvPr id="8" name="Picture 7">
            <a:hlinkClick r:id="rId4" action="ppaction://hlinksldjump"/>
            <a:extLst>
              <a:ext uri="{FF2B5EF4-FFF2-40B4-BE49-F238E27FC236}">
                <a16:creationId xmlns:a16="http://schemas.microsoft.com/office/drawing/2014/main" id="{0D4667BA-8672-EC1A-2617-9F137E0E56A3}"/>
              </a:ext>
            </a:extLst>
          </p:cNvPr>
          <p:cNvPicPr>
            <a:picLocks noChangeAspect="1"/>
          </p:cNvPicPr>
          <p:nvPr/>
        </p:nvPicPr>
        <p:blipFill>
          <a:blip r:embed="rId5"/>
          <a:stretch>
            <a:fillRect/>
          </a:stretch>
        </p:blipFill>
        <p:spPr>
          <a:xfrm>
            <a:off x="8193001" y="3987035"/>
            <a:ext cx="895502" cy="891540"/>
          </a:xfrm>
          <a:prstGeom prst="rect">
            <a:avLst/>
          </a:prstGeom>
        </p:spPr>
      </p:pic>
    </p:spTree>
    <p:extLst>
      <p:ext uri="{BB962C8B-B14F-4D97-AF65-F5344CB8AC3E}">
        <p14:creationId xmlns:p14="http://schemas.microsoft.com/office/powerpoint/2010/main" val="391620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AutoShape 2"/>
          <p:cNvSpPr/>
          <p:nvPr/>
        </p:nvSpPr>
        <p:spPr>
          <a:xfrm>
            <a:off x="-102036" y="4556500"/>
            <a:ext cx="9348072" cy="587000"/>
          </a:xfrm>
          <a:prstGeom prst="rect">
            <a:avLst/>
          </a:prstGeom>
          <a:solidFill>
            <a:srgbClr val="FFD68B">
              <a:alpha val="52157"/>
            </a:srgbClr>
          </a:solidFill>
        </p:spPr>
        <p:txBody>
          <a:bodyPr/>
          <a:lstStyle/>
          <a:p>
            <a:endParaRPr lang="en-US" sz="1050" dirty="0"/>
          </a:p>
        </p:txBody>
      </p:sp>
      <p:pic>
        <p:nvPicPr>
          <p:cNvPr id="32" name="Picture 19">
            <a:extLst>
              <a:ext uri="{FF2B5EF4-FFF2-40B4-BE49-F238E27FC236}">
                <a16:creationId xmlns:a16="http://schemas.microsoft.com/office/drawing/2014/main" id="{BF7392E9-02EC-97FE-4851-03B74B8368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0104" y="3453198"/>
            <a:ext cx="901712" cy="1510195"/>
          </a:xfrm>
          <a:prstGeom prst="rect">
            <a:avLst/>
          </a:prstGeom>
        </p:spPr>
      </p:pic>
      <p:pic>
        <p:nvPicPr>
          <p:cNvPr id="10" name="Picture 9">
            <a:hlinkClick r:id="rId4" action="ppaction://hlinksldjump"/>
            <a:extLst>
              <a:ext uri="{FF2B5EF4-FFF2-40B4-BE49-F238E27FC236}">
                <a16:creationId xmlns:a16="http://schemas.microsoft.com/office/drawing/2014/main" id="{3B1EDE97-124E-3DB1-446C-EB1B58E2A292}"/>
              </a:ext>
            </a:extLst>
          </p:cNvPr>
          <p:cNvPicPr>
            <a:picLocks noChangeAspect="1"/>
          </p:cNvPicPr>
          <p:nvPr/>
        </p:nvPicPr>
        <p:blipFill>
          <a:blip r:embed="rId5"/>
          <a:stretch>
            <a:fillRect/>
          </a:stretch>
        </p:blipFill>
        <p:spPr>
          <a:xfrm>
            <a:off x="8193001" y="3987035"/>
            <a:ext cx="895502" cy="891540"/>
          </a:xfrm>
          <a:prstGeom prst="rect">
            <a:avLst/>
          </a:prstGeom>
        </p:spPr>
      </p:pic>
      <p:sp>
        <p:nvSpPr>
          <p:cNvPr id="7" name="Câu hỏi">
            <a:extLst>
              <a:ext uri="{FF2B5EF4-FFF2-40B4-BE49-F238E27FC236}">
                <a16:creationId xmlns:a16="http://schemas.microsoft.com/office/drawing/2014/main" id="{2AAB0A6C-B5CF-A61F-BFA1-084E8179427B}"/>
              </a:ext>
            </a:extLst>
          </p:cNvPr>
          <p:cNvSpPr/>
          <p:nvPr/>
        </p:nvSpPr>
        <p:spPr>
          <a:xfrm>
            <a:off x="432015" y="217294"/>
            <a:ext cx="8201776"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vi-VN" sz="2400" b="1" kern="1200" noProof="1" smtClean="0">
                <a:solidFill>
                  <a:prstClr val="black"/>
                </a:solidFill>
                <a:latin typeface="Arial" panose="020B0604020202020204" pitchFamily="34" charset="0"/>
                <a:cs typeface="Arial" panose="020B0604020202020204" pitchFamily="34" charset="0"/>
              </a:rPr>
              <a:t>Câu hỏi </a:t>
            </a:r>
            <a:r>
              <a:rPr lang="en-US" sz="2400" b="1" noProof="1" smtClean="0">
                <a:solidFill>
                  <a:prstClr val="black"/>
                </a:solidFill>
                <a:latin typeface="Arial" panose="020B0604020202020204" pitchFamily="34" charset="0"/>
                <a:cs typeface="Arial" panose="020B0604020202020204" pitchFamily="34" charset="0"/>
              </a:rPr>
              <a:t>4: </a:t>
            </a:r>
            <a:r>
              <a:rPr lang="vi-VN" sz="2400" noProof="1" smtClean="0">
                <a:solidFill>
                  <a:prstClr val="black"/>
                </a:solidFill>
                <a:cs typeface="Arial" panose="020B0604020202020204" pitchFamily="34" charset="0"/>
              </a:rPr>
              <a:t>Bộ phận nào dưới đây là vị ngữ của câu “Những tin tức do bà cung cấp đã góp phần vào thắng lợi của cuộc kháng chiến chống Mỹ cứu nước.”</a:t>
            </a:r>
            <a:endParaRPr lang="vi-VN" sz="2400" kern="1200" noProof="1">
              <a:solidFill>
                <a:prstClr val="black"/>
              </a:solidFill>
              <a:latin typeface="Arial" panose="020B0604020202020204" pitchFamily="34" charset="0"/>
              <a:cs typeface="Arial" panose="020B0604020202020204" pitchFamily="34" charset="0"/>
            </a:endParaRPr>
          </a:p>
        </p:txBody>
      </p:sp>
      <p:sp>
        <p:nvSpPr>
          <p:cNvPr id="8" name="Đáp án đúng">
            <a:extLst>
              <a:ext uri="{FF2B5EF4-FFF2-40B4-BE49-F238E27FC236}">
                <a16:creationId xmlns:a16="http://schemas.microsoft.com/office/drawing/2014/main" id="{52229840-47B9-FBF0-72CA-85D9065C1AE6}"/>
              </a:ext>
            </a:extLst>
          </p:cNvPr>
          <p:cNvSpPr/>
          <p:nvPr/>
        </p:nvSpPr>
        <p:spPr>
          <a:xfrm>
            <a:off x="432014" y="1906022"/>
            <a:ext cx="405610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1800" kern="1200" noProof="1">
                <a:solidFill>
                  <a:schemeClr val="tx1"/>
                </a:solidFill>
                <a:latin typeface="+mj-lt"/>
                <a:cs typeface="Arial" panose="020B0604020202020204" pitchFamily="34" charset="0"/>
              </a:rPr>
              <a:t>a) </a:t>
            </a:r>
            <a:r>
              <a:rPr lang="vi-VN" sz="1800">
                <a:solidFill>
                  <a:schemeClr val="tx1"/>
                </a:solidFill>
                <a:latin typeface="+mj-lt"/>
              </a:rPr>
              <a:t>đã góp phần vào thắng lợi của cuộc kháng chiến chống Mỹ cứu nước</a:t>
            </a:r>
            <a:endParaRPr lang="vi-VN" sz="1800" kern="1200" noProof="1">
              <a:solidFill>
                <a:schemeClr val="tx1"/>
              </a:solidFill>
              <a:latin typeface="+mj-lt"/>
              <a:cs typeface="Arial" panose="020B0604020202020204" pitchFamily="34" charset="0"/>
            </a:endParaRPr>
          </a:p>
        </p:txBody>
      </p:sp>
      <p:sp>
        <p:nvSpPr>
          <p:cNvPr id="9" name="Đáp án sai 1">
            <a:extLst>
              <a:ext uri="{FF2B5EF4-FFF2-40B4-BE49-F238E27FC236}">
                <a16:creationId xmlns:a16="http://schemas.microsoft.com/office/drawing/2014/main" id="{787E0EB2-EA57-2079-2EDA-481213F341F4}"/>
              </a:ext>
            </a:extLst>
          </p:cNvPr>
          <p:cNvSpPr/>
          <p:nvPr/>
        </p:nvSpPr>
        <p:spPr>
          <a:xfrm>
            <a:off x="432014" y="3132147"/>
            <a:ext cx="405610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buClrTx/>
              <a:defRPr/>
            </a:pPr>
            <a:r>
              <a:rPr lang="en-US" sz="1800" kern="1200" noProof="1">
                <a:solidFill>
                  <a:schemeClr val="tx1"/>
                </a:solidFill>
                <a:latin typeface="+mj-lt"/>
                <a:cs typeface="Arial" panose="020B0604020202020204" pitchFamily="34" charset="0"/>
              </a:rPr>
              <a:t>c) </a:t>
            </a:r>
            <a:r>
              <a:rPr lang="vi-VN" sz="1800">
                <a:solidFill>
                  <a:schemeClr val="tx1"/>
                </a:solidFill>
                <a:latin typeface="+mj-lt"/>
              </a:rPr>
              <a:t>những tin tức do bà cung cấp</a:t>
            </a:r>
            <a:endParaRPr lang="vi-VN" sz="1800" kern="1200" noProof="1">
              <a:solidFill>
                <a:schemeClr val="tx1"/>
              </a:solidFill>
              <a:latin typeface="+mj-lt"/>
              <a:cs typeface="Arial" panose="020B0604020202020204" pitchFamily="34" charset="0"/>
            </a:endParaRPr>
          </a:p>
        </p:txBody>
      </p:sp>
      <p:sp>
        <p:nvSpPr>
          <p:cNvPr id="11" name="Đáp án sai 2">
            <a:extLst>
              <a:ext uri="{FF2B5EF4-FFF2-40B4-BE49-F238E27FC236}">
                <a16:creationId xmlns:a16="http://schemas.microsoft.com/office/drawing/2014/main" id="{7F210423-51A6-25E3-31EF-5296FB305F72}"/>
              </a:ext>
            </a:extLst>
          </p:cNvPr>
          <p:cNvSpPr/>
          <p:nvPr/>
        </p:nvSpPr>
        <p:spPr>
          <a:xfrm>
            <a:off x="4645649" y="1940486"/>
            <a:ext cx="405610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1800" kern="1200" noProof="1">
                <a:solidFill>
                  <a:schemeClr val="tx1"/>
                </a:solidFill>
                <a:latin typeface="+mj-lt"/>
                <a:cs typeface="Arial" panose="020B0604020202020204" pitchFamily="34" charset="0"/>
              </a:rPr>
              <a:t>b) </a:t>
            </a:r>
            <a:r>
              <a:rPr lang="vi-VN" sz="1800">
                <a:solidFill>
                  <a:schemeClr val="tx1"/>
                </a:solidFill>
                <a:latin typeface="+mj-lt"/>
              </a:rPr>
              <a:t>thắng lợi của cuộc kháng chiến chống Mỹ cứu nước</a:t>
            </a:r>
            <a:endParaRPr lang="vi-VN" sz="1800" kern="1200" noProof="1">
              <a:solidFill>
                <a:schemeClr val="tx1"/>
              </a:solidFill>
              <a:latin typeface="+mj-lt"/>
              <a:cs typeface="Arial" panose="020B0604020202020204" pitchFamily="34" charset="0"/>
            </a:endParaRPr>
          </a:p>
        </p:txBody>
      </p:sp>
      <p:sp>
        <p:nvSpPr>
          <p:cNvPr id="12" name="Đáp án sai 3">
            <a:extLst>
              <a:ext uri="{FF2B5EF4-FFF2-40B4-BE49-F238E27FC236}">
                <a16:creationId xmlns:a16="http://schemas.microsoft.com/office/drawing/2014/main" id="{6A6064CC-EE32-098D-472C-5E99F97268AB}"/>
              </a:ext>
            </a:extLst>
          </p:cNvPr>
          <p:cNvSpPr/>
          <p:nvPr/>
        </p:nvSpPr>
        <p:spPr>
          <a:xfrm>
            <a:off x="4645648" y="3166611"/>
            <a:ext cx="405610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buClrTx/>
              <a:defRPr/>
            </a:pPr>
            <a:r>
              <a:rPr lang="en-US" sz="1800" kern="1200" noProof="1">
                <a:solidFill>
                  <a:schemeClr val="tx1"/>
                </a:solidFill>
                <a:latin typeface="+mj-lt"/>
                <a:cs typeface="Arial" panose="020B0604020202020204" pitchFamily="34" charset="0"/>
              </a:rPr>
              <a:t>d) </a:t>
            </a:r>
            <a:r>
              <a:rPr lang="vi-VN" sz="1800">
                <a:solidFill>
                  <a:schemeClr val="tx1"/>
                </a:solidFill>
                <a:latin typeface="+mj-lt"/>
              </a:rPr>
              <a:t>cung cấp</a:t>
            </a:r>
            <a:endParaRPr lang="vi-VN" sz="1800" kern="1200" noProof="1">
              <a:solidFill>
                <a:schemeClr val="tx1"/>
              </a:solidFill>
              <a:latin typeface="+mj-lt"/>
              <a:cs typeface="Arial" panose="020B0604020202020204" pitchFamily="34" charset="0"/>
            </a:endParaRPr>
          </a:p>
        </p:txBody>
      </p:sp>
      <p:sp>
        <p:nvSpPr>
          <p:cNvPr id="13" name="Đáp án đúng">
            <a:extLst>
              <a:ext uri="{FF2B5EF4-FFF2-40B4-BE49-F238E27FC236}">
                <a16:creationId xmlns:a16="http://schemas.microsoft.com/office/drawing/2014/main" id="{46D44C3C-7263-7CC7-BACB-318DAA07637C}"/>
              </a:ext>
            </a:extLst>
          </p:cNvPr>
          <p:cNvSpPr/>
          <p:nvPr/>
        </p:nvSpPr>
        <p:spPr>
          <a:xfrm>
            <a:off x="432013" y="1904021"/>
            <a:ext cx="4056101" cy="997526"/>
          </a:xfrm>
          <a:prstGeom prst="roundRect">
            <a:avLst/>
          </a:prstGeom>
          <a:solidFill>
            <a:srgbClr val="FFD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1800" kern="1200" noProof="1">
                <a:solidFill>
                  <a:schemeClr val="tx1"/>
                </a:solidFill>
                <a:latin typeface="+mj-lt"/>
                <a:cs typeface="Arial" panose="020B0604020202020204" pitchFamily="34" charset="0"/>
              </a:rPr>
              <a:t>a) </a:t>
            </a:r>
            <a:r>
              <a:rPr lang="vi-VN" sz="1800">
                <a:solidFill>
                  <a:schemeClr val="tx1"/>
                </a:solidFill>
                <a:latin typeface="+mj-lt"/>
              </a:rPr>
              <a:t>đã góp phần vào thắng lợi của cuộc kháng chiến chống Mỹ cứu nước</a:t>
            </a:r>
            <a:endParaRPr lang="vi-VN" sz="1800" kern="1200" noProof="1">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415309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AutoShape 2"/>
          <p:cNvSpPr/>
          <p:nvPr/>
        </p:nvSpPr>
        <p:spPr>
          <a:xfrm>
            <a:off x="-102036" y="4556500"/>
            <a:ext cx="9348072" cy="587000"/>
          </a:xfrm>
          <a:prstGeom prst="rect">
            <a:avLst/>
          </a:prstGeom>
          <a:solidFill>
            <a:srgbClr val="FFD68B">
              <a:alpha val="52157"/>
            </a:srgbClr>
          </a:solidFill>
        </p:spPr>
        <p:txBody>
          <a:bodyPr/>
          <a:lstStyle/>
          <a:p>
            <a:endParaRPr lang="en-US" sz="1050" dirty="0"/>
          </a:p>
        </p:txBody>
      </p:sp>
      <p:sp>
        <p:nvSpPr>
          <p:cNvPr id="15" name="Rectangle: Rounded Corners 14">
            <a:extLst>
              <a:ext uri="{FF2B5EF4-FFF2-40B4-BE49-F238E27FC236}">
                <a16:creationId xmlns:a16="http://schemas.microsoft.com/office/drawing/2014/main" id="{03FCCD2C-58F9-46BF-BD1B-0B8172727C26}"/>
              </a:ext>
            </a:extLst>
          </p:cNvPr>
          <p:cNvSpPr/>
          <p:nvPr/>
        </p:nvSpPr>
        <p:spPr>
          <a:xfrm>
            <a:off x="500961" y="449508"/>
            <a:ext cx="8139793" cy="15101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noProof="1">
                <a:solidFill>
                  <a:schemeClr val="tx1"/>
                </a:solidFill>
                <a:latin typeface="Arial" panose="020B0604020202020204" pitchFamily="34" charset="0"/>
                <a:cs typeface="Arial" panose="020B0604020202020204" pitchFamily="34" charset="0"/>
              </a:rPr>
              <a:t>NỘI DUNG TIẾP THEO CỦA BÀI HỌC</a:t>
            </a:r>
            <a:endParaRPr lang="vi-VN" sz="3300" noProof="1">
              <a:solidFill>
                <a:schemeClr val="tx1"/>
              </a:solidFill>
              <a:cs typeface="Arial" panose="020B0604020202020204" pitchFamily="34" charset="0"/>
            </a:endParaRPr>
          </a:p>
        </p:txBody>
      </p:sp>
      <p:pic>
        <p:nvPicPr>
          <p:cNvPr id="32" name="Picture 19">
            <a:extLst>
              <a:ext uri="{FF2B5EF4-FFF2-40B4-BE49-F238E27FC236}">
                <a16:creationId xmlns:a16="http://schemas.microsoft.com/office/drawing/2014/main" id="{BF7392E9-02EC-97FE-4851-03B74B8368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0104" y="3453198"/>
            <a:ext cx="901712" cy="1510195"/>
          </a:xfrm>
          <a:prstGeom prst="rect">
            <a:avLst/>
          </a:prstGeom>
        </p:spPr>
      </p:pic>
    </p:spTree>
    <p:extLst>
      <p:ext uri="{BB962C8B-B14F-4D97-AF65-F5344CB8AC3E}">
        <p14:creationId xmlns:p14="http://schemas.microsoft.com/office/powerpoint/2010/main" val="12673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540" y="394619"/>
            <a:ext cx="8779564" cy="553998"/>
          </a:xfrm>
          <a:prstGeom prst="rect">
            <a:avLst/>
          </a:prstGeom>
        </p:spPr>
        <p:txBody>
          <a:bodyPr wrap="square">
            <a:spAutoFit/>
          </a:bodyPr>
          <a:lstStyle/>
          <a:p>
            <a:pPr>
              <a:lnSpc>
                <a:spcPct val="150000"/>
              </a:lnSpc>
            </a:pPr>
            <a:r>
              <a:rPr lang="vi-VN" sz="2000" b="1">
                <a:solidFill>
                  <a:schemeClr val="tx2"/>
                </a:solidFill>
                <a:latin typeface="+mn-lt"/>
                <a:ea typeface="Artifika"/>
                <a:cs typeface="Artifika"/>
                <a:sym typeface="Artifika"/>
              </a:rPr>
              <a:t>Câu 5. Viết đoạn văn </a:t>
            </a:r>
            <a:r>
              <a:rPr lang="vi-VN" sz="2000" b="1" smtClean="0">
                <a:solidFill>
                  <a:schemeClr val="tx2"/>
                </a:solidFill>
                <a:latin typeface="+mn-lt"/>
                <a:ea typeface="Artifika"/>
                <a:cs typeface="Artifika"/>
                <a:sym typeface="Artifika"/>
              </a:rPr>
              <a:t>nêu cảm nghĩ của em về Anh hùng Đinh Thị Vân</a:t>
            </a:r>
            <a:endParaRPr lang="en-US" sz="2000" b="1">
              <a:solidFill>
                <a:schemeClr val="tx2"/>
              </a:solidFill>
              <a:latin typeface="+mn-lt"/>
              <a:ea typeface="Artifika"/>
              <a:cs typeface="Artifika"/>
              <a:sym typeface="Artifika"/>
            </a:endParaRPr>
          </a:p>
        </p:txBody>
      </p:sp>
      <p:sp>
        <p:nvSpPr>
          <p:cNvPr id="8" name="Rounded Rectangle 7"/>
          <p:cNvSpPr/>
          <p:nvPr/>
        </p:nvSpPr>
        <p:spPr>
          <a:xfrm>
            <a:off x="466219" y="1280405"/>
            <a:ext cx="8145379" cy="3492489"/>
          </a:xfrm>
          <a:prstGeom prst="roundRect">
            <a:avLst>
              <a:gd name="adj" fmla="val 11058"/>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3684" y="1280405"/>
            <a:ext cx="7790447" cy="2806666"/>
          </a:xfrm>
          <a:prstGeom prst="rect">
            <a:avLst/>
          </a:prstGeom>
        </p:spPr>
        <p:txBody>
          <a:bodyPr wrap="square">
            <a:spAutoFit/>
          </a:bodyPr>
          <a:lstStyle/>
          <a:p>
            <a:pPr algn="just">
              <a:lnSpc>
                <a:spcPct val="150000"/>
              </a:lnSpc>
            </a:pPr>
            <a:r>
              <a:rPr lang="vi-VN" smtClean="0"/>
              <a:t>       </a:t>
            </a:r>
            <a:r>
              <a:rPr lang="vi-VN" sz="2000" smtClean="0">
                <a:latin typeface="+mj-lt"/>
              </a:rPr>
              <a:t>Tinh </a:t>
            </a:r>
            <a:r>
              <a:rPr lang="vi-VN" sz="2000">
                <a:latin typeface="+mj-lt"/>
              </a:rPr>
              <a:t>thần bất khuất, dũng cảm của bà Đinh Thị Vân đã truyền cảm hứng cho biết bao thế hệ thanh niên Việt Nam, tiếp tục viết nên lịch sử đấu tranh hào hùng của dân tộc. Cảm phục trước tấm gương người nữ anh hùng, chúng em tự hứa sẽ cố gắng học tập thật tốt hơn nữa để xây dựng đất nước ngày càng vững mạnh và tươi đẹp hơn, xứng đáng với sự hi sinh anh dũng của các thế hệ đi trước.</a:t>
            </a:r>
            <a:endParaRPr lang="en-US" sz="2000">
              <a:latin typeface="+mj-lt"/>
            </a:endParaRPr>
          </a:p>
        </p:txBody>
      </p:sp>
    </p:spTree>
    <p:extLst>
      <p:ext uri="{BB962C8B-B14F-4D97-AF65-F5344CB8AC3E}">
        <p14:creationId xmlns:p14="http://schemas.microsoft.com/office/powerpoint/2010/main" val="103903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9" name="TextBox 35">
            <a:extLst>
              <a:ext uri="{FF2B5EF4-FFF2-40B4-BE49-F238E27FC236}">
                <a16:creationId xmlns:a16="http://schemas.microsoft.com/office/drawing/2014/main" id="{B030F64E-D154-7332-C853-4354A2B66AA6}"/>
              </a:ext>
            </a:extLst>
          </p:cNvPr>
          <p:cNvSpPr txBox="1"/>
          <p:nvPr/>
        </p:nvSpPr>
        <p:spPr>
          <a:xfrm>
            <a:off x="3202544" y="55991"/>
            <a:ext cx="2986716" cy="739754"/>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buClr>
                <a:schemeClr val="dk2"/>
              </a:buClr>
              <a:buSzPts val="4800"/>
            </a:pPr>
            <a:r>
              <a:rPr lang="en-US">
                <a:solidFill>
                  <a:schemeClr val="tx2"/>
                </a:solidFill>
                <a:latin typeface="+mj-lt"/>
                <a:ea typeface="Artifika"/>
                <a:cs typeface="Artifika"/>
                <a:sym typeface="Artifika"/>
              </a:rPr>
              <a:t>TỰ NHẬN XÉT</a:t>
            </a:r>
          </a:p>
        </p:txBody>
      </p:sp>
      <p:sp>
        <p:nvSpPr>
          <p:cNvPr id="10" name="Rectangle 9"/>
          <p:cNvSpPr/>
          <p:nvPr/>
        </p:nvSpPr>
        <p:spPr>
          <a:xfrm>
            <a:off x="508448" y="948719"/>
            <a:ext cx="6036341" cy="2214773"/>
          </a:xfrm>
          <a:prstGeom prst="rect">
            <a:avLst/>
          </a:prstGeom>
        </p:spPr>
        <p:txBody>
          <a:bodyPr wrap="square">
            <a:spAutoFit/>
          </a:bodyPr>
          <a:lstStyle/>
          <a:p>
            <a:pPr indent="171450" algn="just">
              <a:lnSpc>
                <a:spcPct val="150000"/>
              </a:lnSpc>
              <a:spcBef>
                <a:spcPts val="240"/>
              </a:spcBef>
              <a:spcAft>
                <a:spcPts val="240"/>
              </a:spcAft>
            </a:pPr>
            <a:r>
              <a:rPr lang="vi-VN" sz="2200" b="1">
                <a:latin typeface="+mn-lt"/>
                <a:ea typeface="Calibri" panose="020F0502020204030204" pitchFamily="34" charset="0"/>
                <a:cs typeface="Times New Roman" panose="02020603050405020304" pitchFamily="18" charset="0"/>
              </a:rPr>
              <a:t>a. Giỏi: </a:t>
            </a:r>
            <a:r>
              <a:rPr lang="vi-VN" sz="2200">
                <a:latin typeface="+mn-lt"/>
                <a:ea typeface="Calibri" panose="020F0502020204030204" pitchFamily="34" charset="0"/>
                <a:cs typeface="Times New Roman" panose="02020603050405020304" pitchFamily="18" charset="0"/>
              </a:rPr>
              <a:t>từ 9 đến 10 điểm.</a:t>
            </a:r>
          </a:p>
          <a:p>
            <a:pPr indent="171450" algn="just">
              <a:lnSpc>
                <a:spcPct val="150000"/>
              </a:lnSpc>
              <a:spcBef>
                <a:spcPts val="240"/>
              </a:spcBef>
              <a:spcAft>
                <a:spcPts val="240"/>
              </a:spcAft>
            </a:pPr>
            <a:r>
              <a:rPr lang="vi-VN" sz="2200" b="1">
                <a:latin typeface="+mn-lt"/>
                <a:ea typeface="Calibri" panose="020F0502020204030204" pitchFamily="34" charset="0"/>
                <a:cs typeface="Times New Roman" panose="02020603050405020304" pitchFamily="18" charset="0"/>
              </a:rPr>
              <a:t>b. Khá: </a:t>
            </a:r>
            <a:r>
              <a:rPr lang="vi-VN" sz="2200">
                <a:latin typeface="+mn-lt"/>
                <a:ea typeface="Calibri" panose="020F0502020204030204" pitchFamily="34" charset="0"/>
                <a:cs typeface="Times New Roman" panose="02020603050405020304" pitchFamily="18" charset="0"/>
              </a:rPr>
              <a:t>từ 7 đến 8 điểm.</a:t>
            </a:r>
          </a:p>
          <a:p>
            <a:pPr indent="171450" algn="just">
              <a:lnSpc>
                <a:spcPct val="150000"/>
              </a:lnSpc>
              <a:spcBef>
                <a:spcPts val="240"/>
              </a:spcBef>
              <a:spcAft>
                <a:spcPts val="240"/>
              </a:spcAft>
            </a:pPr>
            <a:r>
              <a:rPr lang="vi-VN" sz="2200" b="1">
                <a:latin typeface="+mn-lt"/>
                <a:ea typeface="Calibri" panose="020F0502020204030204" pitchFamily="34" charset="0"/>
                <a:cs typeface="Times New Roman" panose="02020603050405020304" pitchFamily="18" charset="0"/>
              </a:rPr>
              <a:t>c. Trung bình: </a:t>
            </a:r>
            <a:r>
              <a:rPr lang="vi-VN" sz="2200">
                <a:latin typeface="+mn-lt"/>
                <a:ea typeface="Calibri" panose="020F0502020204030204" pitchFamily="34" charset="0"/>
                <a:cs typeface="Times New Roman" panose="02020603050405020304" pitchFamily="18" charset="0"/>
              </a:rPr>
              <a:t>từ 5 đến 6 điểm.</a:t>
            </a:r>
          </a:p>
          <a:p>
            <a:pPr indent="171450" algn="just">
              <a:lnSpc>
                <a:spcPct val="150000"/>
              </a:lnSpc>
              <a:spcBef>
                <a:spcPts val="240"/>
              </a:spcBef>
              <a:spcAft>
                <a:spcPts val="240"/>
              </a:spcAft>
            </a:pPr>
            <a:r>
              <a:rPr lang="vi-VN" sz="2200" b="1">
                <a:latin typeface="+mn-lt"/>
                <a:ea typeface="Calibri" panose="020F0502020204030204" pitchFamily="34" charset="0"/>
                <a:cs typeface="Times New Roman" panose="02020603050405020304" pitchFamily="18" charset="0"/>
              </a:rPr>
              <a:t>d. Chưa đạt: </a:t>
            </a:r>
            <a:r>
              <a:rPr lang="vi-VN" sz="2200">
                <a:latin typeface="+mn-lt"/>
                <a:ea typeface="Calibri" panose="020F0502020204030204" pitchFamily="34" charset="0"/>
                <a:cs typeface="Times New Roman" panose="02020603050405020304" pitchFamily="18" charset="0"/>
              </a:rPr>
              <a:t>dưới 5 điểm.</a:t>
            </a:r>
          </a:p>
        </p:txBody>
      </p:sp>
      <p:sp>
        <p:nvSpPr>
          <p:cNvPr id="11" name="Rectangle 10"/>
          <p:cNvSpPr/>
          <p:nvPr/>
        </p:nvSpPr>
        <p:spPr>
          <a:xfrm>
            <a:off x="703145" y="3469440"/>
            <a:ext cx="7634140" cy="1159292"/>
          </a:xfrm>
          <a:prstGeom prst="rect">
            <a:avLst/>
          </a:prstGeom>
          <a:solidFill>
            <a:schemeClr val="accent2"/>
          </a:solidFill>
          <a:ln w="28575">
            <a:solidFill>
              <a:schemeClr val="tx1"/>
            </a:solidFill>
          </a:ln>
        </p:spPr>
        <p:txBody>
          <a:bodyPr wrap="square">
            <a:spAutoFit/>
          </a:bodyPr>
          <a:lstStyle/>
          <a:p>
            <a:pPr indent="171450" algn="ctr">
              <a:lnSpc>
                <a:spcPct val="150000"/>
              </a:lnSpc>
              <a:spcBef>
                <a:spcPts val="240"/>
              </a:spcBef>
              <a:spcAft>
                <a:spcPts val="240"/>
              </a:spcAft>
            </a:pPr>
            <a:r>
              <a:rPr lang="vi-VN" sz="2200">
                <a:solidFill>
                  <a:schemeClr val="tx1"/>
                </a:solidFill>
                <a:latin typeface="+mn-lt"/>
                <a:ea typeface="Calibri" panose="020F0502020204030204" pitchFamily="34" charset="0"/>
                <a:cs typeface="Times New Roman" panose="02020603050405020304" pitchFamily="18" charset="0"/>
              </a:rPr>
              <a:t>Em cần cố gắng thêm về mặt nào?</a:t>
            </a:r>
            <a:endParaRPr lang="en-US" sz="2200">
              <a:solidFill>
                <a:schemeClr val="tx1"/>
              </a:solidFill>
              <a:latin typeface="+mn-lt"/>
              <a:ea typeface="Calibri" panose="020F0502020204030204" pitchFamily="34" charset="0"/>
              <a:cs typeface="Times New Roman" panose="02020603050405020304" pitchFamily="18" charset="0"/>
            </a:endParaRPr>
          </a:p>
          <a:p>
            <a:pPr indent="171450" algn="ctr">
              <a:lnSpc>
                <a:spcPct val="150000"/>
              </a:lnSpc>
              <a:spcBef>
                <a:spcPts val="240"/>
              </a:spcBef>
              <a:spcAft>
                <a:spcPts val="240"/>
              </a:spcAft>
            </a:pPr>
            <a:r>
              <a:rPr lang="vi-VN" sz="2200">
                <a:solidFill>
                  <a:schemeClr val="tx1"/>
                </a:solidFill>
                <a:latin typeface="+mn-lt"/>
                <a:ea typeface="Calibri" panose="020F0502020204030204" pitchFamily="34" charset="0"/>
                <a:cs typeface="Times New Roman" panose="02020603050405020304" pitchFamily="18" charset="0"/>
              </a:rPr>
              <a:t>Em cần phải làm gì để có kiến thức, kĩ năng tốt hơn?</a:t>
            </a:r>
            <a:endParaRPr lang="en-US" sz="2200">
              <a:solidFill>
                <a:schemeClr val="tx1"/>
              </a:solidFill>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90" name="Google Shape;190;p37"/>
          <p:cNvPicPr preferRelativeResize="0"/>
          <p:nvPr/>
        </p:nvPicPr>
        <p:blipFill rotWithShape="1">
          <a:blip r:embed="rId3">
            <a:alphaModFix/>
          </a:blip>
          <a:srcRect t="58818" r="28719"/>
          <a:stretch/>
        </p:blipFill>
        <p:spPr>
          <a:xfrm>
            <a:off x="7206950" y="4457700"/>
            <a:ext cx="1847651" cy="685800"/>
          </a:xfrm>
          <a:prstGeom prst="rect">
            <a:avLst/>
          </a:prstGeom>
          <a:noFill/>
          <a:ln>
            <a:noFill/>
          </a:ln>
        </p:spPr>
      </p:pic>
      <p:sp>
        <p:nvSpPr>
          <p:cNvPr id="9" name="Google Shape;24001;p29"/>
          <p:cNvSpPr txBox="1">
            <a:spLocks/>
          </p:cNvSpPr>
          <p:nvPr/>
        </p:nvSpPr>
        <p:spPr>
          <a:xfrm>
            <a:off x="-858686" y="2146721"/>
            <a:ext cx="10924674" cy="2166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Artifika"/>
              <a:buNone/>
              <a:defRPr sz="3500" b="0" i="0" u="none" strike="noStrike" cap="none">
                <a:solidFill>
                  <a:schemeClr val="dk2"/>
                </a:solidFill>
                <a:latin typeface="Artifika"/>
                <a:ea typeface="Artifika"/>
                <a:cs typeface="Artifika"/>
                <a:sym typeface="Artifika"/>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nSpc>
                <a:spcPct val="150000"/>
              </a:lnSpc>
            </a:pPr>
            <a:r>
              <a:rPr lang="vi-VN" sz="4800" b="1" smtClean="0">
                <a:solidFill>
                  <a:schemeClr val="tx2"/>
                </a:solidFill>
                <a:latin typeface="+mn-lt"/>
              </a:rPr>
              <a:t>TRÂN TRỌNG CẢM ƠN </a:t>
            </a:r>
            <a:endParaRPr lang="en-US" sz="4800" b="1" smtClean="0">
              <a:solidFill>
                <a:schemeClr val="tx2"/>
              </a:solidFill>
              <a:latin typeface="+mn-lt"/>
            </a:endParaRPr>
          </a:p>
          <a:p>
            <a:pPr>
              <a:lnSpc>
                <a:spcPct val="150000"/>
              </a:lnSpc>
            </a:pPr>
            <a:r>
              <a:rPr lang="vi-VN" sz="4800" b="1" smtClean="0">
                <a:solidFill>
                  <a:schemeClr val="bg2"/>
                </a:solidFill>
                <a:latin typeface="+mn-lt"/>
              </a:rPr>
              <a:t>SỰ QUAN TÂM THEO DÕI </a:t>
            </a:r>
            <a:endParaRPr lang="en-US" sz="4800" b="1" smtClean="0">
              <a:solidFill>
                <a:schemeClr val="bg2"/>
              </a:solidFill>
              <a:latin typeface="+mn-lt"/>
            </a:endParaRPr>
          </a:p>
          <a:p>
            <a:pPr>
              <a:lnSpc>
                <a:spcPct val="150000"/>
              </a:lnSpc>
            </a:pPr>
            <a:r>
              <a:rPr lang="vi-VN" sz="4800" b="1" smtClean="0">
                <a:solidFill>
                  <a:schemeClr val="bg2"/>
                </a:solidFill>
                <a:latin typeface="+mn-lt"/>
              </a:rPr>
              <a:t>CỦA CÁC EM</a:t>
            </a:r>
            <a:endParaRPr lang="en-US" sz="4800" b="1">
              <a:solidFill>
                <a:schemeClr val="bg2"/>
              </a:solidFill>
              <a:latin typeface="+mn-lt"/>
            </a:endParaRPr>
          </a:p>
        </p:txBody>
      </p:sp>
    </p:spTree>
    <p:extLst>
      <p:ext uri="{BB962C8B-B14F-4D97-AF65-F5344CB8AC3E}">
        <p14:creationId xmlns:p14="http://schemas.microsoft.com/office/powerpoint/2010/main" val="385987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82" name="Google Shape;182;p36"/>
          <p:cNvPicPr preferRelativeResize="0"/>
          <p:nvPr/>
        </p:nvPicPr>
        <p:blipFill rotWithShape="1">
          <a:blip r:embed="rId3">
            <a:alphaModFix/>
          </a:blip>
          <a:srcRect l="52019" b="22094"/>
          <a:stretch/>
        </p:blipFill>
        <p:spPr>
          <a:xfrm flipH="1">
            <a:off x="7961590" y="3880694"/>
            <a:ext cx="1182409" cy="1262806"/>
          </a:xfrm>
          <a:prstGeom prst="rect">
            <a:avLst/>
          </a:prstGeom>
          <a:noFill/>
          <a:ln>
            <a:noFill/>
          </a:ln>
          <a:effectLst>
            <a:outerShdw dist="85725" dir="9120000" algn="bl" rotWithShape="0">
              <a:srgbClr val="89473A">
                <a:alpha val="35000"/>
              </a:srgbClr>
            </a:outerShdw>
          </a:effectLst>
        </p:spPr>
      </p:pic>
      <p:pic>
        <p:nvPicPr>
          <p:cNvPr id="183" name="Google Shape;183;p36"/>
          <p:cNvPicPr preferRelativeResize="0"/>
          <p:nvPr/>
        </p:nvPicPr>
        <p:blipFill>
          <a:blip r:embed="rId4">
            <a:alphaModFix/>
          </a:blip>
          <a:stretch>
            <a:fillRect/>
          </a:stretch>
        </p:blipFill>
        <p:spPr>
          <a:xfrm>
            <a:off x="246159" y="3338624"/>
            <a:ext cx="1282126" cy="1804876"/>
          </a:xfrm>
          <a:prstGeom prst="rect">
            <a:avLst/>
          </a:prstGeom>
          <a:noFill/>
          <a:ln>
            <a:noFill/>
          </a:ln>
        </p:spPr>
      </p:pic>
      <p:sp>
        <p:nvSpPr>
          <p:cNvPr id="14" name="Rectangle 13"/>
          <p:cNvSpPr/>
          <p:nvPr/>
        </p:nvSpPr>
        <p:spPr>
          <a:xfrm>
            <a:off x="1311847" y="404412"/>
            <a:ext cx="6179898" cy="2308324"/>
          </a:xfrm>
          <a:prstGeom prst="rect">
            <a:avLst/>
          </a:prstGeom>
        </p:spPr>
        <p:txBody>
          <a:bodyPr wrap="none">
            <a:spAutoFit/>
          </a:bodyPr>
          <a:lstStyle/>
          <a:p>
            <a:pPr algn="ctr">
              <a:lnSpc>
                <a:spcPct val="150000"/>
              </a:lnSpc>
            </a:pPr>
            <a:r>
              <a:rPr lang="pt-BR" sz="4800" b="1">
                <a:solidFill>
                  <a:schemeClr val="tx2"/>
                </a:solidFill>
              </a:rPr>
              <a:t>GÓC SÁNG </a:t>
            </a:r>
            <a:r>
              <a:rPr lang="pt-BR" sz="4800" b="1" smtClean="0">
                <a:solidFill>
                  <a:schemeClr val="tx2"/>
                </a:solidFill>
              </a:rPr>
              <a:t>TẠO </a:t>
            </a:r>
            <a:endParaRPr lang="pt-BR" sz="4800" b="1" smtClean="0">
              <a:solidFill>
                <a:schemeClr val="tx2"/>
              </a:solidFill>
            </a:endParaRPr>
          </a:p>
          <a:p>
            <a:pPr algn="ctr">
              <a:lnSpc>
                <a:spcPct val="150000"/>
              </a:lnSpc>
            </a:pPr>
            <a:r>
              <a:rPr lang="pt-BR" sz="4800" b="1" smtClean="0"/>
              <a:t>GƯƠNG DŨNG CẢM</a:t>
            </a:r>
            <a:endParaRPr lang="pt-BR" sz="4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pic>
        <p:nvPicPr>
          <p:cNvPr id="251" name="Google Shape;251;p40"/>
          <p:cNvPicPr preferRelativeResize="0"/>
          <p:nvPr/>
        </p:nvPicPr>
        <p:blipFill rotWithShape="1">
          <a:blip r:embed="rId4">
            <a:alphaModFix/>
          </a:blip>
          <a:srcRect l="5257" r="30632" b="13636"/>
          <a:stretch/>
        </p:blipFill>
        <p:spPr>
          <a:xfrm>
            <a:off x="7842624" y="701151"/>
            <a:ext cx="1301376" cy="4442349"/>
          </a:xfrm>
          <a:prstGeom prst="rect">
            <a:avLst/>
          </a:prstGeom>
          <a:noFill/>
          <a:ln>
            <a:noFill/>
          </a:ln>
        </p:spPr>
      </p:pic>
      <p:pic>
        <p:nvPicPr>
          <p:cNvPr id="3" name="Picture 2"/>
          <p:cNvPicPr>
            <a:picLocks noChangeAspect="1"/>
          </p:cNvPicPr>
          <p:nvPr/>
        </p:nvPicPr>
        <p:blipFill>
          <a:blip r:embed="rId5"/>
          <a:stretch>
            <a:fillRect/>
          </a:stretch>
        </p:blipFill>
        <p:spPr>
          <a:xfrm>
            <a:off x="64604" y="71437"/>
            <a:ext cx="9079395" cy="24199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138" y="107809"/>
            <a:ext cx="9057862" cy="3785652"/>
          </a:xfrm>
          <a:prstGeom prst="rect">
            <a:avLst/>
          </a:prstGeom>
        </p:spPr>
        <p:txBody>
          <a:bodyPr wrap="square">
            <a:spAutoFit/>
          </a:bodyPr>
          <a:lstStyle/>
          <a:p>
            <a:pPr algn="just"/>
            <a:r>
              <a:rPr lang="vi-VN" sz="2000" smtClean="0">
                <a:solidFill>
                  <a:schemeClr val="tx1"/>
                </a:solidFill>
                <a:latin typeface="+mj-lt"/>
              </a:rPr>
              <a:t>a) "Bài </a:t>
            </a:r>
            <a:r>
              <a:rPr lang="vi-VN" sz="2000">
                <a:solidFill>
                  <a:schemeClr val="tx1"/>
                </a:solidFill>
                <a:latin typeface="+mj-lt"/>
              </a:rPr>
              <a:t>thơ về tiểu đội xe không kính" là một trong những tác phẩm tiêu biểu của Phạm Tiến Duật về những người lính lái xe trên tuyến đường Trường Sơn. Bài thơ đã cho ta thấy tinh thần lạc quan, vui vẻ của những người chiến sĩ thời kháng Mĩ. Lái những chiếc xe không kính, không đèn, không mui trên con đường hành quân gian khổ nhưng họ lại không bi quan mà còn lấy đó làm niềm vui. Họ đã dũng cảm lái những chiếc xe ấy trên những cung đường "đạn bay vèo vèo" nhưng chẳng hề sợ hãi. Những chiếc xe không kính ấy còn giúp người chiến sĩ gắn kết lại với nhau. Giữa những lúc nghỉ ngơi, người chiến sĩ bệ vệ ngồi quây quần bên nhau chung bát chung đũa. Bên cạnh đó qua bài thơ ta còn thấy hình ảnh những anh lính lái xe tràn đầy nhiệt huyết và niềm tin. Họ sẵn sàng từ bỏ thanh xuân và tuổi trẻ xông pha ra chiến trường bảo vệ sự bình yên cho đất nước. Đó chính là đại diện cho vẻ đẹp, cho hào khí của cả một thời đại của dân tộc đang trong bước nguy nan.</a:t>
            </a:r>
          </a:p>
        </p:txBody>
      </p:sp>
      <p:pic>
        <p:nvPicPr>
          <p:cNvPr id="1026" name="Picture 2" descr="Gương dũng cảm trang 30 lớp 4 | Cánh diều Giải Tiếng Việt lớp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634" y="3449292"/>
            <a:ext cx="3750365" cy="1694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84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157" y="103270"/>
            <a:ext cx="8845826" cy="3046988"/>
          </a:xfrm>
          <a:prstGeom prst="rect">
            <a:avLst/>
          </a:prstGeom>
        </p:spPr>
        <p:txBody>
          <a:bodyPr wrap="square">
            <a:spAutoFit/>
          </a:bodyPr>
          <a:lstStyle/>
          <a:p>
            <a:pPr algn="just"/>
            <a:r>
              <a:rPr lang="vi-VN" sz="2400" smtClean="0">
                <a:solidFill>
                  <a:schemeClr val="tx1"/>
                </a:solidFill>
                <a:latin typeface="+mj-lt"/>
              </a:rPr>
              <a:t>b) Một </a:t>
            </a:r>
            <a:r>
              <a:rPr lang="vi-VN" sz="2400">
                <a:solidFill>
                  <a:schemeClr val="tx1"/>
                </a:solidFill>
                <a:latin typeface="+mj-lt"/>
              </a:rPr>
              <a:t>thiếu niên dũng cảm mà em biết là Trần Quốc Toản. Em đã từng đọc được một câu chuyện rất thú vị. Khi vua Trần Nhân Tông mở hội, cùng các quan bàn chuyện chống quân Nguyên. Vua thấy Trần Quốc Toản còn nhỏ tuổi nên không cho vào dự. Ông cảm thấy tức giận mà bóp nát quả cam trong tay lúc nào không hay. Câu chuyện về Trần Quốc Toản đã thể hiện được tấm lòng yêu nước của một vị anh hùng dân tộc. Có thể nói rằng Trần Quốc Toản chính là một tấm gương để em học hỏi, noi theo.</a:t>
            </a:r>
          </a:p>
        </p:txBody>
      </p:sp>
      <p:pic>
        <p:nvPicPr>
          <p:cNvPr id="2050" name="Picture 2" descr="Gương dũng cảm trang 30 lớp 4 | Cánh diều Giải Tiếng Việt lớp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622" y="2766390"/>
            <a:ext cx="385762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71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8" name="Google Shape;258;p41"/>
          <p:cNvPicPr preferRelativeResize="0"/>
          <p:nvPr/>
        </p:nvPicPr>
        <p:blipFill rotWithShape="1">
          <a:blip r:embed="rId3">
            <a:alphaModFix/>
          </a:blip>
          <a:srcRect l="18903"/>
          <a:stretch/>
        </p:blipFill>
        <p:spPr>
          <a:xfrm>
            <a:off x="-842210" y="1422379"/>
            <a:ext cx="3101600" cy="3485925"/>
          </a:xfrm>
          <a:prstGeom prst="rect">
            <a:avLst/>
          </a:prstGeom>
          <a:noFill/>
          <a:ln>
            <a:noFill/>
          </a:ln>
        </p:spPr>
      </p:pic>
      <p:sp>
        <p:nvSpPr>
          <p:cNvPr id="4" name="Rectangle 3"/>
          <p:cNvSpPr/>
          <p:nvPr/>
        </p:nvSpPr>
        <p:spPr>
          <a:xfrm>
            <a:off x="1176896" y="300304"/>
            <a:ext cx="7797771" cy="1077218"/>
          </a:xfrm>
          <a:prstGeom prst="rect">
            <a:avLst/>
          </a:prstGeom>
        </p:spPr>
        <p:txBody>
          <a:bodyPr wrap="square">
            <a:spAutoFit/>
          </a:bodyPr>
          <a:lstStyle/>
          <a:p>
            <a:r>
              <a:rPr lang="en-US" sz="3200" b="1" smtClean="0">
                <a:solidFill>
                  <a:schemeClr val="tx2">
                    <a:lumMod val="50000"/>
                  </a:schemeClr>
                </a:solidFill>
                <a:latin typeface="+mj-lt"/>
              </a:rPr>
              <a:t>2. Giới thiệu và thảo luận (trao đổi ý kiến) về các đoạn văn đã viết.</a:t>
            </a:r>
            <a:endParaRPr lang="en-US" sz="3200" b="1">
              <a:solidFill>
                <a:schemeClr val="tx2">
                  <a:lumMod val="50000"/>
                </a:schemeClr>
              </a:solidFill>
              <a:latin typeface="+mj-lt"/>
            </a:endParaRPr>
          </a:p>
        </p:txBody>
      </p:sp>
      <p:sp>
        <p:nvSpPr>
          <p:cNvPr id="5" name="Rectangle 4"/>
          <p:cNvSpPr/>
          <p:nvPr/>
        </p:nvSpPr>
        <p:spPr>
          <a:xfrm>
            <a:off x="2544111" y="2520640"/>
            <a:ext cx="5847347" cy="1953420"/>
          </a:xfrm>
          <a:prstGeom prst="rect">
            <a:avLst/>
          </a:prstGeom>
        </p:spPr>
        <p:txBody>
          <a:bodyPr wrap="square">
            <a:spAutoFit/>
          </a:bodyPr>
          <a:lstStyle/>
          <a:p>
            <a:pPr algn="ctr">
              <a:lnSpc>
                <a:spcPct val="150000"/>
              </a:lnSpc>
            </a:pPr>
            <a:r>
              <a:rPr lang="vi-VN" sz="2800">
                <a:latin typeface="+mj-lt"/>
              </a:rPr>
              <a:t>Em tự giới thiệu và thảo luận ( trao đổi ý kiến) về các đoạn văn đã viết với bạn của mình.</a:t>
            </a:r>
            <a:endParaRPr lang="en-US" sz="2800">
              <a:latin typeface="+mj-lt"/>
            </a:endParaRPr>
          </a:p>
        </p:txBody>
      </p:sp>
      <p:sp>
        <p:nvSpPr>
          <p:cNvPr id="7" name="Rectangle 6"/>
          <p:cNvSpPr/>
          <p:nvPr/>
        </p:nvSpPr>
        <p:spPr>
          <a:xfrm>
            <a:off x="4349415" y="1737385"/>
            <a:ext cx="2033337" cy="57871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51683" y="1779362"/>
            <a:ext cx="1828800" cy="523220"/>
          </a:xfrm>
          <a:prstGeom prst="rect">
            <a:avLst/>
          </a:prstGeom>
          <a:noFill/>
        </p:spPr>
        <p:txBody>
          <a:bodyPr wrap="square" rtlCol="0">
            <a:spAutoFit/>
          </a:bodyPr>
          <a:lstStyle/>
          <a:p>
            <a:pPr algn="ctr"/>
            <a:r>
              <a:rPr lang="en-US" sz="2800" b="1" smtClean="0">
                <a:solidFill>
                  <a:schemeClr val="bg1"/>
                </a:solidFill>
              </a:rPr>
              <a:t>NHÓM </a:t>
            </a:r>
            <a:r>
              <a:rPr lang="en-US" sz="2800" b="1" smtClean="0">
                <a:solidFill>
                  <a:schemeClr val="bg1"/>
                </a:solidFill>
              </a:rPr>
              <a:t>4</a:t>
            </a:r>
            <a:endParaRPr lang="en-US" sz="2800" b="1">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319" name="Google Shape;319;p44"/>
          <p:cNvGrpSpPr/>
          <p:nvPr/>
        </p:nvGrpSpPr>
        <p:grpSpPr>
          <a:xfrm>
            <a:off x="-269205" y="22524"/>
            <a:ext cx="1340891" cy="5143501"/>
            <a:chOff x="5280" y="0"/>
            <a:chExt cx="1340891" cy="5143501"/>
          </a:xfrm>
        </p:grpSpPr>
        <p:pic>
          <p:nvPicPr>
            <p:cNvPr id="320" name="Google Shape;320;p44"/>
            <p:cNvPicPr preferRelativeResize="0"/>
            <p:nvPr/>
          </p:nvPicPr>
          <p:blipFill>
            <a:blip r:embed="rId3">
              <a:alphaModFix amt="48000"/>
            </a:blip>
            <a:stretch>
              <a:fillRect/>
            </a:stretch>
          </p:blipFill>
          <p:spPr>
            <a:xfrm>
              <a:off x="5280" y="0"/>
              <a:ext cx="1278341" cy="5143501"/>
            </a:xfrm>
            <a:prstGeom prst="rect">
              <a:avLst/>
            </a:prstGeom>
            <a:noFill/>
            <a:ln>
              <a:noFill/>
            </a:ln>
          </p:spPr>
        </p:pic>
        <p:pic>
          <p:nvPicPr>
            <p:cNvPr id="321" name="Google Shape;321;p44"/>
            <p:cNvPicPr preferRelativeResize="0"/>
            <p:nvPr/>
          </p:nvPicPr>
          <p:blipFill>
            <a:blip r:embed="rId4">
              <a:alphaModFix/>
            </a:blip>
            <a:stretch>
              <a:fillRect/>
            </a:stretch>
          </p:blipFill>
          <p:spPr>
            <a:xfrm>
              <a:off x="67830" y="0"/>
              <a:ext cx="1278341" cy="5143501"/>
            </a:xfrm>
            <a:prstGeom prst="rect">
              <a:avLst/>
            </a:prstGeom>
            <a:noFill/>
            <a:ln>
              <a:noFill/>
            </a:ln>
          </p:spPr>
        </p:pic>
      </p:grpSp>
      <p:grpSp>
        <p:nvGrpSpPr>
          <p:cNvPr id="322" name="Google Shape;322;p44"/>
          <p:cNvGrpSpPr/>
          <p:nvPr/>
        </p:nvGrpSpPr>
        <p:grpSpPr>
          <a:xfrm>
            <a:off x="8108560" y="22524"/>
            <a:ext cx="1340891" cy="5143501"/>
            <a:chOff x="5280" y="0"/>
            <a:chExt cx="1340891" cy="5143501"/>
          </a:xfrm>
        </p:grpSpPr>
        <p:pic>
          <p:nvPicPr>
            <p:cNvPr id="323" name="Google Shape;323;p44"/>
            <p:cNvPicPr preferRelativeResize="0"/>
            <p:nvPr/>
          </p:nvPicPr>
          <p:blipFill>
            <a:blip r:embed="rId3">
              <a:alphaModFix amt="48000"/>
            </a:blip>
            <a:stretch>
              <a:fillRect/>
            </a:stretch>
          </p:blipFill>
          <p:spPr>
            <a:xfrm>
              <a:off x="5280" y="0"/>
              <a:ext cx="1278341" cy="5143501"/>
            </a:xfrm>
            <a:prstGeom prst="rect">
              <a:avLst/>
            </a:prstGeom>
            <a:noFill/>
            <a:ln>
              <a:noFill/>
            </a:ln>
          </p:spPr>
        </p:pic>
        <p:pic>
          <p:nvPicPr>
            <p:cNvPr id="324" name="Google Shape;324;p44"/>
            <p:cNvPicPr preferRelativeResize="0"/>
            <p:nvPr/>
          </p:nvPicPr>
          <p:blipFill>
            <a:blip r:embed="rId4">
              <a:alphaModFix/>
            </a:blip>
            <a:stretch>
              <a:fillRect/>
            </a:stretch>
          </p:blipFill>
          <p:spPr>
            <a:xfrm>
              <a:off x="67830" y="0"/>
              <a:ext cx="1278341" cy="5143501"/>
            </a:xfrm>
            <a:prstGeom prst="rect">
              <a:avLst/>
            </a:prstGeom>
            <a:noFill/>
            <a:ln>
              <a:noFill/>
            </a:ln>
          </p:spPr>
        </p:pic>
      </p:grpSp>
      <p:sp>
        <p:nvSpPr>
          <p:cNvPr id="39" name="Rectangle 38"/>
          <p:cNvSpPr/>
          <p:nvPr/>
        </p:nvSpPr>
        <p:spPr>
          <a:xfrm>
            <a:off x="1071686" y="371382"/>
            <a:ext cx="2642070" cy="584775"/>
          </a:xfrm>
          <a:prstGeom prst="rect">
            <a:avLst/>
          </a:prstGeom>
        </p:spPr>
        <p:txBody>
          <a:bodyPr wrap="none">
            <a:spAutoFit/>
          </a:bodyPr>
          <a:lstStyle/>
          <a:p>
            <a:r>
              <a:rPr lang="en-US" sz="3200" b="1" smtClean="0">
                <a:solidFill>
                  <a:schemeClr val="tx2">
                    <a:lumMod val="50000"/>
                  </a:schemeClr>
                </a:solidFill>
                <a:latin typeface="+mj-lt"/>
              </a:rPr>
              <a:t>3. Bình chọn</a:t>
            </a:r>
            <a:endParaRPr lang="en-US" sz="3200" b="1">
              <a:solidFill>
                <a:schemeClr val="tx2">
                  <a:lumMod val="50000"/>
                </a:schemeClr>
              </a:solidFill>
              <a:latin typeface="+mj-lt"/>
            </a:endParaRPr>
          </a:p>
        </p:txBody>
      </p:sp>
      <p:sp>
        <p:nvSpPr>
          <p:cNvPr id="2" name="Rectangle 1"/>
          <p:cNvSpPr/>
          <p:nvPr/>
        </p:nvSpPr>
        <p:spPr>
          <a:xfrm>
            <a:off x="1189201" y="950501"/>
            <a:ext cx="6801844" cy="1384995"/>
          </a:xfrm>
          <a:prstGeom prst="rect">
            <a:avLst/>
          </a:prstGeom>
        </p:spPr>
        <p:txBody>
          <a:bodyPr wrap="square">
            <a:spAutoFit/>
          </a:bodyPr>
          <a:lstStyle/>
          <a:p>
            <a:pPr algn="just" fontAlgn="base"/>
            <a:r>
              <a:rPr lang="vi-VN" sz="2800" smtClean="0">
                <a:latin typeface="+mj-lt"/>
              </a:rPr>
              <a:t>- Người </a:t>
            </a:r>
            <a:r>
              <a:rPr lang="vi-VN" sz="2800">
                <a:latin typeface="+mj-lt"/>
              </a:rPr>
              <a:t>có đoạn văn hay</a:t>
            </a:r>
          </a:p>
          <a:p>
            <a:pPr algn="just" fontAlgn="base"/>
            <a:r>
              <a:rPr lang="vi-VN" sz="2800">
                <a:latin typeface="+mj-lt"/>
              </a:rPr>
              <a:t>- </a:t>
            </a:r>
            <a:r>
              <a:rPr lang="vi-VN" sz="2800" smtClean="0">
                <a:latin typeface="+mj-lt"/>
              </a:rPr>
              <a:t>Người </a:t>
            </a:r>
            <a:r>
              <a:rPr lang="vi-VN" sz="2800">
                <a:latin typeface="+mj-lt"/>
              </a:rPr>
              <a:t>có cách trình bày tốt</a:t>
            </a:r>
          </a:p>
          <a:p>
            <a:pPr algn="just" fontAlgn="base"/>
            <a:r>
              <a:rPr lang="vi-VN" sz="2800">
                <a:latin typeface="+mj-lt"/>
              </a:rPr>
              <a:t>- </a:t>
            </a:r>
            <a:r>
              <a:rPr lang="vi-VN" sz="2800" smtClean="0">
                <a:latin typeface="+mj-lt"/>
              </a:rPr>
              <a:t>Người </a:t>
            </a:r>
            <a:r>
              <a:rPr lang="vi-VN" sz="2800">
                <a:latin typeface="+mj-lt"/>
              </a:rPr>
              <a:t>có ý kiến hay trong thảo luận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90" name="Google Shape;190;p37"/>
          <p:cNvPicPr preferRelativeResize="0"/>
          <p:nvPr/>
        </p:nvPicPr>
        <p:blipFill rotWithShape="1">
          <a:blip r:embed="rId3">
            <a:alphaModFix/>
          </a:blip>
          <a:srcRect t="58818" r="28719"/>
          <a:stretch/>
        </p:blipFill>
        <p:spPr>
          <a:xfrm>
            <a:off x="7206950" y="4457700"/>
            <a:ext cx="1847651" cy="685800"/>
          </a:xfrm>
          <a:prstGeom prst="rect">
            <a:avLst/>
          </a:prstGeom>
          <a:noFill/>
          <a:ln>
            <a:noFill/>
          </a:ln>
        </p:spPr>
      </p:pic>
      <p:sp>
        <p:nvSpPr>
          <p:cNvPr id="9" name="Google Shape;24001;p29"/>
          <p:cNvSpPr txBox="1">
            <a:spLocks/>
          </p:cNvSpPr>
          <p:nvPr/>
        </p:nvSpPr>
        <p:spPr>
          <a:xfrm>
            <a:off x="0" y="1954216"/>
            <a:ext cx="9144000" cy="2166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Artifika"/>
              <a:buNone/>
              <a:defRPr sz="3500" b="0" i="0" u="none" strike="noStrike" cap="none">
                <a:solidFill>
                  <a:schemeClr val="dk2"/>
                </a:solidFill>
                <a:latin typeface="Artifika"/>
                <a:ea typeface="Artifika"/>
                <a:cs typeface="Artifika"/>
                <a:sym typeface="Artifika"/>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nSpc>
                <a:spcPct val="150000"/>
              </a:lnSpc>
            </a:pPr>
            <a:r>
              <a:rPr lang="en-US" sz="6000" b="1" smtClean="0">
                <a:solidFill>
                  <a:schemeClr val="bg2"/>
                </a:solidFill>
                <a:latin typeface="+mj-lt"/>
              </a:rPr>
              <a:t>XIN CHÀO TẠM BIỆT </a:t>
            </a:r>
          </a:p>
          <a:p>
            <a:pPr>
              <a:lnSpc>
                <a:spcPct val="150000"/>
              </a:lnSpc>
            </a:pPr>
            <a:r>
              <a:rPr lang="en-US" sz="6000" b="1" smtClean="0">
                <a:solidFill>
                  <a:schemeClr val="bg2"/>
                </a:solidFill>
                <a:latin typeface="+mj-lt"/>
              </a:rPr>
              <a:t>VÀ HẸN GẶP LẠI.</a:t>
            </a:r>
            <a:endParaRPr lang="en-US" sz="6000" b="1">
              <a:solidFill>
                <a:schemeClr val="bg2"/>
              </a:solidFill>
              <a:latin typeface="+mj-lt"/>
            </a:endParaRPr>
          </a:p>
        </p:txBody>
      </p:sp>
    </p:spTree>
    <p:extLst>
      <p:ext uri="{BB962C8B-B14F-4D97-AF65-F5344CB8AC3E}">
        <p14:creationId xmlns:p14="http://schemas.microsoft.com/office/powerpoint/2010/main" val="222083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82" name="Google Shape;182;p36"/>
          <p:cNvPicPr preferRelativeResize="0"/>
          <p:nvPr/>
        </p:nvPicPr>
        <p:blipFill rotWithShape="1">
          <a:blip r:embed="rId3">
            <a:alphaModFix/>
          </a:blip>
          <a:srcRect l="52019" b="22094"/>
          <a:stretch/>
        </p:blipFill>
        <p:spPr>
          <a:xfrm flipH="1">
            <a:off x="7961590" y="3880694"/>
            <a:ext cx="1182409" cy="1262806"/>
          </a:xfrm>
          <a:prstGeom prst="rect">
            <a:avLst/>
          </a:prstGeom>
          <a:noFill/>
          <a:ln>
            <a:noFill/>
          </a:ln>
          <a:effectLst>
            <a:outerShdw dist="85725" dir="9120000" algn="bl" rotWithShape="0">
              <a:srgbClr val="89473A">
                <a:alpha val="35000"/>
              </a:srgbClr>
            </a:outerShdw>
          </a:effectLst>
        </p:spPr>
      </p:pic>
      <p:pic>
        <p:nvPicPr>
          <p:cNvPr id="183" name="Google Shape;183;p36"/>
          <p:cNvPicPr preferRelativeResize="0"/>
          <p:nvPr/>
        </p:nvPicPr>
        <p:blipFill>
          <a:blip r:embed="rId4">
            <a:alphaModFix/>
          </a:blip>
          <a:stretch>
            <a:fillRect/>
          </a:stretch>
        </p:blipFill>
        <p:spPr>
          <a:xfrm>
            <a:off x="246159" y="3338624"/>
            <a:ext cx="1282126" cy="1804876"/>
          </a:xfrm>
          <a:prstGeom prst="rect">
            <a:avLst/>
          </a:prstGeom>
          <a:noFill/>
          <a:ln>
            <a:noFill/>
          </a:ln>
        </p:spPr>
      </p:pic>
      <p:sp>
        <p:nvSpPr>
          <p:cNvPr id="14" name="Rectangle 13"/>
          <p:cNvSpPr/>
          <p:nvPr/>
        </p:nvSpPr>
        <p:spPr>
          <a:xfrm>
            <a:off x="1686264" y="698576"/>
            <a:ext cx="5735865" cy="2123658"/>
          </a:xfrm>
          <a:prstGeom prst="rect">
            <a:avLst/>
          </a:prstGeom>
        </p:spPr>
        <p:txBody>
          <a:bodyPr wrap="none">
            <a:spAutoFit/>
          </a:bodyPr>
          <a:lstStyle/>
          <a:p>
            <a:pPr algn="ctr">
              <a:lnSpc>
                <a:spcPct val="150000"/>
              </a:lnSpc>
            </a:pPr>
            <a:r>
              <a:rPr lang="pt-BR" sz="4800" b="1">
                <a:solidFill>
                  <a:schemeClr val="tx2"/>
                </a:solidFill>
              </a:rPr>
              <a:t>TỰ ĐÁNH </a:t>
            </a:r>
            <a:r>
              <a:rPr lang="pt-BR" sz="4800" b="1" smtClean="0">
                <a:solidFill>
                  <a:schemeClr val="tx2"/>
                </a:solidFill>
              </a:rPr>
              <a:t>GIÁ</a:t>
            </a:r>
          </a:p>
          <a:p>
            <a:pPr algn="ctr">
              <a:lnSpc>
                <a:spcPct val="150000"/>
              </a:lnSpc>
            </a:pPr>
            <a:r>
              <a:rPr lang="pt-BR" sz="4000" b="1" i="1" smtClean="0"/>
              <a:t>(HS </a:t>
            </a:r>
            <a:r>
              <a:rPr lang="pt-BR" sz="4000" b="1" i="1"/>
              <a:t>tự đánh giá ở nhà)</a:t>
            </a:r>
            <a:endParaRPr lang="pt-BR" sz="4000" b="1" i="1" dirty="0"/>
          </a:p>
        </p:txBody>
      </p:sp>
    </p:spTree>
    <p:extLst>
      <p:ext uri="{BB962C8B-B14F-4D97-AF65-F5344CB8AC3E}">
        <p14:creationId xmlns:p14="http://schemas.microsoft.com/office/powerpoint/2010/main" val="401309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Darwin Day Activities by Slidesgo">
  <a:themeElements>
    <a:clrScheme name="Simple Light">
      <a:dk1>
        <a:srgbClr val="191919"/>
      </a:dk1>
      <a:lt1>
        <a:srgbClr val="FFFFFF"/>
      </a:lt1>
      <a:dk2>
        <a:srgbClr val="682A1E"/>
      </a:dk2>
      <a:lt2>
        <a:srgbClr val="980000"/>
      </a:lt2>
      <a:accent1>
        <a:srgbClr val="FFE6C7"/>
      </a:accent1>
      <a:accent2>
        <a:srgbClr val="EAC5A2"/>
      </a:accent2>
      <a:accent3>
        <a:srgbClr val="89473A"/>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967</Words>
  <Application>Microsoft Office PowerPoint</Application>
  <PresentationFormat>On-screen Show (16:9)</PresentationFormat>
  <Paragraphs>59</Paragraphs>
  <Slides>19</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Calibri</vt:lpstr>
      <vt:lpstr>Nunito Light</vt:lpstr>
      <vt:lpstr>Bebas Neue</vt:lpstr>
      <vt:lpstr>Roboto Condensed Light</vt:lpstr>
      <vt:lpstr>Assistant</vt:lpstr>
      <vt:lpstr>Arial</vt:lpstr>
      <vt:lpstr>Times New Roman</vt:lpstr>
      <vt:lpstr>Artifika</vt:lpstr>
      <vt:lpstr>Darwin Day Activities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MyPC</cp:lastModifiedBy>
  <cp:revision>29</cp:revision>
  <dcterms:modified xsi:type="dcterms:W3CDTF">2024-01-12T17:49:28Z</dcterms:modified>
</cp:coreProperties>
</file>