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3"/>
  </p:notesMasterIdLst>
  <p:sldIdLst>
    <p:sldId id="293" r:id="rId2"/>
    <p:sldId id="364" r:id="rId3"/>
    <p:sldId id="365" r:id="rId4"/>
    <p:sldId id="276" r:id="rId5"/>
    <p:sldId id="279" r:id="rId6"/>
    <p:sldId id="371" r:id="rId7"/>
    <p:sldId id="372" r:id="rId8"/>
    <p:sldId id="373" r:id="rId9"/>
    <p:sldId id="355" r:id="rId10"/>
    <p:sldId id="326" r:id="rId11"/>
    <p:sldId id="3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p:scale>
          <a:sx n="89" d="100"/>
          <a:sy n="89" d="100"/>
        </p:scale>
        <p:origin x="-138"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09/02/2026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505E7F-62A9-4701-BFC2-BAF91B9808FB}" type="slidenum">
              <a:rPr lang="en-US" smtClean="0"/>
              <a:t>3</a:t>
            </a:fld>
            <a:endParaRPr lang="en-US"/>
          </a:p>
        </p:txBody>
      </p:sp>
    </p:spTree>
    <p:extLst>
      <p:ext uri="{BB962C8B-B14F-4D97-AF65-F5344CB8AC3E}">
        <p14:creationId xmlns:p14="http://schemas.microsoft.com/office/powerpoint/2010/main" val="381471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09/02/2026</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1260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09/02/2026</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3813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11034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09/02/2026</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18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09/02/2026</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1254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09/02/2026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90"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 xmlns:a16="http://schemas.microsoft.com/office/drawing/2014/main" id="{EEF1C6FB-07C6-4172-BB68-6BB1E9B49B58}"/>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7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09/02/2026</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53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192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09/02/2026</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10442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09/02/2026</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1146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31" r:id="rId6"/>
    <p:sldLayoutId id="2147483736" r:id="rId7"/>
    <p:sldLayoutId id="2147483737" r:id="rId8"/>
    <p:sldLayoutId id="214748374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2811500" y="1658592"/>
            <a:ext cx="6798656" cy="2336345"/>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23</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Tập</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viết</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Chữ</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hoa</a:t>
            </a:r>
            <a:r>
              <a:rPr lang="en-US" sz="5198" b="1" dirty="0">
                <a:solidFill>
                  <a:srgbClr val="FF0000"/>
                </a:solidFill>
                <a:latin typeface="UTM Avo" panose="02040603050506020204" pitchFamily="18" charset="0"/>
                <a:cs typeface="Arial" panose="020B0604020202020204" pitchFamily="34" charset="0"/>
              </a:rPr>
              <a:t> T</a:t>
            </a:r>
          </a:p>
        </p:txBody>
      </p:sp>
      <p:sp>
        <p:nvSpPr>
          <p:cNvPr id="4" name="Rectangle 3">
            <a:extLst>
              <a:ext uri="{FF2B5EF4-FFF2-40B4-BE49-F238E27FC236}">
                <a16:creationId xmlns="" xmlns:a16="http://schemas.microsoft.com/office/drawing/2014/main"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0422F1-F90E-4B3B-8EC7-1663A67D2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556" y="-368922"/>
            <a:ext cx="7487444" cy="8605066"/>
          </a:xfrm>
          <a:prstGeom prst="rect">
            <a:avLst/>
          </a:prstGeom>
        </p:spPr>
      </p:pic>
      <p:sp>
        <p:nvSpPr>
          <p:cNvPr id="6" name="TextBox 5">
            <a:extLst>
              <a:ext uri="{FF2B5EF4-FFF2-40B4-BE49-F238E27FC236}">
                <a16:creationId xmlns="" xmlns:a16="http://schemas.microsoft.com/office/drawing/2014/main" id="{AA483164-52C7-4691-95F4-4638E2BDF902}"/>
              </a:ext>
            </a:extLst>
          </p:cNvPr>
          <p:cNvSpPr txBox="1"/>
          <p:nvPr/>
        </p:nvSpPr>
        <p:spPr>
          <a:xfrm>
            <a:off x="5160947" y="2468641"/>
            <a:ext cx="4249241" cy="1569660"/>
          </a:xfrm>
          <a:prstGeom prst="rect">
            <a:avLst/>
          </a:prstGeom>
          <a:noFill/>
        </p:spPr>
        <p:txBody>
          <a:bodyPr wrap="square" rtlCol="0">
            <a:spAutoFit/>
          </a:bodyPr>
          <a:lstStyle/>
          <a:p>
            <a:pPr algn="ctr"/>
            <a:r>
              <a:rPr lang="en-US" sz="4800" b="1" dirty="0">
                <a:solidFill>
                  <a:schemeClr val="bg1"/>
                </a:solidFill>
              </a:rPr>
              <a:t>THỰC HÀNH </a:t>
            </a:r>
          </a:p>
          <a:p>
            <a:pPr algn="ctr"/>
            <a:r>
              <a:rPr lang="en-US" sz="4800" b="1" dirty="0">
                <a:solidFill>
                  <a:schemeClr val="bg1"/>
                </a:solidFill>
              </a:rPr>
              <a:t>VIẾT VỞ</a:t>
            </a:r>
          </a:p>
        </p:txBody>
      </p:sp>
      <p:pic>
        <p:nvPicPr>
          <p:cNvPr id="7" name="55">
            <a:extLst>
              <a:ext uri="{FF2B5EF4-FFF2-40B4-BE49-F238E27FC236}">
                <a16:creationId xmlns="" xmlns:a16="http://schemas.microsoft.com/office/drawing/2014/main" id="{0BC6E11F-564B-4085-ADEF-B1F0E1E43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5" y="1711743"/>
            <a:ext cx="4249241" cy="4653116"/>
          </a:xfrm>
          <a:prstGeom prst="rect">
            <a:avLst/>
          </a:prstGeom>
        </p:spPr>
      </p:pic>
    </p:spTree>
    <p:extLst>
      <p:ext uri="{BB962C8B-B14F-4D97-AF65-F5344CB8AC3E}">
        <p14:creationId xmlns:p14="http://schemas.microsoft.com/office/powerpoint/2010/main" val="1163101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128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4">
            <a:extLst>
              <a:ext uri="{FF2B5EF4-FFF2-40B4-BE49-F238E27FC236}">
                <a16:creationId xmlns="" xmlns:a16="http://schemas.microsoft.com/office/drawing/2014/main"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lang="en-US" sz="2800" b="1">
                <a:solidFill>
                  <a:srgbClr val="FF0000"/>
                </a:solidFill>
                <a:latin typeface="UTM Avo" panose="02040603050506020204" pitchFamily="18" charset="0"/>
              </a:rPr>
              <a:t>T</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cỡ</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vừa</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ô li ?</a:t>
            </a:r>
          </a:p>
        </p:txBody>
      </p:sp>
      <p:sp>
        <p:nvSpPr>
          <p:cNvPr id="25" name="Text Box 16">
            <a:extLst>
              <a:ext uri="{FF2B5EF4-FFF2-40B4-BE49-F238E27FC236}">
                <a16:creationId xmlns="" xmlns:a16="http://schemas.microsoft.com/office/drawing/2014/main"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5 ô li </a:t>
            </a:r>
          </a:p>
        </p:txBody>
      </p:sp>
      <p:sp>
        <p:nvSpPr>
          <p:cNvPr id="27" name="Rounded Rectangle 13">
            <a:extLst>
              <a:ext uri="{FF2B5EF4-FFF2-40B4-BE49-F238E27FC236}">
                <a16:creationId xmlns="" xmlns:a16="http://schemas.microsoft.com/office/drawing/2014/main"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sp>
        <p:nvSpPr>
          <p:cNvPr id="14" name="Google Shape;187;p5">
            <a:extLst>
              <a:ext uri="{FF2B5EF4-FFF2-40B4-BE49-F238E27FC236}">
                <a16:creationId xmlns="" xmlns:a16="http://schemas.microsoft.com/office/drawing/2014/main" id="{CEC8D368-5FCE-42F2-933F-D8C131B57F72}"/>
              </a:ext>
            </a:extLst>
          </p:cNvPr>
          <p:cNvSpPr txBox="1"/>
          <p:nvPr/>
        </p:nvSpPr>
        <p:spPr>
          <a:xfrm>
            <a:off x="4683623" y="372278"/>
            <a:ext cx="4677822"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0" u="none" strike="noStrike" cap="none" dirty="0" err="1">
                <a:solidFill>
                  <a:srgbClr val="FF0000"/>
                </a:solidFill>
                <a:latin typeface="UTM Avo" panose="02040603050506020204" pitchFamily="18" charset="0"/>
                <a:sym typeface="Arial"/>
              </a:rPr>
              <a:t>Chữ</a:t>
            </a:r>
            <a:r>
              <a:rPr lang="en-US" sz="3400" b="1" i="0" u="none" strike="noStrike" cap="none" dirty="0">
                <a:solidFill>
                  <a:srgbClr val="FF0000"/>
                </a:solidFill>
                <a:latin typeface="UTM Avo" panose="02040603050506020204" pitchFamily="18" charset="0"/>
                <a:sym typeface="Arial"/>
              </a:rPr>
              <a:t> </a:t>
            </a:r>
            <a:r>
              <a:rPr lang="en-US" sz="3400" b="1" i="0" u="none" strike="noStrike" cap="none" err="1">
                <a:solidFill>
                  <a:srgbClr val="FF0000"/>
                </a:solidFill>
                <a:latin typeface="UTM Avo" panose="02040603050506020204" pitchFamily="18" charset="0"/>
                <a:sym typeface="Arial"/>
              </a:rPr>
              <a:t>hoa</a:t>
            </a:r>
            <a:r>
              <a:rPr lang="en-US" sz="3400" b="1" i="0" u="none" strike="noStrike" cap="none">
                <a:solidFill>
                  <a:srgbClr val="FF0000"/>
                </a:solidFill>
                <a:latin typeface="UTM Avo" panose="02040603050506020204" pitchFamily="18" charset="0"/>
                <a:sym typeface="Arial"/>
              </a:rPr>
              <a:t> </a:t>
            </a:r>
            <a:r>
              <a:rPr lang="en-US" sz="3400" b="1">
                <a:solidFill>
                  <a:srgbClr val="FF0000"/>
                </a:solidFill>
                <a:latin typeface="UTM Avo" panose="02040603050506020204" pitchFamily="18" charset="0"/>
                <a:sym typeface="Arial"/>
              </a:rPr>
              <a:t>T</a:t>
            </a:r>
            <a:endParaRPr sz="3400" dirty="0">
              <a:solidFill>
                <a:srgbClr val="FF0000"/>
              </a:solidFill>
              <a:latin typeface="UTM Avo" panose="02040603050506020204" pitchFamily="18" charset="0"/>
              <a:sym typeface="Arial"/>
            </a:endParaRPr>
          </a:p>
        </p:txBody>
      </p:sp>
      <p:pic>
        <p:nvPicPr>
          <p:cNvPr id="4" name="Picture 3">
            <a:extLst>
              <a:ext uri="{FF2B5EF4-FFF2-40B4-BE49-F238E27FC236}">
                <a16:creationId xmlns="" xmlns:a16="http://schemas.microsoft.com/office/drawing/2014/main" id="{439EE7D0-227B-4A3A-A5D6-59B2EE2A36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77118" y="1044782"/>
            <a:ext cx="4904892" cy="4943063"/>
          </a:xfrm>
          <a:prstGeom prst="rect">
            <a:avLst/>
          </a:prstGeom>
        </p:spPr>
      </p:pic>
    </p:spTree>
    <p:extLst>
      <p:ext uri="{BB962C8B-B14F-4D97-AF65-F5344CB8AC3E}">
        <p14:creationId xmlns:p14="http://schemas.microsoft.com/office/powerpoint/2010/main" val="36925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24"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build="allAtOnce"/>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 xmlns:a16="http://schemas.microsoft.com/office/drawing/2014/main" id="{82D14F4D-ECA6-48FA-86EF-3B71DA06F5CB}"/>
              </a:ext>
            </a:extLst>
          </p:cNvPr>
          <p:cNvSpPr txBox="1">
            <a:spLocks noChangeArrowheads="1"/>
          </p:cNvSpPr>
          <p:nvPr/>
        </p:nvSpPr>
        <p:spPr bwMode="auto">
          <a:xfrm>
            <a:off x="1203999" y="1797318"/>
            <a:ext cx="4165600" cy="519113"/>
          </a:xfrm>
          <a:prstGeom prst="rect">
            <a:avLst/>
          </a:prstGeom>
          <a:noFill/>
          <a:ln w="9525">
            <a:noFill/>
            <a:miter lim="800000"/>
            <a:headEnd/>
            <a:tailEnd/>
          </a:ln>
          <a:effec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Chọn</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ý </a:t>
            </a: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đúng</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a:t>
            </a: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nhất</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a:t>
            </a:r>
          </a:p>
        </p:txBody>
      </p:sp>
      <p:sp>
        <p:nvSpPr>
          <p:cNvPr id="22" name="Text Box 14">
            <a:extLst>
              <a:ext uri="{FF2B5EF4-FFF2-40B4-BE49-F238E27FC236}">
                <a16:creationId xmlns="" xmlns:a16="http://schemas.microsoft.com/office/drawing/2014/main"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lang="en-US" sz="2800" b="1">
                <a:solidFill>
                  <a:srgbClr val="FF0000"/>
                </a:solidFill>
                <a:latin typeface="UTM Avo" panose="02040603050506020204" pitchFamily="18" charset="0"/>
              </a:rPr>
              <a:t>T</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cỡ</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lang="en-US" sz="2800" b="1">
                <a:solidFill>
                  <a:srgbClr val="0000FF"/>
                </a:solidFill>
                <a:effectLst>
                  <a:outerShdw blurRad="38100" dist="38100" dir="2700000" algn="tl">
                    <a:srgbClr val="C0C0C0"/>
                  </a:outerShdw>
                </a:effectLst>
                <a:latin typeface="UTM Avo" panose="02040603050506020204" pitchFamily="18" charset="0"/>
              </a:rPr>
              <a:t>nhỏ</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ô li ?</a:t>
            </a:r>
          </a:p>
        </p:txBody>
      </p:sp>
      <p:sp>
        <p:nvSpPr>
          <p:cNvPr id="23" name="Text Box 17">
            <a:extLst>
              <a:ext uri="{FF2B5EF4-FFF2-40B4-BE49-F238E27FC236}">
                <a16:creationId xmlns="" xmlns:a16="http://schemas.microsoft.com/office/drawing/2014/main" id="{AEE37DDA-4591-4C16-87A0-668E4E898E54}"/>
              </a:ext>
            </a:extLst>
          </p:cNvPr>
          <p:cNvSpPr txBox="1">
            <a:spLocks noChangeArrowheads="1"/>
          </p:cNvSpPr>
          <p:nvPr/>
        </p:nvSpPr>
        <p:spPr bwMode="auto">
          <a:xfrm>
            <a:off x="1119207" y="2989346"/>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2,5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ô li</a:t>
            </a:r>
          </a:p>
        </p:txBody>
      </p:sp>
      <p:sp>
        <p:nvSpPr>
          <p:cNvPr id="27" name="Rounded Rectangle 13">
            <a:extLst>
              <a:ext uri="{FF2B5EF4-FFF2-40B4-BE49-F238E27FC236}">
                <a16:creationId xmlns="" xmlns:a16="http://schemas.microsoft.com/office/drawing/2014/main"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 Viết chữ 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4" name="Google Shape;187;p5">
            <a:extLst>
              <a:ext uri="{FF2B5EF4-FFF2-40B4-BE49-F238E27FC236}">
                <a16:creationId xmlns="" xmlns:a16="http://schemas.microsoft.com/office/drawing/2014/main" id="{CEC8D368-5FCE-42F2-933F-D8C131B57F72}"/>
              </a:ext>
            </a:extLst>
          </p:cNvPr>
          <p:cNvSpPr txBox="1"/>
          <p:nvPr/>
        </p:nvSpPr>
        <p:spPr>
          <a:xfrm>
            <a:off x="4683623" y="372278"/>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pic>
        <p:nvPicPr>
          <p:cNvPr id="4" name="Picture 3">
            <a:extLst>
              <a:ext uri="{FF2B5EF4-FFF2-40B4-BE49-F238E27FC236}">
                <a16:creationId xmlns="" xmlns:a16="http://schemas.microsoft.com/office/drawing/2014/main" id="{354F0190-6335-4047-AC8A-1FBDE34780A7}"/>
              </a:ext>
            </a:extLst>
          </p:cNvPr>
          <p:cNvPicPr>
            <a:picLocks noChangeAspect="1"/>
          </p:cNvPicPr>
          <p:nvPr/>
        </p:nvPicPr>
        <p:blipFill>
          <a:blip r:embed="rId3"/>
          <a:stretch>
            <a:fillRect/>
          </a:stretch>
        </p:blipFill>
        <p:spPr>
          <a:xfrm>
            <a:off x="6312855" y="1363953"/>
            <a:ext cx="5744739" cy="4734232"/>
          </a:xfrm>
          <a:prstGeom prst="rect">
            <a:avLst/>
          </a:prstGeom>
        </p:spPr>
      </p:pic>
    </p:spTree>
    <p:extLst>
      <p:ext uri="{BB962C8B-B14F-4D97-AF65-F5344CB8AC3E}">
        <p14:creationId xmlns:p14="http://schemas.microsoft.com/office/powerpoint/2010/main" val="12588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3"/>
                                        </p:tgtEl>
                                        <p:attrNameLst>
                                          <p:attrName>style.visibility</p:attrName>
                                        </p:attrNameLst>
                                      </p:cBhvr>
                                      <p:to>
                                        <p:strVal val="visible"/>
                                      </p:to>
                                    </p:set>
                                    <p:anim calcmode="discrete" valueType="clr">
                                      <p:cBhvr override="childStyle">
                                        <p:cTn id="19"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3"/>
                                        </p:tgtEl>
                                        <p:attrNameLst>
                                          <p:attrName>fillcolor</p:attrName>
                                        </p:attrNameLst>
                                      </p:cBhvr>
                                      <p:tavLst>
                                        <p:tav tm="0">
                                          <p:val>
                                            <p:clrVal>
                                              <a:schemeClr val="accent2"/>
                                            </p:clrVal>
                                          </p:val>
                                        </p:tav>
                                        <p:tav tm="50000">
                                          <p:val>
                                            <p:clrVal>
                                              <a:schemeClr val="hlink"/>
                                            </p:clrVal>
                                          </p:val>
                                        </p:tav>
                                      </p:tavLst>
                                    </p:anim>
                                    <p:set>
                                      <p:cBhvr>
                                        <p:cTn id="21"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40F2F0BC-D0B5-4F59-A347-EC4969A07A4C}"/>
              </a:ext>
            </a:extLst>
          </p:cNvPr>
          <p:cNvSpPr txBox="1"/>
          <p:nvPr/>
        </p:nvSpPr>
        <p:spPr>
          <a:xfrm>
            <a:off x="658092" y="1991110"/>
            <a:ext cx="437803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Chữ </a:t>
            </a:r>
            <a:r>
              <a:rPr lang="en-US" sz="2800" noProof="0">
                <a:solidFill>
                  <a:prstClr val="black"/>
                </a:solidFill>
                <a:latin typeface="UTM Avo" panose="02040603050506020204" pitchFamily="18" charset="0"/>
                <a:cs typeface="Times New Roman" panose="02020603050405020304" pitchFamily="18" charset="0"/>
              </a:rPr>
              <a:t>T</a:t>
            </a:r>
            <a:r>
              <a:rPr lang="en-US" sz="2800">
                <a:solidFill>
                  <a:prstClr val="black"/>
                </a:solidFill>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gồm </a:t>
            </a:r>
            <a:r>
              <a:rPr lang="en-US" sz="2800" noProof="0">
                <a:solidFill>
                  <a:prstClr val="black"/>
                </a:solidFill>
                <a:latin typeface="UTM Avo" panose="02040603050506020204" pitchFamily="18" charset="0"/>
                <a:cs typeface="Times New Roman" panose="02020603050405020304" pitchFamily="18" charset="0"/>
              </a:rPr>
              <a:t>1</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 nét.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1" name="TextBox 10">
            <a:extLst>
              <a:ext uri="{FF2B5EF4-FFF2-40B4-BE49-F238E27FC236}">
                <a16:creationId xmlns="" xmlns:a16="http://schemas.microsoft.com/office/drawing/2014/main" id="{2B98A532-1B0E-480A-8EE8-7B09BA6C6217}"/>
              </a:ext>
            </a:extLst>
          </p:cNvPr>
          <p:cNvSpPr txBox="1"/>
          <p:nvPr/>
        </p:nvSpPr>
        <p:spPr>
          <a:xfrm>
            <a:off x="475193" y="3617590"/>
            <a:ext cx="5597236" cy="2246769"/>
          </a:xfrm>
          <a:prstGeom prst="rect">
            <a:avLst/>
          </a:prstGeom>
          <a:noFill/>
        </p:spPr>
        <p:txBody>
          <a:bodyPr wrap="square" rtlCol="0">
            <a:spAutoFit/>
          </a:bodyPr>
          <a:lstStyle/>
          <a:p>
            <a:pPr algn="just"/>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Đó</a:t>
            </a:r>
            <a:r>
              <a:rPr lang="en-US" sz="2800" dirty="0">
                <a:solidFill>
                  <a:schemeClr val="dk1"/>
                </a:solidFill>
                <a:latin typeface="UTM Avo" panose="02040603050506020204" pitchFamily="18" charset="0"/>
                <a:sym typeface="Arial"/>
              </a:rPr>
              <a:t> </a:t>
            </a:r>
            <a:r>
              <a:rPr lang="vi-VN" sz="2800" dirty="0">
                <a:cs typeface="Times New Roman" panose="02020603050405020304" pitchFamily="18" charset="0"/>
              </a:rPr>
              <a:t>là </a:t>
            </a:r>
            <a:r>
              <a:rPr lang="en-US" sz="2800" dirty="0" err="1">
                <a:cs typeface="Times New Roman" panose="02020603050405020304" pitchFamily="18" charset="0"/>
              </a:rPr>
              <a:t>nét</a:t>
            </a:r>
            <a:r>
              <a:rPr lang="en-US" sz="2800" dirty="0">
                <a:cs typeface="Times New Roman" panose="02020603050405020304" pitchFamily="18" charset="0"/>
              </a:rPr>
              <a:t> </a:t>
            </a:r>
            <a:r>
              <a:rPr lang="vi-VN" sz="2800" dirty="0">
                <a:cs typeface="Times New Roman" panose="02020603050405020304" pitchFamily="18" charset="0"/>
              </a:rPr>
              <a:t>kết hợp của 3 nét cơ bản cong trái nhỏ, lượn ngang ngắn và cong trái to, tạo thành vòng xoắn nhỏ ở đầu chữ.</a:t>
            </a:r>
            <a:endParaRPr lang="en-US" sz="2800" dirty="0">
              <a:solidFill>
                <a:srgbClr val="FF0000"/>
              </a:solidFill>
              <a:cs typeface="Times New Roman" panose="02020603050405020304" pitchFamily="18" charset="0"/>
            </a:endParaRPr>
          </a:p>
        </p:txBody>
      </p:sp>
      <p:sp>
        <p:nvSpPr>
          <p:cNvPr id="12" name="Rounded Rectangle 1">
            <a:extLst>
              <a:ext uri="{FF2B5EF4-FFF2-40B4-BE49-F238E27FC236}">
                <a16:creationId xmlns="" xmlns:a16="http://schemas.microsoft.com/office/drawing/2014/main" id="{85828243-D5B9-484E-B41A-23614E626FAE}"/>
              </a:ext>
            </a:extLst>
          </p:cNvPr>
          <p:cNvSpPr/>
          <p:nvPr/>
        </p:nvSpPr>
        <p:spPr>
          <a:xfrm>
            <a:off x="314929" y="1160530"/>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Chữ </a:t>
            </a:r>
            <a:r>
              <a:rPr lang="en-US" sz="3200">
                <a:solidFill>
                  <a:prstClr val="white"/>
                </a:solidFill>
                <a:latin typeface="UTM Avo" panose="02040603050506020204" pitchFamily="18" charset="0"/>
                <a:cs typeface="Times New Roman" panose="02020603050405020304" pitchFamily="18" charset="0"/>
              </a:rPr>
              <a:t>T</a:t>
            </a: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gồm mấy nét?</a:t>
            </a:r>
          </a:p>
        </p:txBody>
      </p:sp>
      <p:sp>
        <p:nvSpPr>
          <p:cNvPr id="13" name="Rounded Rectangle 1">
            <a:extLst>
              <a:ext uri="{FF2B5EF4-FFF2-40B4-BE49-F238E27FC236}">
                <a16:creationId xmlns="" xmlns:a16="http://schemas.microsoft.com/office/drawing/2014/main" id="{67381EAD-92E0-4DF8-899B-FA3C389B37FA}"/>
              </a:ext>
            </a:extLst>
          </p:cNvPr>
          <p:cNvSpPr/>
          <p:nvPr/>
        </p:nvSpPr>
        <p:spPr>
          <a:xfrm>
            <a:off x="314929" y="2685085"/>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Đó là nét nào?</a:t>
            </a:r>
          </a:p>
        </p:txBody>
      </p:sp>
      <p:sp>
        <p:nvSpPr>
          <p:cNvPr id="8" name="Google Shape;187;p5">
            <a:extLst>
              <a:ext uri="{FF2B5EF4-FFF2-40B4-BE49-F238E27FC236}">
                <a16:creationId xmlns="" xmlns:a16="http://schemas.microsoft.com/office/drawing/2014/main" id="{0DA322E8-E81E-44EA-A92F-8DE2D834FAC7}"/>
              </a:ext>
            </a:extLst>
          </p:cNvPr>
          <p:cNvSpPr txBox="1"/>
          <p:nvPr/>
        </p:nvSpPr>
        <p:spPr>
          <a:xfrm>
            <a:off x="4589437" y="185192"/>
            <a:ext cx="301312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err="1">
                <a:solidFill>
                  <a:srgbClr val="FF0000"/>
                </a:solidFill>
                <a:latin typeface="UTM Avo" panose="02040603050506020204" pitchFamily="18" charset="0"/>
                <a:sym typeface="Arial"/>
              </a:rPr>
              <a:t>Chữ</a:t>
            </a:r>
            <a:r>
              <a:rPr lang="en-US" sz="4000" b="1" i="0" u="none" strike="noStrike" cap="none" dirty="0">
                <a:solidFill>
                  <a:srgbClr val="FF0000"/>
                </a:solidFill>
                <a:latin typeface="UTM Avo" panose="02040603050506020204" pitchFamily="18" charset="0"/>
                <a:sym typeface="Arial"/>
              </a:rPr>
              <a:t> </a:t>
            </a:r>
            <a:r>
              <a:rPr lang="en-US" sz="4000" b="1" i="0" u="none" strike="noStrike" cap="none" dirty="0" err="1">
                <a:solidFill>
                  <a:srgbClr val="FF0000"/>
                </a:solidFill>
                <a:latin typeface="UTM Avo" panose="02040603050506020204" pitchFamily="18" charset="0"/>
                <a:sym typeface="Arial"/>
              </a:rPr>
              <a:t>hoa</a:t>
            </a:r>
            <a:r>
              <a:rPr lang="en-US" sz="4000" b="1" i="0" u="none" strike="noStrike" cap="none" dirty="0">
                <a:solidFill>
                  <a:srgbClr val="FF0000"/>
                </a:solidFill>
                <a:latin typeface="UTM Avo" panose="02040603050506020204" pitchFamily="18" charset="0"/>
                <a:sym typeface="Arial"/>
              </a:rPr>
              <a:t> T</a:t>
            </a:r>
            <a:endParaRPr sz="4000" dirty="0">
              <a:solidFill>
                <a:srgbClr val="FF0000"/>
              </a:solidFill>
              <a:latin typeface="UTM Avo" panose="02040603050506020204" pitchFamily="18" charset="0"/>
              <a:sym typeface="Arial"/>
            </a:endParaRPr>
          </a:p>
        </p:txBody>
      </p:sp>
      <p:pic>
        <p:nvPicPr>
          <p:cNvPr id="14" name="Picture 13">
            <a:extLst>
              <a:ext uri="{FF2B5EF4-FFF2-40B4-BE49-F238E27FC236}">
                <a16:creationId xmlns="" xmlns:a16="http://schemas.microsoft.com/office/drawing/2014/main" id="{25890746-6100-465A-B478-7D40BA8697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7762" y="957468"/>
            <a:ext cx="4904892" cy="4943063"/>
          </a:xfrm>
          <a:prstGeom prst="rect">
            <a:avLst/>
          </a:prstGeom>
        </p:spPr>
      </p:pic>
    </p:spTree>
    <p:extLst>
      <p:ext uri="{BB962C8B-B14F-4D97-AF65-F5344CB8AC3E}">
        <p14:creationId xmlns:p14="http://schemas.microsoft.com/office/powerpoint/2010/main" val="19928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E8D7F13-5E7C-499B-BAC2-0309ED064C78}"/>
              </a:ext>
            </a:extLst>
          </p:cNvPr>
          <p:cNvSpPr txBox="1"/>
          <p:nvPr/>
        </p:nvSpPr>
        <p:spPr>
          <a:xfrm>
            <a:off x="1984718" y="485682"/>
            <a:ext cx="8598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HƯỚNG</a:t>
            </a:r>
            <a:r>
              <a:rPr kumimoji="0" lang="en-US" sz="3200" b="1" i="0" u="none" strike="noStrike" kern="1200" cap="none" spc="0" normalizeH="0" noProof="0" dirty="0">
                <a:ln>
                  <a:noFill/>
                </a:ln>
                <a:solidFill>
                  <a:srgbClr val="FF0000"/>
                </a:solidFill>
                <a:effectLst/>
                <a:uLnTx/>
                <a:uFillTx/>
                <a:latin typeface="UTM Avo" panose="02040603050506020204" pitchFamily="18" charset="0"/>
                <a:cs typeface="Times New Roman" panose="02020603050405020304" pitchFamily="18" charset="0"/>
              </a:rPr>
              <a:t> DẪN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CÁCH VIẾT CHỮ HOA </a:t>
            </a:r>
            <a:r>
              <a:rPr lang="en-US" sz="3200" b="1" noProof="0" dirty="0">
                <a:solidFill>
                  <a:srgbClr val="FF0000"/>
                </a:solidFill>
                <a:latin typeface="UTM Avo" panose="02040603050506020204" pitchFamily="18" charset="0"/>
                <a:cs typeface="Times New Roman" panose="02020603050405020304" pitchFamily="18" charset="0"/>
              </a:rPr>
              <a:t>T</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cs typeface="Times New Roman" panose="02020603050405020304" pitchFamily="18" charset="0"/>
            </a:endParaRPr>
          </a:p>
        </p:txBody>
      </p:sp>
      <p:pic>
        <p:nvPicPr>
          <p:cNvPr id="2" name="chữ hoa T">
            <a:hlinkClick r:id="" action="ppaction://media"/>
            <a:extLst>
              <a:ext uri="{FF2B5EF4-FFF2-40B4-BE49-F238E27FC236}">
                <a16:creationId xmlns="" xmlns:a16="http://schemas.microsoft.com/office/drawing/2014/main" id="{16A222AD-6C89-43D9-9E9B-70FD5B2ECB81}"/>
              </a:ext>
            </a:extLst>
          </p:cNvPr>
          <p:cNvPicPr>
            <a:picLocks noChangeAspect="1"/>
          </p:cNvPicPr>
          <p:nvPr>
            <a:videoFile r:link="rId1"/>
            <p:extLst>
              <p:ext uri="{DAA4B4D4-6D71-4841-9C94-3DE7FCFB9230}">
                <p14:media xmlns:p14="http://schemas.microsoft.com/office/powerpoint/2010/main" r:embed="rId2">
                  <p14:trim end="12135"/>
                </p14:media>
              </p:ext>
            </p:extLst>
          </p:nvPr>
        </p:nvPicPr>
        <p:blipFill rotWithShape="1">
          <a:blip r:embed="rId4"/>
          <a:srcRect r="33831"/>
          <a:stretch>
            <a:fillRect/>
          </a:stretch>
        </p:blipFill>
        <p:spPr>
          <a:xfrm>
            <a:off x="114300" y="1378223"/>
            <a:ext cx="5874774" cy="4994095"/>
          </a:xfrm>
          <a:prstGeom prst="rect">
            <a:avLst/>
          </a:prstGeom>
        </p:spPr>
      </p:pic>
      <p:sp>
        <p:nvSpPr>
          <p:cNvPr id="9" name="TextBox 8">
            <a:extLst>
              <a:ext uri="{FF2B5EF4-FFF2-40B4-BE49-F238E27FC236}">
                <a16:creationId xmlns="" xmlns:a16="http://schemas.microsoft.com/office/drawing/2014/main" id="{597AF6A7-C777-4DF2-BE78-B262AAD04E29}"/>
              </a:ext>
            </a:extLst>
          </p:cNvPr>
          <p:cNvSpPr txBox="1"/>
          <p:nvPr/>
        </p:nvSpPr>
        <p:spPr>
          <a:xfrm>
            <a:off x="6392203" y="1109339"/>
            <a:ext cx="5555224" cy="5262979"/>
          </a:xfrm>
          <a:prstGeom prst="rect">
            <a:avLst/>
          </a:prstGeom>
          <a:noFill/>
        </p:spPr>
        <p:txBody>
          <a:bodyPr wrap="square">
            <a:spAutoFit/>
          </a:bodyPr>
          <a:lstStyle/>
          <a:p>
            <a:pPr algn="just"/>
            <a:r>
              <a:rPr lang="en-US" sz="2800" b="0" i="0" dirty="0">
                <a:solidFill>
                  <a:srgbClr val="222222"/>
                </a:solidFill>
                <a:effectLst/>
                <a:latin typeface="UTM Avo (Body)"/>
                <a:cs typeface="Times New Roman" panose="02020603050405020304" pitchFamily="18" charset="0"/>
              </a:rPr>
              <a:t>Đ</a:t>
            </a:r>
            <a:r>
              <a:rPr lang="vi-VN" sz="2800" b="0" i="0" dirty="0">
                <a:solidFill>
                  <a:srgbClr val="222222"/>
                </a:solidFill>
                <a:effectLst/>
                <a:latin typeface="UTM Avo (Body)"/>
                <a:cs typeface="Times New Roman" panose="02020603050405020304" pitchFamily="18" charset="0"/>
              </a:rPr>
              <a:t>ặt bút giữa đường kẻ 4</a:t>
            </a:r>
            <a:r>
              <a:rPr lang="en-US" sz="2800" b="0" i="0" dirty="0">
                <a:solidFill>
                  <a:srgbClr val="222222"/>
                </a:solidFill>
                <a:effectLst/>
                <a:latin typeface="UTM Avo (Body)"/>
                <a:cs typeface="Times New Roman" panose="02020603050405020304" pitchFamily="18" charset="0"/>
              </a:rPr>
              <a:t> </a:t>
            </a:r>
            <a:r>
              <a:rPr lang="en-US" sz="2800" b="0" i="0" dirty="0" err="1">
                <a:solidFill>
                  <a:srgbClr val="222222"/>
                </a:solidFill>
                <a:effectLst/>
                <a:latin typeface="UTM Avo (Body)"/>
                <a:cs typeface="Times New Roman" panose="02020603050405020304" pitchFamily="18" charset="0"/>
              </a:rPr>
              <a:t>và</a:t>
            </a:r>
            <a:r>
              <a:rPr lang="en-US" sz="2800" b="0" i="0" dirty="0">
                <a:solidFill>
                  <a:srgbClr val="222222"/>
                </a:solidFill>
                <a:effectLst/>
                <a:latin typeface="UTM Avo (Body)"/>
                <a:cs typeface="Times New Roman" panose="02020603050405020304" pitchFamily="18" charset="0"/>
              </a:rPr>
              <a:t> </a:t>
            </a:r>
            <a:r>
              <a:rPr lang="vi-VN" sz="2800" b="0" i="0" dirty="0">
                <a:solidFill>
                  <a:srgbClr val="222222"/>
                </a:solidFill>
                <a:effectLst/>
                <a:latin typeface="UTM Avo (Body)"/>
                <a:cs typeface="Times New Roman" panose="02020603050405020304" pitchFamily="18" charset="0"/>
              </a:rPr>
              <a:t>5, viết nét cong trái nhỏ nối liền với nét lượn ngang từ trái sang phải, sau đó lượn trở lại viết nét cong trái to cắt nét lượn ngang và cong trái nhỏ tạo vòng xoắn nhỏ ở đầu chữ, phần cuối nét cong lượn vào trong giống chữ C, dừng bút trên đường kẻ 2 (nét cong trái to  lượn đều và không cong quá nhiều về bên trái).</a:t>
            </a:r>
          </a:p>
        </p:txBody>
      </p:sp>
    </p:spTree>
    <p:extLst>
      <p:ext uri="{BB962C8B-B14F-4D97-AF65-F5344CB8AC3E}">
        <p14:creationId xmlns:p14="http://schemas.microsoft.com/office/powerpoint/2010/main" val="396236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mediacall" presetSubtype="0" fill="hold" nodeType="withEffect">
                                  <p:stCondLst>
                                    <p:cond delay="0"/>
                                  </p:stCondLst>
                                  <p:childTnLst>
                                    <p:cmd type="call" cmd="playFrom(0.0)">
                                      <p:cBhvr>
                                        <p:cTn id="17" dur="15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E8D7F13-5E7C-499B-BAC2-0309ED064C78}"/>
              </a:ext>
            </a:extLst>
          </p:cNvPr>
          <p:cNvSpPr txBox="1"/>
          <p:nvPr/>
        </p:nvSpPr>
        <p:spPr>
          <a:xfrm>
            <a:off x="1331042" y="618010"/>
            <a:ext cx="99809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HƯỚNG DẪN CÁCH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VIẾT CHỮ </a:t>
            </a: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HOA T CỠ</a:t>
            </a:r>
            <a:r>
              <a:rPr kumimoji="0" lang="en-US" sz="3200" b="1" i="0" u="none" strike="noStrike" kern="1200" cap="none" spc="0" normalizeH="0" noProof="0">
                <a:ln>
                  <a:noFill/>
                </a:ln>
                <a:solidFill>
                  <a:srgbClr val="FF0000"/>
                </a:solidFill>
                <a:effectLst/>
                <a:uLnTx/>
                <a:uFillTx/>
                <a:latin typeface="UTM Avo" panose="02040603050506020204" pitchFamily="18" charset="0"/>
                <a:ea typeface="+mn-ea"/>
                <a:cs typeface="Times New Roman" panose="02020603050405020304" pitchFamily="18" charset="0"/>
              </a:rPr>
              <a:t> NHỎ</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endParaRPr>
          </a:p>
        </p:txBody>
      </p:sp>
      <p:pic>
        <p:nvPicPr>
          <p:cNvPr id="3" name="chữ hoa T">
            <a:hlinkClick r:id="" action="ppaction://media"/>
            <a:extLst>
              <a:ext uri="{FF2B5EF4-FFF2-40B4-BE49-F238E27FC236}">
                <a16:creationId xmlns="" xmlns:a16="http://schemas.microsoft.com/office/drawing/2014/main" id="{BD8DBB02-3940-4688-84E4-14B142E724F9}"/>
              </a:ext>
            </a:extLst>
          </p:cNvPr>
          <p:cNvPicPr>
            <a:picLocks noChangeAspect="1"/>
          </p:cNvPicPr>
          <p:nvPr>
            <a:videoFile r:link="rId1"/>
            <p:extLst>
              <p:ext uri="{DAA4B4D4-6D71-4841-9C94-3DE7FCFB9230}">
                <p14:media xmlns:p14="http://schemas.microsoft.com/office/powerpoint/2010/main" r:embed="rId2">
                  <p14:trim st="15394"/>
                </p14:media>
              </p:ext>
            </p:extLst>
          </p:nvPr>
        </p:nvPicPr>
        <p:blipFill>
          <a:blip r:embed="rId4"/>
          <a:stretch>
            <a:fillRect/>
          </a:stretch>
        </p:blipFill>
        <p:spPr>
          <a:xfrm>
            <a:off x="1331042" y="1345660"/>
            <a:ext cx="9529915" cy="5360577"/>
          </a:xfrm>
          <a:prstGeom prst="rect">
            <a:avLst/>
          </a:prstGeom>
        </p:spPr>
      </p:pic>
    </p:spTree>
    <p:extLst>
      <p:ext uri="{BB962C8B-B14F-4D97-AF65-F5344CB8AC3E}">
        <p14:creationId xmlns:p14="http://schemas.microsoft.com/office/powerpoint/2010/main" val="52510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1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41;p12">
            <a:extLst>
              <a:ext uri="{FF2B5EF4-FFF2-40B4-BE49-F238E27FC236}">
                <a16:creationId xmlns="" xmlns:a16="http://schemas.microsoft.com/office/drawing/2014/main" id="{BC11DE93-5C34-4CA6-B94B-755264B8C74B}"/>
              </a:ext>
            </a:extLst>
          </p:cNvPr>
          <p:cNvGrpSpPr/>
          <p:nvPr/>
        </p:nvGrpSpPr>
        <p:grpSpPr>
          <a:xfrm>
            <a:off x="8274152" y="3594928"/>
            <a:ext cx="3917848" cy="3263072"/>
            <a:chOff x="-591423" y="1707337"/>
            <a:chExt cx="7679682" cy="5787085"/>
          </a:xfrm>
        </p:grpSpPr>
        <p:pic>
          <p:nvPicPr>
            <p:cNvPr id="6" name="Google Shape;242;p12">
              <a:extLst>
                <a:ext uri="{FF2B5EF4-FFF2-40B4-BE49-F238E27FC236}">
                  <a16:creationId xmlns="" xmlns:a16="http://schemas.microsoft.com/office/drawing/2014/main" id="{41B6A757-D6AF-4D79-A281-2D17BBB86AFE}"/>
                </a:ext>
              </a:extLst>
            </p:cNvPr>
            <p:cNvPicPr preferRelativeResize="0"/>
            <p:nvPr/>
          </p:nvPicPr>
          <p:blipFill rotWithShape="1">
            <a:blip r:embed="rId2">
              <a:alphaModFix/>
            </a:blip>
            <a:srcRect l="8007" t="35025" r="59440" b="34782"/>
            <a:stretch/>
          </p:blipFill>
          <p:spPr>
            <a:xfrm>
              <a:off x="-591423" y="1707337"/>
              <a:ext cx="4429760" cy="5492902"/>
            </a:xfrm>
            <a:prstGeom prst="rect">
              <a:avLst/>
            </a:prstGeom>
            <a:noFill/>
            <a:ln>
              <a:noFill/>
            </a:ln>
          </p:spPr>
        </p:pic>
        <p:pic>
          <p:nvPicPr>
            <p:cNvPr id="7" name="Google Shape;243;p12">
              <a:extLst>
                <a:ext uri="{FF2B5EF4-FFF2-40B4-BE49-F238E27FC236}">
                  <a16:creationId xmlns="" xmlns:a16="http://schemas.microsoft.com/office/drawing/2014/main" id="{79D26F66-65F3-408F-B908-064B1A9D865C}"/>
                </a:ext>
              </a:extLst>
            </p:cNvPr>
            <p:cNvPicPr preferRelativeResize="0"/>
            <p:nvPr/>
          </p:nvPicPr>
          <p:blipFill rotWithShape="1">
            <a:blip r:embed="rId2">
              <a:alphaModFix/>
            </a:blip>
            <a:srcRect l="56471" t="36973" r="10977" b="32834"/>
            <a:stretch/>
          </p:blipFill>
          <p:spPr>
            <a:xfrm>
              <a:off x="2621901" y="2001520"/>
              <a:ext cx="4466358" cy="5492902"/>
            </a:xfrm>
            <a:prstGeom prst="rect">
              <a:avLst/>
            </a:prstGeom>
            <a:noFill/>
            <a:ln>
              <a:noFill/>
            </a:ln>
          </p:spPr>
        </p:pic>
      </p:grpSp>
      <p:pic>
        <p:nvPicPr>
          <p:cNvPr id="8" name="Picture 7">
            <a:extLst>
              <a:ext uri="{FF2B5EF4-FFF2-40B4-BE49-F238E27FC236}">
                <a16:creationId xmlns="" xmlns:a16="http://schemas.microsoft.com/office/drawing/2014/main" id="{0C1A0C1B-A001-45D8-A18D-B8DB07045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1" y="165876"/>
            <a:ext cx="8445898" cy="4803238"/>
          </a:xfrm>
          <a:prstGeom prst="rect">
            <a:avLst/>
          </a:prstGeom>
        </p:spPr>
      </p:pic>
      <p:sp>
        <p:nvSpPr>
          <p:cNvPr id="9" name="TextBox 8">
            <a:extLst>
              <a:ext uri="{FF2B5EF4-FFF2-40B4-BE49-F238E27FC236}">
                <a16:creationId xmlns="" xmlns:a16="http://schemas.microsoft.com/office/drawing/2014/main" id="{FC3216DD-9C52-49C3-8B34-61D2BF26B114}"/>
              </a:ext>
            </a:extLst>
          </p:cNvPr>
          <p:cNvSpPr txBox="1"/>
          <p:nvPr/>
        </p:nvSpPr>
        <p:spPr>
          <a:xfrm>
            <a:off x="560443" y="1782347"/>
            <a:ext cx="7921411" cy="1169551"/>
          </a:xfrm>
          <a:prstGeom prst="rect">
            <a:avLst/>
          </a:prstGeom>
          <a:noFill/>
        </p:spPr>
        <p:txBody>
          <a:bodyPr wrap="square" rtlCol="0">
            <a:spAutoFit/>
          </a:bodyPr>
          <a:lstStyle/>
          <a:p>
            <a:r>
              <a:rPr lang="en-US" sz="7000" b="1" dirty="0">
                <a:solidFill>
                  <a:srgbClr val="FFFF00"/>
                </a:solidFill>
                <a:latin typeface="UTM Avo" panose="02040603050506020204" pitchFamily="18" charset="0"/>
              </a:rPr>
              <a:t>VIẾT BẢNG CON</a:t>
            </a:r>
          </a:p>
        </p:txBody>
      </p:sp>
    </p:spTree>
    <p:extLst>
      <p:ext uri="{BB962C8B-B14F-4D97-AF65-F5344CB8AC3E}">
        <p14:creationId xmlns:p14="http://schemas.microsoft.com/office/powerpoint/2010/main" val="25377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3">
            <a:extLst>
              <a:ext uri="{FF2B5EF4-FFF2-40B4-BE49-F238E27FC236}">
                <a16:creationId xmlns="" xmlns:a16="http://schemas.microsoft.com/office/drawing/2014/main" id="{DA592BCE-374B-4C62-93C3-F3E273CAF377}"/>
              </a:ext>
            </a:extLst>
          </p:cNvPr>
          <p:cNvSpPr/>
          <p:nvPr/>
        </p:nvSpPr>
        <p:spPr>
          <a:xfrm>
            <a:off x="152507" y="541272"/>
            <a:ext cx="3895618"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2" name="TextBox 11">
            <a:extLst>
              <a:ext uri="{FF2B5EF4-FFF2-40B4-BE49-F238E27FC236}">
                <a16:creationId xmlns="" xmlns:a16="http://schemas.microsoft.com/office/drawing/2014/main" id="{4C1E9659-F298-426B-94CB-A3634575FF63}"/>
              </a:ext>
            </a:extLst>
          </p:cNvPr>
          <p:cNvSpPr txBox="1"/>
          <p:nvPr/>
        </p:nvSpPr>
        <p:spPr>
          <a:xfrm>
            <a:off x="6907357" y="5164711"/>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lang="en-US" sz="2800" noProof="0">
                <a:solidFill>
                  <a:srgbClr val="FF0000"/>
                </a:solidFill>
                <a:latin typeface="UTM Avo" panose="02040603050506020204" pitchFamily="18" charset="0"/>
                <a:ea typeface="Arial-Rounded" panose="020B0500000000000000" pitchFamily="34" charset="0"/>
                <a:cs typeface="Times New Roman" panose="02020603050405020304" pitchFamily="18" charset="0"/>
              </a:rPr>
              <a:t>T</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g, h</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C3D6586B-4A7A-423E-8B14-2DA1B7EC9154}"/>
              </a:ext>
            </a:extLst>
          </p:cNvPr>
          <p:cNvSpPr txBox="1"/>
          <p:nvPr/>
        </p:nvSpPr>
        <p:spPr>
          <a:xfrm>
            <a:off x="6482448" y="3354439"/>
            <a:ext cx="3050386"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T</a:t>
            </a:r>
            <a:endParaRPr kumimoji="0" lang="vi-VN"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351A93AB-C464-4C69-A922-67FB2E475127}"/>
              </a:ext>
            </a:extLst>
          </p:cNvPr>
          <p:cNvSpPr txBox="1"/>
          <p:nvPr/>
        </p:nvSpPr>
        <p:spPr>
          <a:xfrm>
            <a:off x="698019" y="4580332"/>
            <a:ext cx="972471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Khoảng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giữa</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ghi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1 con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o.</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06517877-C17E-42A2-B7AA-4EDA5977FE38}"/>
              </a:ext>
            </a:extLst>
          </p:cNvPr>
          <p:cNvSpPr txBox="1"/>
          <p:nvPr/>
        </p:nvSpPr>
        <p:spPr>
          <a:xfrm>
            <a:off x="824062" y="3180889"/>
            <a:ext cx="5944164"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a. Chữ cái nào được viết hoa?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16" name="TextBox 15">
            <a:extLst>
              <a:ext uri="{FF2B5EF4-FFF2-40B4-BE49-F238E27FC236}">
                <a16:creationId xmlns="" xmlns:a16="http://schemas.microsoft.com/office/drawing/2014/main" id="{1907DCF9-EFED-4EC8-88BB-8AFA719A2898}"/>
              </a:ext>
            </a:extLst>
          </p:cNvPr>
          <p:cNvSpPr txBox="1"/>
          <p:nvPr/>
        </p:nvSpPr>
        <p:spPr>
          <a:xfrm>
            <a:off x="749784" y="3820725"/>
            <a:ext cx="10016539"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b. Khoảng cách giữa các chữ ghi tiếng như thế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17" name="TextBox 16">
            <a:extLst>
              <a:ext uri="{FF2B5EF4-FFF2-40B4-BE49-F238E27FC236}">
                <a16:creationId xmlns="" xmlns:a16="http://schemas.microsoft.com/office/drawing/2014/main" id="{02AD1E2B-A988-4566-8EAD-409F43C7072F}"/>
              </a:ext>
            </a:extLst>
          </p:cNvPr>
          <p:cNvSpPr txBox="1"/>
          <p:nvPr/>
        </p:nvSpPr>
        <p:spPr>
          <a:xfrm>
            <a:off x="698019" y="5003208"/>
            <a:ext cx="6975747"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 Những chữ cái nào cao 2.5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18" name="TextBox 17">
            <a:extLst>
              <a:ext uri="{FF2B5EF4-FFF2-40B4-BE49-F238E27FC236}">
                <a16:creationId xmlns="" xmlns:a16="http://schemas.microsoft.com/office/drawing/2014/main" id="{46D02CAC-F1AE-4BDF-A664-FDA5E4568B58}"/>
              </a:ext>
            </a:extLst>
          </p:cNvPr>
          <p:cNvSpPr txBox="1"/>
          <p:nvPr/>
        </p:nvSpPr>
        <p:spPr>
          <a:xfrm>
            <a:off x="698018" y="566862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d. Những chữ cái nào cao 1,5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9" name="TextBox 18">
            <a:extLst>
              <a:ext uri="{FF2B5EF4-FFF2-40B4-BE49-F238E27FC236}">
                <a16:creationId xmlns="" xmlns:a16="http://schemas.microsoft.com/office/drawing/2014/main" id="{0DF85A96-917B-458A-B503-AB2DEAB5C9BB}"/>
              </a:ext>
            </a:extLst>
          </p:cNvPr>
          <p:cNvSpPr txBox="1"/>
          <p:nvPr/>
        </p:nvSpPr>
        <p:spPr>
          <a:xfrm>
            <a:off x="6907357" y="5834146"/>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  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87;p5">
            <a:extLst>
              <a:ext uri="{FF2B5EF4-FFF2-40B4-BE49-F238E27FC236}">
                <a16:creationId xmlns="" xmlns:a16="http://schemas.microsoft.com/office/drawing/2014/main" id="{F4108BE6-58B5-4366-8A21-7537332B9124}"/>
              </a:ext>
            </a:extLst>
          </p:cNvPr>
          <p:cNvSpPr txBox="1"/>
          <p:nvPr/>
        </p:nvSpPr>
        <p:spPr>
          <a:xfrm>
            <a:off x="4855012" y="602817"/>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 xmlns:a16="http://schemas.microsoft.com/office/drawing/2014/main" id="{41D72E91-C379-4A4E-83BE-AA32FB24D8B0}"/>
              </a:ext>
            </a:extLst>
          </p:cNvPr>
          <p:cNvSpPr txBox="1"/>
          <p:nvPr/>
        </p:nvSpPr>
        <p:spPr>
          <a:xfrm>
            <a:off x="698018" y="502859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e. Những chữ cái còn lại cao mấy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22" name="TextBox 21">
            <a:extLst>
              <a:ext uri="{FF2B5EF4-FFF2-40B4-BE49-F238E27FC236}">
                <a16:creationId xmlns="" xmlns:a16="http://schemas.microsoft.com/office/drawing/2014/main" id="{5AABF1A0-140A-4CC7-ADCC-102D5F7F3541}"/>
              </a:ext>
            </a:extLst>
          </p:cNvPr>
          <p:cNvSpPr txBox="1"/>
          <p:nvPr/>
        </p:nvSpPr>
        <p:spPr>
          <a:xfrm>
            <a:off x="7578014" y="5134639"/>
            <a:ext cx="4613986" cy="1302985"/>
          </a:xfrm>
          <a:prstGeom prst="rect">
            <a:avLst/>
          </a:prstGeom>
          <a:noFill/>
        </p:spPr>
        <p:txBody>
          <a:bodyPr wrap="square" rtlCol="0">
            <a:spAutoFit/>
          </a:bodyPr>
          <a:lstStyle/>
          <a:p>
            <a:pPr marL="574675" marR="0" lvl="0" indent="-515938"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 s cao 1,25 ô li.    Còn lại cao 1 ô li.</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C9F4D319-5BB7-4BA1-B682-ACC190CC2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46" y="1432994"/>
            <a:ext cx="9218877" cy="1772001"/>
          </a:xfrm>
          <a:prstGeom prst="rect">
            <a:avLst/>
          </a:prstGeom>
        </p:spPr>
      </p:pic>
    </p:spTree>
    <p:extLst>
      <p:ext uri="{BB962C8B-B14F-4D97-AF65-F5344CB8AC3E}">
        <p14:creationId xmlns:p14="http://schemas.microsoft.com/office/powerpoint/2010/main" val="3034648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2" grpId="1"/>
      <p:bldP spid="13" grpId="0"/>
      <p:bldP spid="14" grpId="0"/>
      <p:bldP spid="15" grpId="0"/>
      <p:bldP spid="16" grpId="0"/>
      <p:bldP spid="17" grpId="0"/>
      <p:bldP spid="17" grpId="1"/>
      <p:bldP spid="18" grpId="0"/>
      <p:bldP spid="18" grpId="1"/>
      <p:bldP spid="19" grpId="0"/>
      <p:bldP spid="19" grpId="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56580E7-A4B8-43B1-8FEA-D6FE207B4B87}"/>
              </a:ext>
            </a:extLst>
          </p:cNvPr>
          <p:cNvSpPr txBox="1"/>
          <p:nvPr/>
        </p:nvSpPr>
        <p:spPr>
          <a:xfrm>
            <a:off x="1974324" y="3786299"/>
            <a:ext cx="5944164" cy="523220"/>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Ý nghĩa của câu thành ngữ trên?</a:t>
            </a:r>
          </a:p>
        </p:txBody>
      </p:sp>
      <p:sp>
        <p:nvSpPr>
          <p:cNvPr id="7" name="Rounded Rectangle 13">
            <a:extLst>
              <a:ext uri="{FF2B5EF4-FFF2-40B4-BE49-F238E27FC236}">
                <a16:creationId xmlns="" xmlns:a16="http://schemas.microsoft.com/office/drawing/2014/main" id="{BB979944-1F9B-442F-B3D1-238CB3C4E93D}"/>
              </a:ext>
            </a:extLst>
          </p:cNvPr>
          <p:cNvSpPr/>
          <p:nvPr/>
        </p:nvSpPr>
        <p:spPr>
          <a:xfrm>
            <a:off x="152506" y="768166"/>
            <a:ext cx="3867044"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0" name="Google Shape;187;p5">
            <a:extLst>
              <a:ext uri="{FF2B5EF4-FFF2-40B4-BE49-F238E27FC236}">
                <a16:creationId xmlns="" xmlns:a16="http://schemas.microsoft.com/office/drawing/2014/main" id="{B4535F30-5689-45DB-8B18-7AF2A5D5909B}"/>
              </a:ext>
            </a:extLst>
          </p:cNvPr>
          <p:cNvSpPr txBox="1"/>
          <p:nvPr/>
        </p:nvSpPr>
        <p:spPr>
          <a:xfrm>
            <a:off x="4855012" y="471825"/>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 xmlns:a16="http://schemas.microsoft.com/office/drawing/2014/main" id="{D6D94260-798A-479B-8312-ABCF82A6950D}"/>
              </a:ext>
            </a:extLst>
          </p:cNvPr>
          <p:cNvSpPr txBox="1"/>
          <p:nvPr/>
        </p:nvSpPr>
        <p:spPr>
          <a:xfrm>
            <a:off x="799369" y="4402167"/>
            <a:ext cx="115184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 Khi đánh giá vật dụng làm bằng gỗ, người ta quan tâm đến ruột gỗ, thớ gỗ bên trong hơn là màu sắc, nước sơn bên ngoài.</a:t>
            </a:r>
          </a:p>
        </p:txBody>
      </p:sp>
      <p:sp>
        <p:nvSpPr>
          <p:cNvPr id="12" name="TextBox 11">
            <a:extLst>
              <a:ext uri="{FF2B5EF4-FFF2-40B4-BE49-F238E27FC236}">
                <a16:creationId xmlns="" xmlns:a16="http://schemas.microsoft.com/office/drawing/2014/main" id="{1356A7D5-A80E-4C2E-8F13-02FF8621AA07}"/>
              </a:ext>
            </a:extLst>
          </p:cNvPr>
          <p:cNvSpPr txBox="1"/>
          <p:nvPr/>
        </p:nvSpPr>
        <p:spPr>
          <a:xfrm>
            <a:off x="799369" y="5448922"/>
            <a:ext cx="111694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Đánh</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giá</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một</a:t>
            </a:r>
            <a:r>
              <a:rPr lang="en-US" sz="2800" dirty="0">
                <a:solidFill>
                  <a:prstClr val="black"/>
                </a:solidFill>
                <a:latin typeface="UTM Avo" panose="02040603050506020204" pitchFamily="18" charset="0"/>
                <a:cs typeface="Times New Roman" panose="02020603050405020304" pitchFamily="18" charset="0"/>
              </a:rPr>
              <a:t> con </a:t>
            </a:r>
            <a:r>
              <a:rPr lang="en-US" sz="2800" dirty="0" err="1">
                <a:solidFill>
                  <a:prstClr val="black"/>
                </a:solidFill>
                <a:latin typeface="UTM Avo" panose="02040603050506020204" pitchFamily="18" charset="0"/>
                <a:cs typeface="Times New Roman" panose="02020603050405020304" pitchFamily="18" charset="0"/>
              </a:rPr>
              <a:t>người</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nên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quan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tâm</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đến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phẩm</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chất</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hơn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là</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ngoại</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hình</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của</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họ</a:t>
            </a:r>
            <a:r>
              <a:rPr lang="en-US" sz="2800" dirty="0">
                <a:solidFill>
                  <a:prstClr val="black"/>
                </a:solidFill>
                <a:latin typeface="UTM Avo" panose="020406030505060202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2EF540AC-5E66-475A-954E-AC7D9452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561" y="1757955"/>
            <a:ext cx="9218877" cy="1772001"/>
          </a:xfrm>
          <a:prstGeom prst="rect">
            <a:avLst/>
          </a:prstGeom>
        </p:spPr>
      </p:pic>
    </p:spTree>
    <p:extLst>
      <p:ext uri="{BB962C8B-B14F-4D97-AF65-F5344CB8AC3E}">
        <p14:creationId xmlns:p14="http://schemas.microsoft.com/office/powerpoint/2010/main" val="41946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390</Words>
  <Application>Microsoft Office PowerPoint</Application>
  <PresentationFormat>Custom</PresentationFormat>
  <Paragraphs>43</Paragraphs>
  <Slides>11</Slides>
  <Notes>2</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165</cp:revision>
  <dcterms:created xsi:type="dcterms:W3CDTF">2021-06-07T06:59:14Z</dcterms:created>
  <dcterms:modified xsi:type="dcterms:W3CDTF">2026-02-09T08:29:38Z</dcterms:modified>
</cp:coreProperties>
</file>