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7" r:id="rId2"/>
    <p:sldId id="311" r:id="rId3"/>
    <p:sldId id="258" r:id="rId4"/>
    <p:sldId id="312" r:id="rId5"/>
    <p:sldId id="314" r:id="rId6"/>
    <p:sldId id="317" r:id="rId7"/>
    <p:sldId id="315" r:id="rId8"/>
    <p:sldId id="313" r:id="rId9"/>
    <p:sldId id="318" r:id="rId10"/>
    <p:sldId id="319" r:id="rId11"/>
    <p:sldId id="322" r:id="rId12"/>
    <p:sldId id="321" r:id="rId13"/>
    <p:sldId id="320" r:id="rId14"/>
    <p:sldId id="323" r:id="rId15"/>
    <p:sldId id="324" r:id="rId16"/>
    <p:sldId id="287" r:id="rId17"/>
    <p:sldId id="2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FF00D1"/>
    <a:srgbClr val="005DF3"/>
    <a:srgbClr val="649DF8"/>
    <a:srgbClr val="00F7DD"/>
    <a:srgbClr val="F8972C"/>
    <a:srgbClr val="212CA0"/>
    <a:srgbClr val="C35EF2"/>
    <a:srgbClr val="60A147"/>
    <a:srgbClr val="99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92364" autoAdjust="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0E744-2194-9F49-A9F1-86C2FE78B244}" type="datetimeFigureOut">
              <a:rPr lang="en-VN" smtClean="0"/>
              <a:t>02/12/2025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49455-4AD3-C44B-B1C7-894D7D81370E}" type="slidenum">
              <a:rPr lang="en-VN" smtClean="0"/>
              <a:t>‹#›</a:t>
            </a:fld>
            <a:endParaRPr lang="en-VN"/>
          </a:p>
        </p:txBody>
      </p:sp>
    </p:spTree>
    <p:extLst>
      <p:ext uri="{BB962C8B-B14F-4D97-AF65-F5344CB8AC3E}">
        <p14:creationId xmlns:p14="http://schemas.microsoft.com/office/powerpoint/2010/main" val="357589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4DFC-01C8-2077-C5F0-4E4135BE32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C1991-B90F-AF39-BE16-19CC78DB9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4BC26-CA2E-BFBA-5244-8F9BF5F737E2}"/>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5" name="Footer Placeholder 4">
            <a:extLst>
              <a:ext uri="{FF2B5EF4-FFF2-40B4-BE49-F238E27FC236}">
                <a16:creationId xmlns:a16="http://schemas.microsoft.com/office/drawing/2014/main" id="{04F55750-C135-1F53-B268-707EB19C4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68395-303A-B52C-98CD-30EC59004185}"/>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1699120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F94F-225A-E911-C707-4D0F787AB5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B45864-C6F1-CB18-E87E-D109B3ECC3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4C07-FCA8-32D3-B0BE-DE51276700CE}"/>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5" name="Footer Placeholder 4">
            <a:extLst>
              <a:ext uri="{FF2B5EF4-FFF2-40B4-BE49-F238E27FC236}">
                <a16:creationId xmlns:a16="http://schemas.microsoft.com/office/drawing/2014/main" id="{DCF08217-3CA2-CDCB-A222-4308E5BE3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662D1-2773-B02D-F25D-01FC881CDF4E}"/>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9811742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17C66-DB24-58A4-0311-516402162B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49BA9F-188D-731C-E1D7-63516C5022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7DFBE-87ED-7AFF-C9D0-5359DB431755}"/>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5" name="Footer Placeholder 4">
            <a:extLst>
              <a:ext uri="{FF2B5EF4-FFF2-40B4-BE49-F238E27FC236}">
                <a16:creationId xmlns:a16="http://schemas.microsoft.com/office/drawing/2014/main" id="{8182D64F-F22D-E001-5741-FBC5F1EFB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16A0F-64FA-C647-3337-B550698FD027}"/>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5455724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E568-A181-546E-D1DD-80CDAB5DE6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818A69-227C-F6FC-4420-AD67D2FFA0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A9D-1407-5EBC-DF97-7E040431E116}"/>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5" name="Footer Placeholder 4">
            <a:extLst>
              <a:ext uri="{FF2B5EF4-FFF2-40B4-BE49-F238E27FC236}">
                <a16:creationId xmlns:a16="http://schemas.microsoft.com/office/drawing/2014/main" id="{C81B8C41-37AD-D34E-1616-7FF5E8746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DFDA4-6778-3903-C030-844B4FA5BB35}"/>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8679721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72DC-4631-797D-6204-2EF8FCD11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F116F5-6904-1EC9-CC3F-DB60DF3D75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40A36-0D3D-83C3-1863-0998A50F891C}"/>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5" name="Footer Placeholder 4">
            <a:extLst>
              <a:ext uri="{FF2B5EF4-FFF2-40B4-BE49-F238E27FC236}">
                <a16:creationId xmlns:a16="http://schemas.microsoft.com/office/drawing/2014/main" id="{B9736BA9-5D9F-7D2B-0F0C-04EB96EBA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46D37-C365-91D7-0A8A-E34380C20016}"/>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9753236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86D9-728D-B2FE-AF6F-C64A563DF4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133-CAA5-84E1-7BBA-9B46C6E47F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D9DC7-35B2-511C-656B-952A9FB55A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04C46-0AE7-61A7-3246-C366FB3259DE}"/>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6" name="Footer Placeholder 5">
            <a:extLst>
              <a:ext uri="{FF2B5EF4-FFF2-40B4-BE49-F238E27FC236}">
                <a16:creationId xmlns:a16="http://schemas.microsoft.com/office/drawing/2014/main" id="{31BC6B8F-694B-901E-E635-B5AC14C32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EED32-776D-5AA4-E6C7-5CF730372DF6}"/>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6758611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C9E7-9766-E0EB-DEA1-9412DC0B66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880BFF-BC3D-B7D1-5BEF-50A69C25B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D87AD-D1AD-001E-EF94-9E427D0BC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72035-4CB4-9C49-21F9-86C471AA9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4E663-5E1B-645D-78A7-3B34983599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84A1D-028B-F370-214E-56657B8085AB}"/>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8" name="Footer Placeholder 7">
            <a:extLst>
              <a:ext uri="{FF2B5EF4-FFF2-40B4-BE49-F238E27FC236}">
                <a16:creationId xmlns:a16="http://schemas.microsoft.com/office/drawing/2014/main" id="{8EAB8BEA-988A-CAC3-63BC-6F0E79608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46C35C-E275-A9C4-8D55-196488ECB627}"/>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9529116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0130-DD86-0AE2-9817-DA9898086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D551DF-77CC-10FC-AAE8-425C139DA3EA}"/>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4" name="Footer Placeholder 3">
            <a:extLst>
              <a:ext uri="{FF2B5EF4-FFF2-40B4-BE49-F238E27FC236}">
                <a16:creationId xmlns:a16="http://schemas.microsoft.com/office/drawing/2014/main" id="{46AFC506-26A6-13DD-2274-C3F501F1AD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8245D5-20CD-D6E2-E206-66E22B2E123B}"/>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9921352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6D7D5-BBED-C149-004D-AC1F63160DE5}"/>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3" name="Footer Placeholder 2">
            <a:extLst>
              <a:ext uri="{FF2B5EF4-FFF2-40B4-BE49-F238E27FC236}">
                <a16:creationId xmlns:a16="http://schemas.microsoft.com/office/drawing/2014/main" id="{99C698A3-944D-A90D-639F-34587AEA94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B51A06-A333-71B4-6B04-86E077E83EEB}"/>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42789215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B90-9996-E899-522E-897ED0F187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B443F2-9CC6-1EF0-F317-0FA8856F8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EA1E2-815E-FEB1-2A70-724C1647F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5E2C4-D0E9-43DB-BF19-5105F05E0A77}"/>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6" name="Footer Placeholder 5">
            <a:extLst>
              <a:ext uri="{FF2B5EF4-FFF2-40B4-BE49-F238E27FC236}">
                <a16:creationId xmlns:a16="http://schemas.microsoft.com/office/drawing/2014/main" id="{C849590B-62D3-BE3A-0650-779647BE1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C938A-FC5E-1A8B-AC01-4D3C1D7D3923}"/>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706664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7E42-6278-0B06-2A3F-0D201939E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C2E14C-A948-54F6-0B66-6C4BBE0476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D34DBD-8B81-500E-2358-373642FA9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BE82E-AC44-F9CB-19DC-EFBB071AA145}"/>
              </a:ext>
            </a:extLst>
          </p:cNvPr>
          <p:cNvSpPr>
            <a:spLocks noGrp="1"/>
          </p:cNvSpPr>
          <p:nvPr>
            <p:ph type="dt" sz="half" idx="10"/>
          </p:nvPr>
        </p:nvSpPr>
        <p:spPr/>
        <p:txBody>
          <a:bodyPr/>
          <a:lstStyle/>
          <a:p>
            <a:fld id="{05287B2D-627A-4928-BE52-05A0F3D91FD3}" type="datetimeFigureOut">
              <a:rPr lang="en-US" smtClean="0"/>
              <a:t>2/12/2025</a:t>
            </a:fld>
            <a:endParaRPr lang="en-US"/>
          </a:p>
        </p:txBody>
      </p:sp>
      <p:sp>
        <p:nvSpPr>
          <p:cNvPr id="6" name="Footer Placeholder 5">
            <a:extLst>
              <a:ext uri="{FF2B5EF4-FFF2-40B4-BE49-F238E27FC236}">
                <a16:creationId xmlns:a16="http://schemas.microsoft.com/office/drawing/2014/main" id="{478409FC-BD00-A282-CA83-759065DB56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3C0000-E10B-7BDE-8992-761419382D3D}"/>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7210625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F9A2BE8-8BEA-4F17-981E-CB12EAAEF4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EB1175D-5249-36FB-33AC-54A3B8564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7D27C1-AA5F-242B-8030-CC22911908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A5F8D-38D8-430F-3687-13EAF5DC91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287B2D-627A-4928-BE52-05A0F3D91FD3}" type="datetimeFigureOut">
              <a:rPr lang="en-US" smtClean="0"/>
              <a:t>2/12/2025</a:t>
            </a:fld>
            <a:endParaRPr lang="en-US"/>
          </a:p>
        </p:txBody>
      </p:sp>
      <p:sp>
        <p:nvSpPr>
          <p:cNvPr id="5" name="Footer Placeholder 4">
            <a:extLst>
              <a:ext uri="{FF2B5EF4-FFF2-40B4-BE49-F238E27FC236}">
                <a16:creationId xmlns:a16="http://schemas.microsoft.com/office/drawing/2014/main" id="{AA75E574-9C3F-2BAC-D9A4-B8414C7CC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BB2E4F-8F11-FD00-0BA8-C24FAA07E4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A3417C-80DC-4609-89C2-5A942CEFCA82}" type="slidenum">
              <a:rPr lang="en-US" smtClean="0"/>
              <a:t>‹#›</a:t>
            </a:fld>
            <a:endParaRPr lang="en-US"/>
          </a:p>
        </p:txBody>
      </p:sp>
      <p:pic>
        <p:nvPicPr>
          <p:cNvPr id="7" name="Picture 6" descr="A green field with trees and a sunset&#10;&#10;Description automatically generated">
            <a:extLst>
              <a:ext uri="{FF2B5EF4-FFF2-40B4-BE49-F238E27FC236}">
                <a16:creationId xmlns:a16="http://schemas.microsoft.com/office/drawing/2014/main" id="{33DC849B-2DA4-E2BA-0BAA-81F1FB85B459}"/>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80019" y="-2141558"/>
            <a:ext cx="1958581" cy="1825646"/>
          </a:xfrm>
          <a:prstGeom prst="rect">
            <a:avLst/>
          </a:prstGeom>
        </p:spPr>
      </p:pic>
    </p:spTree>
    <p:extLst>
      <p:ext uri="{BB962C8B-B14F-4D97-AF65-F5344CB8AC3E}">
        <p14:creationId xmlns:p14="http://schemas.microsoft.com/office/powerpoint/2010/main" val="379339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 painting, art, plant&#10;&#10;Description automatically generated">
            <a:extLst>
              <a:ext uri="{FF2B5EF4-FFF2-40B4-BE49-F238E27FC236}">
                <a16:creationId xmlns:a16="http://schemas.microsoft.com/office/drawing/2014/main" id="{595B3729-6F5C-710E-3A61-863C037F5200}"/>
              </a:ext>
            </a:extLst>
          </p:cNvPr>
          <p:cNvPicPr>
            <a:picLocks noChangeAspect="1"/>
          </p:cNvPicPr>
          <p:nvPr/>
        </p:nvPicPr>
        <p:blipFill rotWithShape="1">
          <a:blip r:embed="rId4"/>
          <a:srcRect t="7812" b="7812"/>
          <a:stretch/>
        </p:blipFill>
        <p:spPr>
          <a:xfrm>
            <a:off x="0" y="0"/>
            <a:ext cx="12192000" cy="6858000"/>
          </a:xfrm>
          <a:prstGeom prst="rect">
            <a:avLst/>
          </a:prstGeom>
        </p:spPr>
      </p:pic>
      <p:sp>
        <p:nvSpPr>
          <p:cNvPr id="6" name="TextBox 12">
            <a:extLst>
              <a:ext uri="{FF2B5EF4-FFF2-40B4-BE49-F238E27FC236}">
                <a16:creationId xmlns:a16="http://schemas.microsoft.com/office/drawing/2014/main" id="{AE061092-B946-F55A-B9A1-292DC2F25D97}"/>
              </a:ext>
            </a:extLst>
          </p:cNvPr>
          <p:cNvSpPr txBox="1"/>
          <p:nvPr/>
        </p:nvSpPr>
        <p:spPr>
          <a:xfrm>
            <a:off x="2802610" y="1033471"/>
            <a:ext cx="6586779" cy="64633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err="1">
                <a:solidFill>
                  <a:schemeClr val="accent1">
                    <a:lumMod val="75000"/>
                  </a:schemeClr>
                </a:solidFill>
                <a:latin typeface="UTM Flamenco" panose="02040603050506020204" pitchFamily="18"/>
              </a:rPr>
              <a:t>Thứ</a:t>
            </a:r>
            <a:r>
              <a:rPr lang="en-US" sz="3600" dirty="0">
                <a:solidFill>
                  <a:schemeClr val="accent1">
                    <a:lumMod val="75000"/>
                  </a:schemeClr>
                </a:solidFill>
                <a:latin typeface="UTM Flamenco" panose="02040603050506020204" pitchFamily="18"/>
              </a:rPr>
              <a:t> … </a:t>
            </a:r>
            <a:r>
              <a:rPr lang="en-US" sz="3600" dirty="0" err="1">
                <a:solidFill>
                  <a:schemeClr val="accent1">
                    <a:lumMod val="75000"/>
                  </a:schemeClr>
                </a:solidFill>
                <a:latin typeface="UTM Flamenco" panose="02040603050506020204" pitchFamily="18"/>
              </a:rPr>
              <a:t>ngày</a:t>
            </a:r>
            <a:r>
              <a:rPr lang="en-US" sz="3600" dirty="0">
                <a:solidFill>
                  <a:schemeClr val="accent1">
                    <a:lumMod val="75000"/>
                  </a:schemeClr>
                </a:solidFill>
                <a:latin typeface="UTM Flamenco" panose="02040603050506020204" pitchFamily="18"/>
              </a:rPr>
              <a:t> … </a:t>
            </a:r>
            <a:r>
              <a:rPr lang="en-US" sz="3600" dirty="0" err="1">
                <a:solidFill>
                  <a:schemeClr val="accent1">
                    <a:lumMod val="75000"/>
                  </a:schemeClr>
                </a:solidFill>
                <a:latin typeface="UTM Flamenco" panose="02040603050506020204" pitchFamily="18"/>
              </a:rPr>
              <a:t>tháng</a:t>
            </a:r>
            <a:r>
              <a:rPr lang="en-US" sz="3600" dirty="0">
                <a:solidFill>
                  <a:schemeClr val="accent1">
                    <a:lumMod val="75000"/>
                  </a:schemeClr>
                </a:solidFill>
                <a:latin typeface="UTM Flamenco" panose="02040603050506020204" pitchFamily="18"/>
              </a:rPr>
              <a:t> … </a:t>
            </a:r>
            <a:r>
              <a:rPr lang="en-US" sz="3600" dirty="0" err="1">
                <a:solidFill>
                  <a:schemeClr val="accent1">
                    <a:lumMod val="75000"/>
                  </a:schemeClr>
                </a:solidFill>
                <a:latin typeface="UTM Flamenco" panose="02040603050506020204" pitchFamily="18"/>
              </a:rPr>
              <a:t>năm</a:t>
            </a:r>
            <a:r>
              <a:rPr lang="en-US" sz="3600" dirty="0">
                <a:solidFill>
                  <a:schemeClr val="accent1">
                    <a:lumMod val="75000"/>
                  </a:schemeClr>
                </a:solidFill>
                <a:latin typeface="UTM Flamenco" panose="02040603050506020204" pitchFamily="18"/>
              </a:rPr>
              <a:t>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9018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advTm="10093">
        <p15:prstTrans prst="curtains"/>
      </p:transition>
    </mc:Choice>
    <mc:Fallback xmlns="">
      <p:transition spd="slow" advTm="10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p:cNvSpPr txBox="1">
            <a:spLocks noChangeArrowheads="1"/>
          </p:cNvSpPr>
          <p:nvPr/>
        </p:nvSpPr>
        <p:spPr bwMode="auto">
          <a:xfrm>
            <a:off x="520505" y="1033218"/>
            <a:ext cx="11071273"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vi-VN" altLang="en-US" sz="4400" b="1" dirty="0" smtClean="0">
                <a:latin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cs typeface="Times New Roman" panose="02020603050405020304" pitchFamily="18" charset="0"/>
              </a:rPr>
              <a:t>Đề</a:t>
            </a:r>
            <a:r>
              <a:rPr lang="en-US" altLang="en-US" sz="4400" b="1" dirty="0" smtClean="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bài</a:t>
            </a:r>
            <a:r>
              <a:rPr lang="en-US" altLang="en-US" sz="4400" b="1" dirty="0">
                <a:latin typeface="Times New Roman" panose="02020603050405020304" pitchFamily="18" charset="0"/>
                <a:cs typeface="Times New Roman" panose="02020603050405020304" pitchFamily="18" charset="0"/>
              </a:rPr>
              <a:t>: </a:t>
            </a:r>
            <a:endParaRPr lang="vi-VN" altLang="en-US" sz="4400" b="1" dirty="0" smtClean="0">
              <a:latin typeface="Times New Roman" panose="02020603050405020304" pitchFamily="18" charset="0"/>
              <a:cs typeface="Times New Roman" panose="02020603050405020304" pitchFamily="18" charset="0"/>
            </a:endParaRPr>
          </a:p>
          <a:p>
            <a:pPr>
              <a:spcBef>
                <a:spcPct val="50000"/>
              </a:spcBef>
              <a:buFontTx/>
              <a:buNone/>
            </a:pPr>
            <a:r>
              <a:rPr lang="en-US" altLang="en-US" sz="4400" dirty="0" err="1" smtClean="0">
                <a:latin typeface="Times New Roman" panose="02020603050405020304" pitchFamily="18" charset="0"/>
                <a:cs typeface="Times New Roman" panose="02020603050405020304" pitchFamily="18" charset="0"/>
              </a:rPr>
              <a:t>Dựa</a:t>
            </a:r>
            <a:r>
              <a:rPr lang="en-US" altLang="en-US" sz="4400" dirty="0" smtClean="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dàn</a:t>
            </a:r>
            <a:r>
              <a:rPr lang="en-US" altLang="en-US" sz="4400" dirty="0">
                <a:latin typeface="Times New Roman" panose="02020603050405020304" pitchFamily="18" charset="0"/>
                <a:cs typeface="Times New Roman" panose="02020603050405020304" pitchFamily="18" charset="0"/>
              </a:rPr>
              <a:t> ý </a:t>
            </a:r>
            <a:r>
              <a:rPr lang="en-US" altLang="en-US" sz="4400" dirty="0" err="1">
                <a:latin typeface="Times New Roman" panose="02020603050405020304" pitchFamily="18" charset="0"/>
                <a:cs typeface="Times New Roman" panose="02020603050405020304" pitchFamily="18" charset="0"/>
              </a:rPr>
              <a:t>mà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em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đã</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trong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tuần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trước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hãy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viết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một</a:t>
            </a:r>
            <a:r>
              <a:rPr lang="en-US" altLang="en-US" sz="4400" dirty="0">
                <a:latin typeface="Times New Roman" panose="02020603050405020304" pitchFamily="18" charset="0"/>
                <a:cs typeface="Times New Roman" panose="02020603050405020304" pitchFamily="18" charset="0"/>
              </a:rPr>
              <a:t> </a:t>
            </a:r>
            <a:r>
              <a:rPr lang="vi-VN" altLang="en-US" sz="4400" dirty="0">
                <a:latin typeface="Times New Roman" panose="02020603050405020304" pitchFamily="18" charset="0"/>
                <a:cs typeface="Times New Roman" panose="02020603050405020304" pitchFamily="18" charset="0"/>
              </a:rPr>
              <a:t>– hai </a:t>
            </a:r>
            <a:r>
              <a:rPr lang="en-US" altLang="en-US" sz="4400" dirty="0" err="1">
                <a:latin typeface="Times New Roman" panose="02020603050405020304" pitchFamily="18" charset="0"/>
                <a:cs typeface="Times New Roman" panose="02020603050405020304" pitchFamily="18" charset="0"/>
              </a:rPr>
              <a:t>đoạn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văn</a:t>
            </a:r>
            <a:r>
              <a:rPr lang="vi-VN" altLang="en-US" sz="4400" dirty="0">
                <a:latin typeface="Times New Roman" panose="02020603050405020304" pitchFamily="18" charset="0"/>
                <a:cs typeface="Times New Roman" panose="02020603050405020304" pitchFamily="18" charset="0"/>
              </a:rPr>
              <a:t> thân bài </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tả</a:t>
            </a:r>
            <a:r>
              <a:rPr lang="en-US" altLang="en-US" sz="4400" dirty="0">
                <a:latin typeface="Times New Roman" panose="02020603050405020304" pitchFamily="18" charset="0"/>
                <a:cs typeface="Times New Roman" panose="02020603050405020304" pitchFamily="18" charset="0"/>
              </a:rPr>
              <a:t> </a:t>
            </a:r>
            <a:r>
              <a:rPr lang="vi-VN" altLang="en-US" sz="4400" dirty="0">
                <a:latin typeface="Times New Roman" panose="02020603050405020304" pitchFamily="18" charset="0"/>
                <a:cs typeface="Times New Roman" panose="02020603050405020304" pitchFamily="18" charset="0"/>
              </a:rPr>
              <a:t>một phong mà em yêu thích (</a:t>
            </a:r>
            <a:r>
              <a:rPr lang="en-US" altLang="en-US" sz="4400" dirty="0" err="1">
                <a:latin typeface="Times New Roman" panose="02020603050405020304" pitchFamily="18" charset="0"/>
                <a:cs typeface="Times New Roman" panose="02020603050405020304" pitchFamily="18" charset="0"/>
              </a:rPr>
              <a:t>cảnh</a:t>
            </a:r>
            <a:r>
              <a:rPr lang="vi-VN" altLang="en-US" sz="4400" dirty="0">
                <a:latin typeface="Times New Roman" panose="02020603050405020304" pitchFamily="18" charset="0"/>
                <a:cs typeface="Times New Roman" panose="02020603050405020304" pitchFamily="18" charset="0"/>
              </a:rPr>
              <a:t> một cánh đồng , một công viên hoặc cảnh bình minh nơi em ở )</a:t>
            </a:r>
            <a:r>
              <a:rPr lang="en-US" alt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0068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2"/>
          <p:cNvSpPr txBox="1">
            <a:spLocks noChangeArrowheads="1"/>
          </p:cNvSpPr>
          <p:nvPr/>
        </p:nvSpPr>
        <p:spPr bwMode="auto">
          <a:xfrm>
            <a:off x="604838" y="533400"/>
            <a:ext cx="11001008"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i="1" dirty="0" err="1"/>
              <a:t>Gợi</a:t>
            </a:r>
            <a:r>
              <a:rPr lang="en-US" altLang="en-US" b="1" i="1" dirty="0"/>
              <a:t> ý</a:t>
            </a:r>
            <a:r>
              <a:rPr lang="en-US" altLang="en-US" b="1" dirty="0"/>
              <a:t> </a:t>
            </a:r>
            <a:r>
              <a:rPr lang="en-US" altLang="en-US" sz="2800" dirty="0"/>
              <a:t>1. </a:t>
            </a:r>
            <a:r>
              <a:rPr lang="en-US" altLang="en-US" sz="2800" dirty="0" err="1"/>
              <a:t>Xác</a:t>
            </a:r>
            <a:r>
              <a:rPr lang="en-US" altLang="en-US" sz="2800" dirty="0"/>
              <a:t> </a:t>
            </a:r>
            <a:r>
              <a:rPr lang="en-US" altLang="en-US" sz="2800" dirty="0" err="1"/>
              <a:t>định</a:t>
            </a:r>
            <a:r>
              <a:rPr lang="en-US" altLang="en-US" sz="2800" dirty="0"/>
              <a:t> </a:t>
            </a:r>
            <a:r>
              <a:rPr lang="en-US" altLang="en-US" sz="2800" dirty="0" err="1"/>
              <a:t>đối</a:t>
            </a:r>
            <a:r>
              <a:rPr lang="en-US" altLang="en-US" sz="2800" dirty="0"/>
              <a:t> </a:t>
            </a:r>
            <a:r>
              <a:rPr lang="en-US" altLang="en-US" sz="2800" dirty="0" err="1"/>
              <a:t>tượng</a:t>
            </a:r>
            <a:r>
              <a:rPr lang="en-US" altLang="en-US" sz="2800" dirty="0"/>
              <a:t> </a:t>
            </a:r>
            <a:r>
              <a:rPr lang="en-US" altLang="en-US" sz="2800" dirty="0" err="1"/>
              <a:t>miêu</a:t>
            </a:r>
            <a:r>
              <a:rPr lang="en-US" altLang="en-US" sz="2800" dirty="0"/>
              <a:t> </a:t>
            </a:r>
            <a:r>
              <a:rPr lang="en-US" altLang="en-US" sz="2800" dirty="0" err="1"/>
              <a:t>tả</a:t>
            </a:r>
            <a:r>
              <a:rPr lang="en-US" altLang="en-US" sz="2800" dirty="0"/>
              <a:t> </a:t>
            </a:r>
            <a:r>
              <a:rPr lang="en-US" altLang="en-US" sz="2800" dirty="0" err="1"/>
              <a:t>của</a:t>
            </a:r>
            <a:r>
              <a:rPr lang="en-US" altLang="en-US" sz="2800" dirty="0"/>
              <a:t> </a:t>
            </a:r>
            <a:r>
              <a:rPr lang="en-US" altLang="en-US" sz="2800" dirty="0" err="1"/>
              <a:t>đoạn</a:t>
            </a:r>
            <a:r>
              <a:rPr lang="en-US" altLang="en-US" sz="2800" dirty="0"/>
              <a:t> </a:t>
            </a:r>
            <a:r>
              <a:rPr lang="en-US" altLang="en-US" sz="2800" dirty="0" err="1"/>
              <a:t>văn</a:t>
            </a:r>
            <a:endParaRPr lang="vi-VN" altLang="en-US" sz="2800" dirty="0"/>
          </a:p>
          <a:p>
            <a:pPr>
              <a:spcBef>
                <a:spcPct val="50000"/>
              </a:spcBef>
              <a:buFontTx/>
              <a:buNone/>
            </a:pPr>
            <a:r>
              <a:rPr lang="vi-VN" altLang="en-US" sz="2800" i="1" dirty="0"/>
              <a:t>( một cánh đồng , một công viên hoặc cảnh bình minh nơi em ở )</a:t>
            </a:r>
            <a:endParaRPr lang="en-US" altLang="en-US" sz="2800" i="1" dirty="0"/>
          </a:p>
        </p:txBody>
      </p:sp>
      <p:sp>
        <p:nvSpPr>
          <p:cNvPr id="7" name="Text Box 2"/>
          <p:cNvSpPr txBox="1">
            <a:spLocks noChangeArrowheads="1"/>
          </p:cNvSpPr>
          <p:nvPr/>
        </p:nvSpPr>
        <p:spPr bwMode="auto">
          <a:xfrm>
            <a:off x="2025748" y="2152812"/>
            <a:ext cx="655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t>2. </a:t>
            </a:r>
            <a:r>
              <a:rPr lang="en-US" altLang="en-US" sz="2800" dirty="0" err="1"/>
              <a:t>Xác</a:t>
            </a:r>
            <a:r>
              <a:rPr lang="en-US" altLang="en-US" sz="2800" dirty="0"/>
              <a:t> </a:t>
            </a:r>
            <a:r>
              <a:rPr lang="en-US" altLang="en-US" sz="2800" dirty="0" err="1"/>
              <a:t>định</a:t>
            </a:r>
            <a:r>
              <a:rPr lang="en-US" altLang="en-US" sz="2800" dirty="0"/>
              <a:t> </a:t>
            </a:r>
            <a:r>
              <a:rPr lang="en-US" altLang="en-US" sz="2800" dirty="0" err="1"/>
              <a:t>trình</a:t>
            </a:r>
            <a:r>
              <a:rPr lang="en-US" altLang="en-US" sz="2800" dirty="0"/>
              <a:t> </a:t>
            </a:r>
            <a:r>
              <a:rPr lang="en-US" altLang="en-US" sz="2800" dirty="0" err="1"/>
              <a:t>tự</a:t>
            </a:r>
            <a:r>
              <a:rPr lang="en-US" altLang="en-US" sz="2800" dirty="0"/>
              <a:t> </a:t>
            </a:r>
            <a:r>
              <a:rPr lang="en-US" altLang="en-US" sz="2800" dirty="0" err="1"/>
              <a:t>miêu</a:t>
            </a:r>
            <a:r>
              <a:rPr lang="en-US" altLang="en-US" sz="2800" dirty="0"/>
              <a:t> </a:t>
            </a:r>
            <a:r>
              <a:rPr lang="en-US" altLang="en-US" sz="2800" dirty="0" err="1"/>
              <a:t>tả</a:t>
            </a:r>
            <a:r>
              <a:rPr lang="en-US" altLang="en-US" sz="2800" dirty="0"/>
              <a:t> </a:t>
            </a:r>
            <a:r>
              <a:rPr lang="en-US" altLang="en-US" sz="2800" dirty="0" err="1"/>
              <a:t>trong</a:t>
            </a:r>
            <a:r>
              <a:rPr lang="en-US" altLang="en-US" sz="2800" dirty="0"/>
              <a:t> </a:t>
            </a:r>
            <a:r>
              <a:rPr lang="en-US" altLang="en-US" sz="2800" dirty="0" err="1"/>
              <a:t>đoạn</a:t>
            </a:r>
            <a:r>
              <a:rPr lang="en-US" altLang="en-US" sz="2800" dirty="0"/>
              <a:t> :</a:t>
            </a:r>
            <a:endParaRPr lang="en-US" altLang="en-US" sz="2800" i="1" dirty="0"/>
          </a:p>
        </p:txBody>
      </p:sp>
      <p:sp>
        <p:nvSpPr>
          <p:cNvPr id="8" name="Text Box 4"/>
          <p:cNvSpPr txBox="1">
            <a:spLocks noChangeArrowheads="1"/>
          </p:cNvSpPr>
          <p:nvPr/>
        </p:nvSpPr>
        <p:spPr bwMode="auto">
          <a:xfrm>
            <a:off x="2025748" y="2814089"/>
            <a:ext cx="7886700" cy="954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solidFill>
                  <a:schemeClr val="tx2"/>
                </a:solidFill>
              </a:rPr>
              <a:t>- Theo </a:t>
            </a:r>
            <a:r>
              <a:rPr lang="en-US" altLang="en-US" sz="2800" dirty="0" err="1">
                <a:solidFill>
                  <a:schemeClr val="tx2"/>
                </a:solidFill>
              </a:rPr>
              <a:t>thứ</a:t>
            </a:r>
            <a:r>
              <a:rPr lang="en-US" altLang="en-US" sz="2800" dirty="0">
                <a:solidFill>
                  <a:schemeClr val="tx2"/>
                </a:solidFill>
              </a:rPr>
              <a:t> </a:t>
            </a:r>
            <a:r>
              <a:rPr lang="en-US" altLang="en-US" sz="2800" dirty="0" err="1">
                <a:solidFill>
                  <a:schemeClr val="tx2"/>
                </a:solidFill>
              </a:rPr>
              <a:t>tự</a:t>
            </a:r>
            <a:r>
              <a:rPr lang="en-US" altLang="en-US" sz="2800" dirty="0">
                <a:solidFill>
                  <a:schemeClr val="tx2"/>
                </a:solidFill>
              </a:rPr>
              <a:t> </a:t>
            </a:r>
            <a:r>
              <a:rPr lang="en-US" altLang="en-US" sz="2800" dirty="0" err="1">
                <a:solidFill>
                  <a:schemeClr val="tx2"/>
                </a:solidFill>
              </a:rPr>
              <a:t>thời</a:t>
            </a:r>
            <a:r>
              <a:rPr lang="en-US" altLang="en-US" sz="2800" dirty="0">
                <a:solidFill>
                  <a:schemeClr val="tx2"/>
                </a:solidFill>
              </a:rPr>
              <a:t> </a:t>
            </a:r>
            <a:r>
              <a:rPr lang="en-US" altLang="en-US" sz="2800" dirty="0" err="1">
                <a:solidFill>
                  <a:schemeClr val="tx2"/>
                </a:solidFill>
              </a:rPr>
              <a:t>gian</a:t>
            </a:r>
            <a:r>
              <a:rPr lang="en-US" altLang="en-US" sz="2800" dirty="0">
                <a:solidFill>
                  <a:schemeClr val="tx2"/>
                </a:solidFill>
              </a:rPr>
              <a:t> : </a:t>
            </a:r>
            <a:r>
              <a:rPr lang="en-US" altLang="en-US" sz="2800" dirty="0" err="1">
                <a:solidFill>
                  <a:schemeClr val="tx2"/>
                </a:solidFill>
              </a:rPr>
              <a:t>sáng</a:t>
            </a:r>
            <a:r>
              <a:rPr lang="en-US" altLang="en-US" sz="2800" dirty="0">
                <a:solidFill>
                  <a:schemeClr val="tx2"/>
                </a:solidFill>
              </a:rPr>
              <a:t>, </a:t>
            </a:r>
            <a:r>
              <a:rPr lang="en-US" altLang="en-US" sz="2800" dirty="0" err="1">
                <a:solidFill>
                  <a:schemeClr val="tx2"/>
                </a:solidFill>
              </a:rPr>
              <a:t>trưa</a:t>
            </a:r>
            <a:r>
              <a:rPr lang="en-US" altLang="en-US" sz="2800" dirty="0">
                <a:solidFill>
                  <a:schemeClr val="tx2"/>
                </a:solidFill>
              </a:rPr>
              <a:t>, </a:t>
            </a:r>
            <a:r>
              <a:rPr lang="en-US" altLang="en-US" sz="2800" dirty="0" err="1">
                <a:solidFill>
                  <a:schemeClr val="tx2"/>
                </a:solidFill>
              </a:rPr>
              <a:t>chiều</a:t>
            </a:r>
            <a:r>
              <a:rPr lang="en-US" altLang="en-US" sz="2800" dirty="0">
                <a:solidFill>
                  <a:schemeClr val="tx2"/>
                </a:solidFill>
              </a:rPr>
              <a:t>, </a:t>
            </a:r>
            <a:r>
              <a:rPr lang="en-US" altLang="en-US" sz="2800" dirty="0" err="1">
                <a:solidFill>
                  <a:schemeClr val="tx2"/>
                </a:solidFill>
              </a:rPr>
              <a:t>tối</a:t>
            </a:r>
            <a:r>
              <a:rPr lang="en-US" altLang="en-US" sz="2800" dirty="0">
                <a:solidFill>
                  <a:schemeClr val="tx2"/>
                </a:solidFill>
              </a:rPr>
              <a:t> ; </a:t>
            </a:r>
            <a:r>
              <a:rPr lang="en-US" altLang="en-US" sz="2800" dirty="0" err="1">
                <a:solidFill>
                  <a:schemeClr val="tx2"/>
                </a:solidFill>
              </a:rPr>
              <a:t>xuân</a:t>
            </a:r>
            <a:r>
              <a:rPr lang="en-US" altLang="en-US" sz="2800" dirty="0">
                <a:solidFill>
                  <a:schemeClr val="tx2"/>
                </a:solidFill>
              </a:rPr>
              <a:t>, </a:t>
            </a:r>
            <a:r>
              <a:rPr lang="en-US" altLang="en-US" sz="2800" dirty="0" err="1">
                <a:solidFill>
                  <a:schemeClr val="tx2"/>
                </a:solidFill>
              </a:rPr>
              <a:t>hạ</a:t>
            </a:r>
            <a:r>
              <a:rPr lang="en-US" altLang="en-US" sz="2800" dirty="0">
                <a:solidFill>
                  <a:schemeClr val="tx2"/>
                </a:solidFill>
              </a:rPr>
              <a:t>, </a:t>
            </a:r>
            <a:r>
              <a:rPr lang="en-US" altLang="en-US" sz="2800" dirty="0" err="1">
                <a:solidFill>
                  <a:schemeClr val="tx2"/>
                </a:solidFill>
              </a:rPr>
              <a:t>thu</a:t>
            </a:r>
            <a:r>
              <a:rPr lang="en-US" altLang="en-US" sz="2800" dirty="0">
                <a:solidFill>
                  <a:schemeClr val="tx2"/>
                </a:solidFill>
              </a:rPr>
              <a:t> </a:t>
            </a:r>
            <a:r>
              <a:rPr lang="en-US" altLang="en-US" sz="2800" dirty="0" err="1">
                <a:solidFill>
                  <a:schemeClr val="tx2"/>
                </a:solidFill>
              </a:rPr>
              <a:t>đông</a:t>
            </a:r>
            <a:r>
              <a:rPr lang="en-US" altLang="en-US" sz="2800" dirty="0">
                <a:solidFill>
                  <a:schemeClr val="tx2"/>
                </a:solidFill>
              </a:rPr>
              <a:t>,…</a:t>
            </a:r>
            <a:endParaRPr lang="en-US" altLang="en-US" sz="2800" i="1" dirty="0">
              <a:solidFill>
                <a:schemeClr val="tx2"/>
              </a:solidFill>
            </a:endParaRPr>
          </a:p>
        </p:txBody>
      </p:sp>
      <p:sp>
        <p:nvSpPr>
          <p:cNvPr id="9" name="Text Box 4"/>
          <p:cNvSpPr txBox="1">
            <a:spLocks noChangeArrowheads="1"/>
          </p:cNvSpPr>
          <p:nvPr/>
        </p:nvSpPr>
        <p:spPr bwMode="auto">
          <a:xfrm>
            <a:off x="1919067" y="3871610"/>
            <a:ext cx="9144000"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solidFill>
                  <a:schemeClr val="tx2"/>
                </a:solidFill>
              </a:rPr>
              <a:t>- Theo </a:t>
            </a:r>
            <a:r>
              <a:rPr lang="en-US" altLang="en-US" sz="2800" dirty="0" err="1">
                <a:solidFill>
                  <a:schemeClr val="tx2"/>
                </a:solidFill>
              </a:rPr>
              <a:t>cảm</a:t>
            </a:r>
            <a:r>
              <a:rPr lang="en-US" altLang="en-US" sz="2800" dirty="0">
                <a:solidFill>
                  <a:schemeClr val="tx2"/>
                </a:solidFill>
              </a:rPr>
              <a:t> </a:t>
            </a:r>
            <a:r>
              <a:rPr lang="en-US" altLang="en-US" sz="2800" dirty="0" err="1">
                <a:solidFill>
                  <a:schemeClr val="tx2"/>
                </a:solidFill>
              </a:rPr>
              <a:t>nhận</a:t>
            </a:r>
            <a:r>
              <a:rPr lang="en-US" altLang="en-US" sz="2800" dirty="0">
                <a:solidFill>
                  <a:schemeClr val="tx2"/>
                </a:solidFill>
              </a:rPr>
              <a:t> </a:t>
            </a:r>
            <a:r>
              <a:rPr lang="en-US" altLang="en-US" sz="2800" dirty="0" err="1">
                <a:solidFill>
                  <a:schemeClr val="tx2"/>
                </a:solidFill>
              </a:rPr>
              <a:t>của</a:t>
            </a:r>
            <a:r>
              <a:rPr lang="en-US" altLang="en-US" sz="2800" dirty="0">
                <a:solidFill>
                  <a:schemeClr val="tx2"/>
                </a:solidFill>
              </a:rPr>
              <a:t> </a:t>
            </a:r>
            <a:r>
              <a:rPr lang="en-US" altLang="en-US" sz="2800" dirty="0" err="1">
                <a:solidFill>
                  <a:schemeClr val="tx2"/>
                </a:solidFill>
              </a:rPr>
              <a:t>từng</a:t>
            </a:r>
            <a:r>
              <a:rPr lang="en-US" altLang="en-US" sz="2800" dirty="0">
                <a:solidFill>
                  <a:schemeClr val="tx2"/>
                </a:solidFill>
              </a:rPr>
              <a:t> </a:t>
            </a:r>
            <a:r>
              <a:rPr lang="en-US" altLang="en-US" sz="2800" dirty="0" err="1">
                <a:solidFill>
                  <a:schemeClr val="tx2"/>
                </a:solidFill>
              </a:rPr>
              <a:t>giác</a:t>
            </a:r>
            <a:r>
              <a:rPr lang="en-US" altLang="en-US" sz="2800" dirty="0">
                <a:solidFill>
                  <a:schemeClr val="tx2"/>
                </a:solidFill>
              </a:rPr>
              <a:t> </a:t>
            </a:r>
            <a:r>
              <a:rPr lang="en-US" altLang="en-US" sz="2800" dirty="0" err="1">
                <a:solidFill>
                  <a:schemeClr val="tx2"/>
                </a:solidFill>
              </a:rPr>
              <a:t>quan</a:t>
            </a:r>
            <a:r>
              <a:rPr lang="en-US" altLang="en-US" sz="2800" dirty="0">
                <a:solidFill>
                  <a:schemeClr val="tx2"/>
                </a:solidFill>
              </a:rPr>
              <a:t> : </a:t>
            </a:r>
            <a:r>
              <a:rPr lang="en-US" altLang="en-US" sz="2800" dirty="0" err="1">
                <a:solidFill>
                  <a:schemeClr val="tx2"/>
                </a:solidFill>
              </a:rPr>
              <a:t>thị</a:t>
            </a:r>
            <a:r>
              <a:rPr lang="en-US" altLang="en-US" sz="2800" dirty="0">
                <a:solidFill>
                  <a:schemeClr val="tx2"/>
                </a:solidFill>
              </a:rPr>
              <a:t> </a:t>
            </a:r>
            <a:r>
              <a:rPr lang="en-US" altLang="en-US" sz="2800" dirty="0" err="1">
                <a:solidFill>
                  <a:schemeClr val="tx2"/>
                </a:solidFill>
              </a:rPr>
              <a:t>giác</a:t>
            </a:r>
            <a:r>
              <a:rPr lang="en-US" altLang="en-US" sz="2800" dirty="0">
                <a:solidFill>
                  <a:schemeClr val="tx2"/>
                </a:solidFill>
              </a:rPr>
              <a:t>, </a:t>
            </a:r>
            <a:r>
              <a:rPr lang="en-US" altLang="en-US" sz="2800" dirty="0" err="1">
                <a:solidFill>
                  <a:schemeClr val="tx2"/>
                </a:solidFill>
              </a:rPr>
              <a:t>thính</a:t>
            </a:r>
            <a:r>
              <a:rPr lang="en-US" altLang="en-US" sz="2800" dirty="0">
                <a:solidFill>
                  <a:schemeClr val="tx2"/>
                </a:solidFill>
              </a:rPr>
              <a:t> </a:t>
            </a:r>
            <a:r>
              <a:rPr lang="en-US" altLang="en-US" sz="2800" dirty="0" err="1">
                <a:solidFill>
                  <a:schemeClr val="tx2"/>
                </a:solidFill>
              </a:rPr>
              <a:t>giác</a:t>
            </a:r>
            <a:r>
              <a:rPr lang="en-US" altLang="en-US" sz="2800" dirty="0">
                <a:solidFill>
                  <a:schemeClr val="tx2"/>
                </a:solidFill>
              </a:rPr>
              <a:t>, </a:t>
            </a:r>
            <a:r>
              <a:rPr lang="en-US" altLang="en-US" sz="2800" dirty="0" err="1">
                <a:solidFill>
                  <a:schemeClr val="tx2"/>
                </a:solidFill>
              </a:rPr>
              <a:t>xúc</a:t>
            </a:r>
            <a:r>
              <a:rPr lang="en-US" altLang="en-US" sz="2800" dirty="0">
                <a:solidFill>
                  <a:schemeClr val="tx2"/>
                </a:solidFill>
              </a:rPr>
              <a:t> </a:t>
            </a:r>
            <a:r>
              <a:rPr lang="en-US" altLang="en-US" sz="2800" dirty="0" err="1">
                <a:solidFill>
                  <a:schemeClr val="tx2"/>
                </a:solidFill>
              </a:rPr>
              <a:t>giác</a:t>
            </a:r>
            <a:r>
              <a:rPr lang="en-US" altLang="en-US" sz="2800" dirty="0">
                <a:solidFill>
                  <a:schemeClr val="tx2"/>
                </a:solidFill>
              </a:rPr>
              <a:t>,…</a:t>
            </a:r>
            <a:endParaRPr lang="en-US" altLang="en-US" sz="2800" i="1" dirty="0">
              <a:solidFill>
                <a:schemeClr val="tx2"/>
              </a:solidFill>
            </a:endParaRPr>
          </a:p>
        </p:txBody>
      </p:sp>
      <p:sp>
        <p:nvSpPr>
          <p:cNvPr id="11" name="Text Box 4"/>
          <p:cNvSpPr txBox="1">
            <a:spLocks noChangeArrowheads="1"/>
          </p:cNvSpPr>
          <p:nvPr/>
        </p:nvSpPr>
        <p:spPr bwMode="auto">
          <a:xfrm>
            <a:off x="2033367" y="4977466"/>
            <a:ext cx="8915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solidFill>
                  <a:schemeClr val="tx2"/>
                </a:solidFill>
              </a:rPr>
              <a:t>- Theo </a:t>
            </a:r>
            <a:r>
              <a:rPr lang="en-US" altLang="en-US" sz="2800" dirty="0" err="1">
                <a:solidFill>
                  <a:schemeClr val="tx2"/>
                </a:solidFill>
              </a:rPr>
              <a:t>trình</a:t>
            </a:r>
            <a:r>
              <a:rPr lang="en-US" altLang="en-US" sz="2800" dirty="0">
                <a:solidFill>
                  <a:schemeClr val="tx2"/>
                </a:solidFill>
              </a:rPr>
              <a:t> </a:t>
            </a:r>
            <a:r>
              <a:rPr lang="en-US" altLang="en-US" sz="2800" dirty="0" err="1">
                <a:solidFill>
                  <a:schemeClr val="tx2"/>
                </a:solidFill>
              </a:rPr>
              <a:t>tự</a:t>
            </a:r>
            <a:r>
              <a:rPr lang="en-US" altLang="en-US" sz="2800" dirty="0">
                <a:solidFill>
                  <a:schemeClr val="tx2"/>
                </a:solidFill>
              </a:rPr>
              <a:t> </a:t>
            </a:r>
            <a:r>
              <a:rPr lang="en-US" altLang="en-US" sz="2800" dirty="0" err="1">
                <a:solidFill>
                  <a:schemeClr val="tx2"/>
                </a:solidFill>
              </a:rPr>
              <a:t>không</a:t>
            </a:r>
            <a:r>
              <a:rPr lang="en-US" altLang="en-US" sz="2800" dirty="0">
                <a:solidFill>
                  <a:schemeClr val="tx2"/>
                </a:solidFill>
              </a:rPr>
              <a:t> </a:t>
            </a:r>
            <a:r>
              <a:rPr lang="en-US" altLang="en-US" sz="2800" dirty="0" err="1">
                <a:solidFill>
                  <a:schemeClr val="tx2"/>
                </a:solidFill>
              </a:rPr>
              <a:t>gian</a:t>
            </a:r>
            <a:r>
              <a:rPr lang="en-US" altLang="en-US" sz="2800" dirty="0">
                <a:solidFill>
                  <a:schemeClr val="tx2"/>
                </a:solidFill>
              </a:rPr>
              <a:t> : </a:t>
            </a:r>
            <a:r>
              <a:rPr lang="en-US" altLang="en-US" sz="2800" dirty="0" err="1">
                <a:solidFill>
                  <a:schemeClr val="tx2"/>
                </a:solidFill>
              </a:rPr>
              <a:t>từ</a:t>
            </a:r>
            <a:r>
              <a:rPr lang="en-US" altLang="en-US" sz="2800" dirty="0">
                <a:solidFill>
                  <a:schemeClr val="tx2"/>
                </a:solidFill>
              </a:rPr>
              <a:t> </a:t>
            </a:r>
            <a:r>
              <a:rPr lang="en-US" altLang="en-US" sz="2800" dirty="0" err="1">
                <a:solidFill>
                  <a:schemeClr val="tx2"/>
                </a:solidFill>
              </a:rPr>
              <a:t>xa</a:t>
            </a:r>
            <a:r>
              <a:rPr lang="en-US" altLang="en-US" sz="2800" dirty="0">
                <a:solidFill>
                  <a:schemeClr val="tx2"/>
                </a:solidFill>
              </a:rPr>
              <a:t> </a:t>
            </a:r>
            <a:r>
              <a:rPr lang="en-US" altLang="en-US" sz="2800" dirty="0" err="1">
                <a:solidFill>
                  <a:schemeClr val="tx2"/>
                </a:solidFill>
              </a:rPr>
              <a:t>đến</a:t>
            </a:r>
            <a:r>
              <a:rPr lang="en-US" altLang="en-US" sz="2800" dirty="0">
                <a:solidFill>
                  <a:schemeClr val="tx2"/>
                </a:solidFill>
              </a:rPr>
              <a:t> </a:t>
            </a:r>
            <a:r>
              <a:rPr lang="en-US" altLang="en-US" sz="2800" dirty="0" err="1">
                <a:solidFill>
                  <a:schemeClr val="tx2"/>
                </a:solidFill>
              </a:rPr>
              <a:t>gần</a:t>
            </a:r>
            <a:r>
              <a:rPr lang="en-US" altLang="en-US" sz="2800" dirty="0">
                <a:solidFill>
                  <a:schemeClr val="tx2"/>
                </a:solidFill>
              </a:rPr>
              <a:t>, </a:t>
            </a:r>
            <a:r>
              <a:rPr lang="en-US" altLang="en-US" sz="2800" dirty="0" err="1">
                <a:solidFill>
                  <a:schemeClr val="tx2"/>
                </a:solidFill>
              </a:rPr>
              <a:t>từ</a:t>
            </a:r>
            <a:r>
              <a:rPr lang="en-US" altLang="en-US" sz="2800" dirty="0">
                <a:solidFill>
                  <a:schemeClr val="tx2"/>
                </a:solidFill>
              </a:rPr>
              <a:t> </a:t>
            </a:r>
            <a:r>
              <a:rPr lang="en-US" altLang="en-US" sz="2800" dirty="0" err="1">
                <a:solidFill>
                  <a:schemeClr val="tx2"/>
                </a:solidFill>
              </a:rPr>
              <a:t>cao</a:t>
            </a:r>
            <a:r>
              <a:rPr lang="en-US" altLang="en-US" sz="2800" dirty="0">
                <a:solidFill>
                  <a:schemeClr val="tx2"/>
                </a:solidFill>
              </a:rPr>
              <a:t> </a:t>
            </a:r>
            <a:r>
              <a:rPr lang="en-US" altLang="en-US" sz="2800" dirty="0" err="1">
                <a:solidFill>
                  <a:schemeClr val="tx2"/>
                </a:solidFill>
              </a:rPr>
              <a:t>xuống</a:t>
            </a:r>
            <a:r>
              <a:rPr lang="en-US" altLang="en-US" sz="2800" dirty="0">
                <a:solidFill>
                  <a:schemeClr val="tx2"/>
                </a:solidFill>
              </a:rPr>
              <a:t> </a:t>
            </a:r>
            <a:r>
              <a:rPr lang="en-US" altLang="en-US" sz="2800" dirty="0" err="1">
                <a:solidFill>
                  <a:schemeClr val="tx2"/>
                </a:solidFill>
              </a:rPr>
              <a:t>thấp</a:t>
            </a:r>
            <a:r>
              <a:rPr lang="en-US" altLang="en-US" sz="2800" dirty="0">
                <a:solidFill>
                  <a:schemeClr val="tx2"/>
                </a:solidFill>
              </a:rPr>
              <a:t>,…</a:t>
            </a:r>
            <a:endParaRPr lang="en-US" altLang="en-US" sz="2800" i="1" dirty="0">
              <a:solidFill>
                <a:schemeClr val="tx2"/>
              </a:solidFill>
            </a:endParaRPr>
          </a:p>
        </p:txBody>
      </p:sp>
    </p:spTree>
    <p:extLst>
      <p:ext uri="{BB962C8B-B14F-4D97-AF65-F5344CB8AC3E}">
        <p14:creationId xmlns:p14="http://schemas.microsoft.com/office/powerpoint/2010/main" val="37632316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75"/>
                                  </p:iterate>
                                  <p:childTnLst>
                                    <p:set>
                                      <p:cBhvr>
                                        <p:cTn id="20" dur="1" fill="hold">
                                          <p:stCondLst>
                                            <p:cond delay="74"/>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autoUpdateAnimBg="0"/>
      <p:bldP spid="9"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a:spLocks noChangeArrowheads="1"/>
          </p:cNvSpPr>
          <p:nvPr/>
        </p:nvSpPr>
        <p:spPr bwMode="auto">
          <a:xfrm>
            <a:off x="762000" y="838200"/>
            <a:ext cx="1039368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t>3. Tìm những chi tiết nổi bật, liên tưởng sẽ trình bày trong đoạn văn.</a:t>
            </a:r>
            <a:endParaRPr lang="en-US" altLang="en-US" sz="2800" i="1"/>
          </a:p>
        </p:txBody>
      </p:sp>
      <p:sp>
        <p:nvSpPr>
          <p:cNvPr id="7" name="Text Box 3"/>
          <p:cNvSpPr txBox="1">
            <a:spLocks noChangeArrowheads="1"/>
          </p:cNvSpPr>
          <p:nvPr/>
        </p:nvSpPr>
        <p:spPr bwMode="auto">
          <a:xfrm>
            <a:off x="762000" y="2066779"/>
            <a:ext cx="1084384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vi-VN" altLang="en-US" dirty="0"/>
              <a:t>4</a:t>
            </a:r>
            <a:r>
              <a:rPr lang="en-US" altLang="en-US" dirty="0"/>
              <a:t>. </a:t>
            </a:r>
            <a:r>
              <a:rPr lang="vi-VN" altLang="en-US" dirty="0">
                <a:latin typeface="Times New Roman" panose="02020603050405020304" pitchFamily="18" charset="0"/>
                <a:cs typeface="Times New Roman" panose="02020603050405020304" pitchFamily="18" charset="0"/>
              </a:rPr>
              <a:t>Cần thể hiện cảm xúc , cách sử dụng từ ngữ miêu tả , biện pháp so sánh nhân hóa để bài viết sinh động .</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05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8"/>
          <p:cNvSpPr txBox="1">
            <a:spLocks noChangeArrowheads="1"/>
          </p:cNvSpPr>
          <p:nvPr/>
        </p:nvSpPr>
        <p:spPr bwMode="auto">
          <a:xfrm>
            <a:off x="1420838" y="660009"/>
            <a:ext cx="878168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FF0000"/>
                </a:solidFill>
                <a:latin typeface="+mj-lt"/>
                <a:cs typeface="Times New Roman" panose="02020603050405020304" pitchFamily="18" charset="0"/>
              </a:rPr>
              <a:t>Hoạt động 2: </a:t>
            </a:r>
            <a:r>
              <a:rPr lang="vi-VN" altLang="en-US" sz="4400" b="1" dirty="0">
                <a:solidFill>
                  <a:srgbClr val="FF0000"/>
                </a:solidFill>
                <a:latin typeface="+mj-lt"/>
              </a:rPr>
              <a:t>Viết đoạn </a:t>
            </a:r>
            <a:r>
              <a:rPr lang="vi-VN" altLang="en-US" sz="4400" b="1" dirty="0" smtClean="0">
                <a:solidFill>
                  <a:srgbClr val="FF0000"/>
                </a:solidFill>
                <a:latin typeface="+mj-lt"/>
              </a:rPr>
              <a:t>văn tả phong cảnh</a:t>
            </a:r>
            <a:endParaRPr lang="en-US" altLang="en-US" sz="4400" b="1" dirty="0">
              <a:solidFill>
                <a:srgbClr val="FF0000"/>
              </a:solidFill>
              <a:latin typeface="+mj-lt"/>
            </a:endParaRPr>
          </a:p>
          <a:p>
            <a:pPr algn="ctr" eaLnBrk="1" hangingPunct="1">
              <a:spcBef>
                <a:spcPct val="0"/>
              </a:spcBef>
              <a:buFontTx/>
              <a:buNone/>
            </a:pPr>
            <a:r>
              <a:rPr lang="vi-VN" altLang="en-US" sz="4400" b="1" dirty="0">
                <a:solidFill>
                  <a:srgbClr val="FF0000"/>
                </a:solidFill>
                <a:latin typeface="+mj-lt"/>
                <a:cs typeface="Times New Roman" panose="02020603050405020304" pitchFamily="18" charset="0"/>
              </a:rPr>
              <a:t>(Viết thân bài )</a:t>
            </a:r>
            <a:endParaRPr lang="en-US" altLang="en-US" sz="44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3157738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8"/>
          <p:cNvSpPr txBox="1">
            <a:spLocks noChangeArrowheads="1"/>
          </p:cNvSpPr>
          <p:nvPr/>
        </p:nvSpPr>
        <p:spPr bwMode="auto">
          <a:xfrm>
            <a:off x="381992" y="388306"/>
            <a:ext cx="11428014"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smtClean="0">
                <a:solidFill>
                  <a:srgbClr val="FF0000"/>
                </a:solidFill>
                <a:latin typeface="+mj-lt"/>
                <a:cs typeface="Times New Roman" panose="02020603050405020304" pitchFamily="18" charset="0"/>
              </a:rPr>
              <a:t>Bài tham khảo 1</a:t>
            </a:r>
          </a:p>
          <a:p>
            <a:pPr algn="ctr">
              <a:lnSpc>
                <a:spcPct val="150000"/>
              </a:lnSpc>
              <a:spcBef>
                <a:spcPct val="0"/>
              </a:spcBef>
              <a:buNone/>
            </a:pPr>
            <a:r>
              <a:rPr lang="vi-VN" sz="2400" dirty="0" smtClean="0">
                <a:latin typeface="+mj-lt"/>
              </a:rPr>
              <a:t>      Bức </a:t>
            </a:r>
            <a:r>
              <a:rPr lang="vi-VN" sz="2400" dirty="0">
                <a:latin typeface="+mj-lt"/>
              </a:rPr>
              <a:t>tranh thiên nhiên trước mắt tôi thật tuyệt vời. Mặt hồ đứng yên như một tấm kính lớn, </a:t>
            </a:r>
            <a:r>
              <a:rPr lang="vi-VN" sz="2400" dirty="0" smtClean="0">
                <a:latin typeface="+mj-lt"/>
              </a:rPr>
              <a:t>những đám </a:t>
            </a:r>
            <a:r>
              <a:rPr lang="vi-VN" sz="2400" dirty="0">
                <a:latin typeface="+mj-lt"/>
              </a:rPr>
              <a:t>mây trắng bồng bềnh trên bầu trời xanh trong vắt. Xung quanh hồ là những hàng cây cổ thụ cao vút, tán lá xòe rộng, tạo thành mát mẻ. Cây </a:t>
            </a:r>
            <a:r>
              <a:rPr lang="vi-VN" sz="2400" dirty="0" smtClean="0">
                <a:latin typeface="+mj-lt"/>
              </a:rPr>
              <a:t>lộc bình, </a:t>
            </a:r>
            <a:r>
              <a:rPr lang="vi-VN" sz="2400" dirty="0">
                <a:latin typeface="+mj-lt"/>
              </a:rPr>
              <a:t>những chiếc lá non xanh mướt như tô điểm thêm vẻ đẹp cho cảnh vật. Xa xa, những đỉnh núi trùng điệp, phủ đầy cây cối, vươn mình lên tận mây xanh, tạo nên một bức tranh hùng vĩ nhưng cũng không tốn kém phần Yên bình. Tiếng chim hót vòng lo trên cành, tiếng vang róc rọc qua khe đá tạo nên một khúc nhạc tự nhiên làm say lòng người. Mỗi làn gió nhẹ thổi qua mang theo hương hoa, tạo không khí thêm phần tươi và dễ chịu. Phong cảnh này không chỉ đẹp mà còn mang đến cảm giác bình yên và thư thư giãn, khiến người như được lắng lại, xua tan đi bao lo toan của cuộc sống.</a:t>
            </a:r>
            <a:endParaRPr lang="en-US" altLang="en-US" sz="24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846590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8"/>
          <p:cNvSpPr txBox="1">
            <a:spLocks noChangeArrowheads="1"/>
          </p:cNvSpPr>
          <p:nvPr/>
        </p:nvSpPr>
        <p:spPr bwMode="auto">
          <a:xfrm>
            <a:off x="381992" y="599322"/>
            <a:ext cx="11428014"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smtClean="0">
                <a:solidFill>
                  <a:srgbClr val="0070C0"/>
                </a:solidFill>
                <a:latin typeface="+mj-lt"/>
                <a:cs typeface="Times New Roman" panose="02020603050405020304" pitchFamily="18" charset="0"/>
              </a:rPr>
              <a:t>Bài tham khảo 2</a:t>
            </a:r>
          </a:p>
          <a:p>
            <a:pPr algn="ctr">
              <a:lnSpc>
                <a:spcPct val="150000"/>
              </a:lnSpc>
              <a:spcBef>
                <a:spcPct val="0"/>
              </a:spcBef>
              <a:buNone/>
            </a:pPr>
            <a:r>
              <a:rPr lang="vi-VN" sz="2400" dirty="0" smtClean="0">
                <a:latin typeface="+mj-lt"/>
              </a:rPr>
              <a:t>      </a:t>
            </a:r>
            <a:r>
              <a:rPr lang="vi-VN" sz="2400" dirty="0">
                <a:latin typeface="+mj-lt"/>
              </a:rPr>
              <a:t>Làng quê hiện lên với vẻ đẹp Yên Bình và thơ mộng, nơi thiên nhiên hòa quyện cùng cuộc sống con người. Những cánh đồng lúa bát ngát trải dài đến tận chân trời, che phủ mình màu xanh mơn mở vào mùa xuân và vàng bóng khi đến nhiệm vụ. Con đường làng nhỏ bé, xung quanh co, </a:t>
            </a:r>
            <a:r>
              <a:rPr lang="vi-VN" sz="2400" dirty="0" smtClean="0">
                <a:latin typeface="+mj-lt"/>
              </a:rPr>
              <a:t>hòa bóng </a:t>
            </a:r>
            <a:r>
              <a:rPr lang="vi-VN" sz="2400" dirty="0">
                <a:latin typeface="+mj-lt"/>
              </a:rPr>
              <a:t>tre xanh, dẫn lối về những ngôi nhà gạch đỏ tươi nép mình bên vườn cây sum suê. Dòng sông ven biển hiền hoà, phản chiếu ánh nắng rực rỡ vàng nổi, mời mời mời tiếng hò reo của đám trẻ đồng đùa vui bên bờ đê. Không khí trong lành, thơm mùi hương đồng nội, hòa cùng tiếng chim hót buổi lo trên những cành cây cao vút, tạo nên một bức tranh thiên nhiên thanh bình và tràn đầy sức sống.</a:t>
            </a:r>
            <a:endParaRPr lang="en-US" altLang="en-US" sz="24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2783042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CCEFBC-C2C7-E99C-B6D0-44475138662F}"/>
              </a:ext>
            </a:extLst>
          </p:cNvPr>
          <p:cNvGrpSpPr/>
          <p:nvPr/>
        </p:nvGrpSpPr>
        <p:grpSpPr>
          <a:xfrm>
            <a:off x="2848056" y="172871"/>
            <a:ext cx="6571203" cy="1580721"/>
            <a:chOff x="2848056" y="60899"/>
            <a:chExt cx="6571203" cy="1580721"/>
          </a:xfrm>
        </p:grpSpPr>
        <p:grpSp>
          <p:nvGrpSpPr>
            <p:cNvPr id="7" name="Group 6">
              <a:extLst>
                <a:ext uri="{FF2B5EF4-FFF2-40B4-BE49-F238E27FC236}">
                  <a16:creationId xmlns:a16="http://schemas.microsoft.com/office/drawing/2014/main" id="{97E93A15-5ED7-AD55-D5C5-B6F33BC05249}"/>
                </a:ext>
              </a:extLst>
            </p:cNvPr>
            <p:cNvGrpSpPr/>
            <p:nvPr/>
          </p:nvGrpSpPr>
          <p:grpSpPr>
            <a:xfrm>
              <a:off x="3694146" y="168233"/>
              <a:ext cx="4974772" cy="1323439"/>
              <a:chOff x="3608614" y="0"/>
              <a:chExt cx="4974772" cy="1323439"/>
            </a:xfrm>
          </p:grpSpPr>
          <p:sp>
            <p:nvSpPr>
              <p:cNvPr id="11" name="TextBox 10">
                <a:extLst>
                  <a:ext uri="{FF2B5EF4-FFF2-40B4-BE49-F238E27FC236}">
                    <a16:creationId xmlns:a16="http://schemas.microsoft.com/office/drawing/2014/main" id="{B20A3FE6-60B8-8172-9919-F283684D9294}"/>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2" name="TextBox 11">
                <a:extLst>
                  <a:ext uri="{FF2B5EF4-FFF2-40B4-BE49-F238E27FC236}">
                    <a16:creationId xmlns:a16="http://schemas.microsoft.com/office/drawing/2014/main" id="{9B82691C-9F06-5B4F-DE8B-C4565AF73170}"/>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pic>
          <p:nvPicPr>
            <p:cNvPr id="8" name="Picture 33">
              <a:extLst>
                <a:ext uri="{FF2B5EF4-FFF2-40B4-BE49-F238E27FC236}">
                  <a16:creationId xmlns:a16="http://schemas.microsoft.com/office/drawing/2014/main" id="{6C029F99-90A7-C712-533E-1A67865234C3}"/>
                </a:ext>
              </a:extLst>
            </p:cNvPr>
            <p:cNvPicPr>
              <a:picLocks noChangeAspect="1"/>
            </p:cNvPicPr>
            <p:nvPr/>
          </p:nvPicPr>
          <p:blipFill>
            <a:blip r:embed="rId3"/>
            <a:srcRect/>
            <a:stretch>
              <a:fillRect/>
            </a:stretch>
          </p:blipFill>
          <p:spPr>
            <a:xfrm flipH="1">
              <a:off x="7918577" y="76371"/>
              <a:ext cx="1500682" cy="1565249"/>
            </a:xfrm>
            <a:prstGeom prst="rect">
              <a:avLst/>
            </a:prstGeom>
          </p:spPr>
        </p:pic>
        <p:pic>
          <p:nvPicPr>
            <p:cNvPr id="9" name="Picture 34">
              <a:extLst>
                <a:ext uri="{FF2B5EF4-FFF2-40B4-BE49-F238E27FC236}">
                  <a16:creationId xmlns:a16="http://schemas.microsoft.com/office/drawing/2014/main" id="{F3C2C2A2-AADD-FD2B-2215-24B6AE73C15F}"/>
                </a:ext>
              </a:extLst>
            </p:cNvPr>
            <p:cNvPicPr>
              <a:picLocks noChangeAspect="1"/>
            </p:cNvPicPr>
            <p:nvPr/>
          </p:nvPicPr>
          <p:blipFill>
            <a:blip r:embed="rId4"/>
            <a:srcRect/>
            <a:stretch>
              <a:fillRect/>
            </a:stretch>
          </p:blipFill>
          <p:spPr>
            <a:xfrm>
              <a:off x="2848056" y="60899"/>
              <a:ext cx="1518568" cy="1565250"/>
            </a:xfrm>
            <a:prstGeom prst="rect">
              <a:avLst/>
            </a:prstGeom>
          </p:spPr>
        </p:pic>
      </p:grpSp>
      <p:pic>
        <p:nvPicPr>
          <p:cNvPr id="15" name="Picture 14">
            <a:extLst>
              <a:ext uri="{FF2B5EF4-FFF2-40B4-BE49-F238E27FC236}">
                <a16:creationId xmlns:a16="http://schemas.microsoft.com/office/drawing/2014/main" id="{3733A169-2331-1ECA-FA4A-007B035060FB}"/>
              </a:ext>
            </a:extLst>
          </p:cNvPr>
          <p:cNvPicPr>
            <a:picLocks noChangeAspect="1"/>
          </p:cNvPicPr>
          <p:nvPr/>
        </p:nvPicPr>
        <p:blipFill rotWithShape="1">
          <a:blip r:embed="rId5"/>
          <a:srcRect l="3167" t="1017" r="3167" b="934"/>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DB88CE97-BD77-117E-E3BD-DE0E98B4AF1F}"/>
              </a:ext>
            </a:extLst>
          </p:cNvPr>
          <p:cNvGrpSpPr/>
          <p:nvPr/>
        </p:nvGrpSpPr>
        <p:grpSpPr>
          <a:xfrm>
            <a:off x="3000456" y="325271"/>
            <a:ext cx="6571203" cy="1580721"/>
            <a:chOff x="2848056" y="60899"/>
            <a:chExt cx="6571203" cy="1580721"/>
          </a:xfrm>
        </p:grpSpPr>
        <p:grpSp>
          <p:nvGrpSpPr>
            <p:cNvPr id="17" name="Group 16">
              <a:extLst>
                <a:ext uri="{FF2B5EF4-FFF2-40B4-BE49-F238E27FC236}">
                  <a16:creationId xmlns:a16="http://schemas.microsoft.com/office/drawing/2014/main" id="{F5F934DC-82F6-AEBE-3999-22714DDC90ED}"/>
                </a:ext>
              </a:extLst>
            </p:cNvPr>
            <p:cNvGrpSpPr/>
            <p:nvPr/>
          </p:nvGrpSpPr>
          <p:grpSpPr>
            <a:xfrm>
              <a:off x="3694146" y="168233"/>
              <a:ext cx="4974772" cy="1323439"/>
              <a:chOff x="3608614" y="0"/>
              <a:chExt cx="4974772" cy="1323439"/>
            </a:xfrm>
          </p:grpSpPr>
          <p:sp>
            <p:nvSpPr>
              <p:cNvPr id="20" name="TextBox 19">
                <a:extLst>
                  <a:ext uri="{FF2B5EF4-FFF2-40B4-BE49-F238E27FC236}">
                    <a16:creationId xmlns:a16="http://schemas.microsoft.com/office/drawing/2014/main" id="{6A9C9D50-2111-A6FC-4B90-D320F4F64210}"/>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21" name="TextBox 20">
                <a:extLst>
                  <a:ext uri="{FF2B5EF4-FFF2-40B4-BE49-F238E27FC236}">
                    <a16:creationId xmlns:a16="http://schemas.microsoft.com/office/drawing/2014/main" id="{E80F1A77-B2F9-449C-0367-B81C94FD76D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pic>
          <p:nvPicPr>
            <p:cNvPr id="18" name="Picture 33">
              <a:extLst>
                <a:ext uri="{FF2B5EF4-FFF2-40B4-BE49-F238E27FC236}">
                  <a16:creationId xmlns:a16="http://schemas.microsoft.com/office/drawing/2014/main" id="{516989D9-4755-27B6-6237-F047244FED34}"/>
                </a:ext>
              </a:extLst>
            </p:cNvPr>
            <p:cNvPicPr>
              <a:picLocks noChangeAspect="1"/>
            </p:cNvPicPr>
            <p:nvPr/>
          </p:nvPicPr>
          <p:blipFill>
            <a:blip r:embed="rId3"/>
            <a:srcRect/>
            <a:stretch>
              <a:fillRect/>
            </a:stretch>
          </p:blipFill>
          <p:spPr>
            <a:xfrm flipH="1">
              <a:off x="7918577" y="76371"/>
              <a:ext cx="1500682" cy="1565249"/>
            </a:xfrm>
            <a:prstGeom prst="rect">
              <a:avLst/>
            </a:prstGeom>
          </p:spPr>
        </p:pic>
        <p:pic>
          <p:nvPicPr>
            <p:cNvPr id="19" name="Picture 34">
              <a:extLst>
                <a:ext uri="{FF2B5EF4-FFF2-40B4-BE49-F238E27FC236}">
                  <a16:creationId xmlns:a16="http://schemas.microsoft.com/office/drawing/2014/main" id="{A0014961-4AF8-F142-7376-6ACD8EECEED1}"/>
                </a:ext>
              </a:extLst>
            </p:cNvPr>
            <p:cNvPicPr>
              <a:picLocks noChangeAspect="1"/>
            </p:cNvPicPr>
            <p:nvPr/>
          </p:nvPicPr>
          <p:blipFill>
            <a:blip r:embed="rId4"/>
            <a:srcRect/>
            <a:stretch>
              <a:fillRect/>
            </a:stretch>
          </p:blipFill>
          <p:spPr>
            <a:xfrm>
              <a:off x="2848056" y="60899"/>
              <a:ext cx="1518568" cy="1565250"/>
            </a:xfrm>
            <a:prstGeom prst="rect">
              <a:avLst/>
            </a:prstGeom>
          </p:spPr>
        </p:pic>
      </p:grpSp>
      <p:sp>
        <p:nvSpPr>
          <p:cNvPr id="22" name="Rectangle: Rounded Corners 1">
            <a:extLst>
              <a:ext uri="{FF2B5EF4-FFF2-40B4-BE49-F238E27FC236}">
                <a16:creationId xmlns:a16="http://schemas.microsoft.com/office/drawing/2014/main" id="{3C15AFF6-A421-CB50-8F18-D4A2000EB4FD}"/>
              </a:ext>
            </a:extLst>
          </p:cNvPr>
          <p:cNvSpPr/>
          <p:nvPr/>
        </p:nvSpPr>
        <p:spPr>
          <a:xfrm>
            <a:off x="410548" y="2058392"/>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23" name="TextBox 22">
            <a:extLst>
              <a:ext uri="{FF2B5EF4-FFF2-40B4-BE49-F238E27FC236}">
                <a16:creationId xmlns:a16="http://schemas.microsoft.com/office/drawing/2014/main" id="{F32602DC-E422-E3B8-C8E7-3702A1465037}"/>
              </a:ext>
            </a:extLst>
          </p:cNvPr>
          <p:cNvSpPr txBox="1"/>
          <p:nvPr/>
        </p:nvSpPr>
        <p:spPr>
          <a:xfrm>
            <a:off x="1947338" y="220393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4" name="Picture 23">
            <a:extLst>
              <a:ext uri="{FF2B5EF4-FFF2-40B4-BE49-F238E27FC236}">
                <a16:creationId xmlns:a16="http://schemas.microsoft.com/office/drawing/2014/main" id="{A69D6EF4-224A-A16C-CA2C-80E76ACF7113}"/>
              </a:ext>
            </a:extLst>
          </p:cNvPr>
          <p:cNvPicPr>
            <a:picLocks noChangeAspect="1"/>
          </p:cNvPicPr>
          <p:nvPr/>
        </p:nvPicPr>
        <p:blipFill>
          <a:blip r:embed="rId6"/>
          <a:stretch>
            <a:fillRect/>
          </a:stretch>
        </p:blipFill>
        <p:spPr>
          <a:xfrm rot="737208" flipH="1">
            <a:off x="755225" y="2137949"/>
            <a:ext cx="919996" cy="919996"/>
          </a:xfrm>
          <a:prstGeom prst="rect">
            <a:avLst/>
          </a:prstGeom>
        </p:spPr>
      </p:pic>
      <p:sp>
        <p:nvSpPr>
          <p:cNvPr id="25" name="TextBox 24">
            <a:extLst>
              <a:ext uri="{FF2B5EF4-FFF2-40B4-BE49-F238E27FC236}">
                <a16:creationId xmlns:a16="http://schemas.microsoft.com/office/drawing/2014/main" id="{3E3B5586-1FDB-E9EC-4297-149F676BAC85}"/>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25">
            <a:extLst>
              <a:ext uri="{FF2B5EF4-FFF2-40B4-BE49-F238E27FC236}">
                <a16:creationId xmlns:a16="http://schemas.microsoft.com/office/drawing/2014/main" id="{6D9B0FCA-D241-2C3F-3857-9E328DAA9D44}"/>
              </a:ext>
            </a:extLst>
          </p:cNvPr>
          <p:cNvPicPr>
            <a:picLocks noChangeAspect="1"/>
          </p:cNvPicPr>
          <p:nvPr/>
        </p:nvPicPr>
        <p:blipFill>
          <a:blip r:embed="rId6"/>
          <a:stretch>
            <a:fillRect/>
          </a:stretch>
        </p:blipFill>
        <p:spPr>
          <a:xfrm rot="737208" flipH="1">
            <a:off x="755225" y="3118961"/>
            <a:ext cx="919996" cy="919996"/>
          </a:xfrm>
          <a:prstGeom prst="rect">
            <a:avLst/>
          </a:prstGeom>
        </p:spPr>
      </p:pic>
      <p:sp>
        <p:nvSpPr>
          <p:cNvPr id="27" name="TextBox 26">
            <a:extLst>
              <a:ext uri="{FF2B5EF4-FFF2-40B4-BE49-F238E27FC236}">
                <a16:creationId xmlns:a16="http://schemas.microsoft.com/office/drawing/2014/main" id="{488DDDC7-5827-8747-14EA-37ED82BDD4FB}"/>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27">
            <a:extLst>
              <a:ext uri="{FF2B5EF4-FFF2-40B4-BE49-F238E27FC236}">
                <a16:creationId xmlns:a16="http://schemas.microsoft.com/office/drawing/2014/main" id="{414250AA-A950-373C-9B23-492A56D729EF}"/>
              </a:ext>
            </a:extLst>
          </p:cNvPr>
          <p:cNvPicPr>
            <a:picLocks noChangeAspect="1"/>
          </p:cNvPicPr>
          <p:nvPr/>
        </p:nvPicPr>
        <p:blipFill>
          <a:blip r:embed="rId6"/>
          <a:stretch>
            <a:fillRect/>
          </a:stretch>
        </p:blipFill>
        <p:spPr>
          <a:xfrm rot="737208" flipH="1">
            <a:off x="755225" y="4099973"/>
            <a:ext cx="919996" cy="919996"/>
          </a:xfrm>
          <a:prstGeom prst="rect">
            <a:avLst/>
          </a:prstGeom>
        </p:spPr>
      </p:pic>
      <p:sp>
        <p:nvSpPr>
          <p:cNvPr id="29" name="TextBox 28">
            <a:extLst>
              <a:ext uri="{FF2B5EF4-FFF2-40B4-BE49-F238E27FC236}">
                <a16:creationId xmlns:a16="http://schemas.microsoft.com/office/drawing/2014/main" id="{F4DBD89E-0596-D86F-572D-1A9C27B89EB0}"/>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E8F182CE-2E41-DD93-AAB7-2F331C97C92C}"/>
              </a:ext>
            </a:extLst>
          </p:cNvPr>
          <p:cNvPicPr>
            <a:picLocks noChangeAspect="1"/>
          </p:cNvPicPr>
          <p:nvPr/>
        </p:nvPicPr>
        <p:blipFill>
          <a:blip r:embed="rId6"/>
          <a:stretch>
            <a:fillRect/>
          </a:stretch>
        </p:blipFill>
        <p:spPr>
          <a:xfrm rot="737208" flipH="1">
            <a:off x="755225" y="5080985"/>
            <a:ext cx="919996" cy="919996"/>
          </a:xfrm>
          <a:prstGeom prst="rect">
            <a:avLst/>
          </a:prstGeom>
        </p:spPr>
      </p:pic>
    </p:spTree>
    <p:extLst>
      <p:ext uri="{BB962C8B-B14F-4D97-AF65-F5344CB8AC3E}">
        <p14:creationId xmlns:p14="http://schemas.microsoft.com/office/powerpoint/2010/main" val="739870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53" presetClass="entr" presetSubtype="16" fill="hold" nodeType="afterEffect" nodePh="1">
                                  <p:stCondLst>
                                    <p:cond delay="0"/>
                                  </p:stCondLst>
                                  <p:endCondLst>
                                    <p:cond evt="begin" delay="0">
                                      <p:tn val="18"/>
                                    </p:cond>
                                  </p:endCondLst>
                                  <p:childTnLst>
                                    <p:set>
                                      <p:cBhvr>
                                        <p:cTn id="19" dur="1" fill="hold">
                                          <p:stCondLst>
                                            <p:cond delay="0"/>
                                          </p:stCondLst>
                                        </p:cTn>
                                        <p:tgtEl>
                                          <p:spTgt spid="22">
                                            <p:txEl>
                                              <p:pRg st="0" end="0"/>
                                            </p:txEl>
                                          </p:spTgt>
                                        </p:tgtEl>
                                        <p:attrNameLst>
                                          <p:attrName>style.visibility</p:attrName>
                                        </p:attrNameLst>
                                      </p:cBhvr>
                                      <p:to>
                                        <p:strVal val="visible"/>
                                      </p:to>
                                    </p:set>
                                    <p:anim calcmode="lin" valueType="num">
                                      <p:cBhvr>
                                        <p:cTn id="2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2">
                                            <p:txEl>
                                              <p:pRg st="0" end="0"/>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wipe(left)">
                                      <p:cBhvr>
                                        <p:cTn id="30" dur="500"/>
                                        <p:tgtEl>
                                          <p:spTgt spid="23">
                                            <p:txEl>
                                              <p:pRg st="0" end="0"/>
                                            </p:txEl>
                                          </p:spTgt>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wipe(left)">
                                      <p:cBhvr>
                                        <p:cTn id="38" dur="500"/>
                                        <p:tgtEl>
                                          <p:spTgt spid="25">
                                            <p:txEl>
                                              <p:pRg st="0" end="0"/>
                                            </p:txEl>
                                          </p:spTgt>
                                        </p:tgtEl>
                                      </p:cBhvr>
                                    </p:animEffect>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wipe(left)">
                                      <p:cBhvr>
                                        <p:cTn id="46" dur="500"/>
                                        <p:tgtEl>
                                          <p:spTgt spid="27">
                                            <p:txEl>
                                              <p:pRg st="0" end="0"/>
                                            </p:txEl>
                                          </p:spTgt>
                                        </p:tgtEl>
                                      </p:cBhvr>
                                    </p:animEffect>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29">
                                            <p:txEl>
                                              <p:pRg st="0" end="0"/>
                                            </p:txEl>
                                          </p:spTgt>
                                        </p:tgtEl>
                                        <p:attrNameLst>
                                          <p:attrName>style.visibility</p:attrName>
                                        </p:attrNameLst>
                                      </p:cBhvr>
                                      <p:to>
                                        <p:strVal val="visible"/>
                                      </p:to>
                                    </p:set>
                                    <p:animEffect transition="in" filter="wipe(left)">
                                      <p:cBhvr>
                                        <p:cTn id="54"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25" grpId="0" uiExpand="1" build="p"/>
      <p:bldP spid="27" grpId="0" uiExpand="1" build="p"/>
      <p:bldP spid="2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hool bus with a blank paper&#10;&#10;Description automatically generated">
            <a:extLst>
              <a:ext uri="{FF2B5EF4-FFF2-40B4-BE49-F238E27FC236}">
                <a16:creationId xmlns:a16="http://schemas.microsoft.com/office/drawing/2014/main" id="{C659BBF5-03AB-BEE9-20BF-45C311C4A0F4}"/>
              </a:ext>
            </a:extLst>
          </p:cNvPr>
          <p:cNvPicPr>
            <a:picLocks noChangeAspect="1"/>
          </p:cNvPicPr>
          <p:nvPr/>
        </p:nvPicPr>
        <p:blipFill rotWithShape="1">
          <a:blip r:embed="rId2"/>
          <a:srcRect t="14138"/>
          <a:stretch/>
        </p:blipFill>
        <p:spPr>
          <a:xfrm>
            <a:off x="20" y="1282"/>
            <a:ext cx="12191980" cy="6856718"/>
          </a:xfrm>
          <a:prstGeom prst="rect">
            <a:avLst/>
          </a:prstGeom>
        </p:spPr>
      </p:pic>
      <p:sp>
        <p:nvSpPr>
          <p:cNvPr id="6" name="TextBox 9">
            <a:extLst>
              <a:ext uri="{FF2B5EF4-FFF2-40B4-BE49-F238E27FC236}">
                <a16:creationId xmlns:a16="http://schemas.microsoft.com/office/drawing/2014/main" id="{2C740574-6193-3752-E792-82EDC4DF4F95}"/>
              </a:ext>
            </a:extLst>
          </p:cNvPr>
          <p:cNvSpPr txBox="1"/>
          <p:nvPr/>
        </p:nvSpPr>
        <p:spPr>
          <a:xfrm>
            <a:off x="4700588" y="1388205"/>
            <a:ext cx="5828306" cy="36317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spcBef>
                <a:spcPts val="0"/>
              </a:spcBef>
              <a:spcAft>
                <a:spcPts val="0"/>
              </a:spcAft>
              <a:buClrTx/>
              <a:buSzTx/>
              <a:buFontTx/>
              <a:buNone/>
              <a:tabLst/>
              <a:defRPr/>
            </a:pPr>
            <a:r>
              <a:rPr lang="en-US" sz="11500" b="1" kern="0" dirty="0" err="1">
                <a:ln w="28575">
                  <a:solidFill>
                    <a:srgbClr val="002060"/>
                  </a:solidFill>
                  <a:prstDash val="solid"/>
                </a:ln>
                <a:solidFill>
                  <a:schemeClr val="accent6"/>
                </a:solidFill>
                <a:effectLst>
                  <a:outerShdw blurRad="12700" dist="38100" dir="2700000" algn="tl" rotWithShape="0">
                    <a:srgbClr val="5B9BD5">
                      <a:lumMod val="60000"/>
                      <a:lumOff val="40000"/>
                    </a:srgbClr>
                  </a:outerShdw>
                </a:effectLst>
                <a:latin typeface="UVN Banh Mi" pitchFamily="2" charset="0"/>
              </a:rPr>
              <a:t>Tạm</a:t>
            </a:r>
            <a:r>
              <a:rPr lang="en-US" sz="11500" b="1" kern="0" dirty="0">
                <a:ln w="28575">
                  <a:solidFill>
                    <a:srgbClr val="002060"/>
                  </a:solidFill>
                  <a:prstDash val="solid"/>
                </a:ln>
                <a:solidFill>
                  <a:schemeClr val="accent6"/>
                </a:solidFill>
                <a:effectLst>
                  <a:outerShdw blurRad="12700" dist="38100" dir="2700000" algn="tl" rotWithShape="0">
                    <a:srgbClr val="5B9BD5">
                      <a:lumMod val="60000"/>
                      <a:lumOff val="40000"/>
                    </a:srgbClr>
                  </a:outerShdw>
                </a:effectLst>
                <a:latin typeface="UVN Banh Mi" pitchFamily="2" charset="0"/>
              </a:rPr>
              <a:t> </a:t>
            </a:r>
            <a:r>
              <a:rPr lang="en-US" sz="11500" b="1" kern="0" dirty="0" err="1" smtClean="0">
                <a:ln w="28575">
                  <a:solidFill>
                    <a:srgbClr val="002060"/>
                  </a:solidFill>
                  <a:prstDash val="solid"/>
                </a:ln>
                <a:solidFill>
                  <a:schemeClr val="accent4"/>
                </a:solidFill>
                <a:effectLst>
                  <a:outerShdw blurRad="12700" dist="38100" dir="2700000" algn="tl" rotWithShape="0">
                    <a:srgbClr val="5B9BD5">
                      <a:lumMod val="60000"/>
                      <a:lumOff val="40000"/>
                    </a:srgbClr>
                  </a:outerShdw>
                </a:effectLst>
                <a:latin typeface="UVN Banh Mi" pitchFamily="2" charset="0"/>
              </a:rPr>
              <a:t>Biệt</a:t>
            </a:r>
            <a:endParaRPr lang="en-US" sz="11500" b="1" kern="0" dirty="0">
              <a:ln w="28575">
                <a:solidFill>
                  <a:srgbClr val="002060"/>
                </a:solidFill>
                <a:prstDash val="solid"/>
              </a:ln>
              <a:solidFill>
                <a:schemeClr val="accent4"/>
              </a:solidFill>
              <a:effectLst>
                <a:outerShdw blurRad="12700" dist="38100" dir="2700000" algn="tl" rotWithShape="0">
                  <a:srgbClr val="5B9BD5">
                    <a:lumMod val="60000"/>
                    <a:lumOff val="40000"/>
                  </a:srgbClr>
                </a:outerShdw>
              </a:effectLst>
              <a:latin typeface="UVN Banh Mi" pitchFamily="2" charset="0"/>
            </a:endParaRPr>
          </a:p>
        </p:txBody>
      </p:sp>
    </p:spTree>
    <p:extLst>
      <p:ext uri="{BB962C8B-B14F-4D97-AF65-F5344CB8AC3E}">
        <p14:creationId xmlns:p14="http://schemas.microsoft.com/office/powerpoint/2010/main" val="2521106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japanese boy and girl in school uniform">
            <a:extLst>
              <a:ext uri="{FF2B5EF4-FFF2-40B4-BE49-F238E27FC236}">
                <a16:creationId xmlns:a16="http://schemas.microsoft.com/office/drawing/2014/main" id="{5AAE00C4-8343-388A-1F09-10BB24C7CE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789" b="95413" l="5112" r="94089">
                        <a14:foregroundMark x1="23003" y1="15229" x2="24920" y2="67156"/>
                        <a14:foregroundMark x1="17093" y1="31009" x2="17252" y2="33578"/>
                        <a14:foregroundMark x1="5112" y1="24771" x2="6709" y2="23670"/>
                        <a14:foregroundMark x1="17732" y1="47156" x2="23323" y2="46789"/>
                        <a14:foregroundMark x1="17412" y1="47523" x2="18530" y2="45688"/>
                        <a14:foregroundMark x1="17572" y1="79633" x2="14856" y2="91009"/>
                        <a14:foregroundMark x1="25240" y1="81468" x2="25080" y2="90459"/>
                        <a14:foregroundMark x1="13099" y1="95229" x2="14537" y2="95413"/>
                        <a14:foregroundMark x1="68690" y1="90459" x2="68690" y2="83303"/>
                        <a14:foregroundMark x1="82588" y1="76330" x2="84026" y2="84037"/>
                        <a14:foregroundMark x1="84026" y1="84037" x2="87380" y2="89908"/>
                        <a14:foregroundMark x1="87380" y1="89908" x2="88818" y2="87156"/>
                        <a14:foregroundMark x1="92812" y1="81284" x2="92971" y2="82936"/>
                        <a14:foregroundMark x1="77157" y1="58349" x2="80671" y2="65138"/>
                        <a14:foregroundMark x1="72045" y1="47523" x2="73163" y2="47706"/>
                        <a14:foregroundMark x1="72684" y1="26422" x2="75080" y2="26606"/>
                        <a14:foregroundMark x1="62939" y1="26055" x2="62939" y2="26055"/>
                        <a14:foregroundMark x1="94249" y1="32110" x2="90735" y2="33945"/>
                        <a14:foregroundMark x1="93930" y1="84220" x2="93930" y2="82569"/>
                        <a14:foregroundMark x1="66134" y1="6789" x2="71565" y2="8807"/>
                        <a14:foregroundMark x1="64058" y1="14495" x2="68530" y2="15596"/>
                        <a14:foregroundMark x1="70128" y1="11376" x2="74601" y2="16330"/>
                        <a14:foregroundMark x1="74601" y1="16330" x2="74760" y2="15963"/>
                        <a14:foregroundMark x1="12939" y1="23486" x2="6709" y2="33761"/>
                        <a14:foregroundMark x1="29712" y1="23119" x2="33227" y2="33394"/>
                        <a14:foregroundMark x1="33866" y1="23670" x2="34824" y2="28073"/>
                      </a14:backgroundRemoval>
                    </a14:imgEffect>
                  </a14:imgLayer>
                </a14:imgProps>
              </a:ext>
              <a:ext uri="{28A0092B-C50C-407E-A947-70E740481C1C}">
                <a14:useLocalDpi xmlns:a14="http://schemas.microsoft.com/office/drawing/2010/main" val="0"/>
              </a:ext>
            </a:extLst>
          </a:blip>
          <a:srcRect/>
          <a:stretch>
            <a:fillRect/>
          </a:stretch>
        </p:blipFill>
        <p:spPr bwMode="auto">
          <a:xfrm>
            <a:off x="5314951" y="1456043"/>
            <a:ext cx="5563254" cy="4843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0C91CCC-E2F2-5FFF-1087-E73B3C4FDBA3}"/>
              </a:ext>
            </a:extLst>
          </p:cNvPr>
          <p:cNvSpPr/>
          <p:nvPr/>
        </p:nvSpPr>
        <p:spPr>
          <a:xfrm>
            <a:off x="2215296" y="2151727"/>
            <a:ext cx="2182008" cy="3046988"/>
          </a:xfrm>
          <a:prstGeom prst="rect">
            <a:avLst/>
          </a:prstGeom>
          <a:noFill/>
        </p:spPr>
        <p:txBody>
          <a:bodyPr wrap="none" lIns="91440" tIns="45720" rIns="91440" bIns="45720">
            <a:spAutoFit/>
          </a:bodyPr>
          <a:lstStyle/>
          <a:p>
            <a:pPr algn="ctr"/>
            <a:r>
              <a:rPr lang="en-US" sz="9600" b="1" dirty="0">
                <a:ln w="330200">
                  <a:solidFill>
                    <a:schemeClr val="bg2"/>
                  </a:solidFill>
                  <a:prstDash val="solid"/>
                </a:ln>
                <a:solidFill>
                  <a:srgbClr val="FFC000"/>
                </a:solidFill>
                <a:effectLst>
                  <a:outerShdw blurRad="38100" dist="22860" dir="5400000" algn="tl" rotWithShape="0">
                    <a:srgbClr val="000000">
                      <a:alpha val="30000"/>
                    </a:srgbClr>
                  </a:outerShdw>
                </a:effectLst>
                <a:latin typeface="LNTH-Hoa Nho LNTH" pitchFamily="2" charset="77"/>
              </a:rPr>
              <a:t>KHỞI</a:t>
            </a:r>
          </a:p>
          <a:p>
            <a:pPr algn="ctr"/>
            <a:r>
              <a:rPr lang="en-US" sz="9600" b="1" cap="none" spc="0" dirty="0">
                <a:ln w="330200">
                  <a:solidFill>
                    <a:schemeClr val="bg2"/>
                  </a:solidFill>
                  <a:prstDash val="solid"/>
                </a:ln>
                <a:solidFill>
                  <a:srgbClr val="FFC000"/>
                </a:solidFill>
                <a:effectLst>
                  <a:outerShdw blurRad="38100" dist="22860" dir="5400000" algn="tl" rotWithShape="0">
                    <a:srgbClr val="000000">
                      <a:alpha val="30000"/>
                    </a:srgbClr>
                  </a:outerShdw>
                </a:effectLst>
                <a:latin typeface="LNTH-Hoa Nho LNTH" pitchFamily="2" charset="77"/>
              </a:rPr>
              <a:t>ĐỘNG</a:t>
            </a:r>
            <a:endParaRPr lang="en-US" sz="9600" b="1" cap="none" spc="0" dirty="0">
              <a:ln w="330200">
                <a:solidFill>
                  <a:schemeClr val="bg2"/>
                </a:solidFill>
                <a:prstDash val="solid"/>
              </a:ln>
              <a:solidFill>
                <a:srgbClr val="FFFFFF"/>
              </a:solidFill>
              <a:effectLst>
                <a:outerShdw blurRad="38100" dist="22860" dir="5400000" algn="tl" rotWithShape="0">
                  <a:srgbClr val="000000">
                    <a:alpha val="30000"/>
                  </a:srgbClr>
                </a:outerShdw>
              </a:effectLst>
              <a:latin typeface="LNTH-Hoa Nho LNTH" pitchFamily="2" charset="77"/>
            </a:endParaRPr>
          </a:p>
        </p:txBody>
      </p:sp>
      <p:sp>
        <p:nvSpPr>
          <p:cNvPr id="7" name="Rectangle 6">
            <a:extLst>
              <a:ext uri="{FF2B5EF4-FFF2-40B4-BE49-F238E27FC236}">
                <a16:creationId xmlns:a16="http://schemas.microsoft.com/office/drawing/2014/main" id="{596D5961-0F7F-A230-8B54-9D4F1B4E382B}"/>
              </a:ext>
            </a:extLst>
          </p:cNvPr>
          <p:cNvSpPr/>
          <p:nvPr/>
        </p:nvSpPr>
        <p:spPr>
          <a:xfrm>
            <a:off x="2215296" y="2151727"/>
            <a:ext cx="2182008" cy="3046988"/>
          </a:xfrm>
          <a:prstGeom prst="rect">
            <a:avLst/>
          </a:prstGeom>
          <a:noFill/>
        </p:spPr>
        <p:txBody>
          <a:bodyPr wrap="none" lIns="91440" tIns="45720" rIns="91440" bIns="45720">
            <a:spAutoFit/>
          </a:bodyPr>
          <a:lstStyle/>
          <a:p>
            <a:pPr algn="ctr"/>
            <a:r>
              <a:rPr lang="en-US" sz="9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LNTH-Hoa Nho LNTH" pitchFamily="2" charset="77"/>
              </a:rPr>
              <a:t>KHỞI</a:t>
            </a:r>
          </a:p>
          <a:p>
            <a:pPr algn="ctr"/>
            <a:r>
              <a:rPr lang="en-US" sz="96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LNTH-Hoa Nho LNTH" pitchFamily="2" charset="77"/>
              </a:rPr>
              <a:t>ĐỘNG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1113" y="12808333"/>
            <a:ext cx="1419660" cy="1323303"/>
          </a:xfrm>
          <a:prstGeom prst="rect">
            <a:avLst/>
          </a:prstGeom>
        </p:spPr>
      </p:pic>
    </p:spTree>
    <p:extLst>
      <p:ext uri="{BB962C8B-B14F-4D97-AF65-F5344CB8AC3E}">
        <p14:creationId xmlns:p14="http://schemas.microsoft.com/office/powerpoint/2010/main" val="14113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3.7037E-7 L -4.79167E-6 0.25 " pathEditMode="relative" rAng="0" ptsTypes="AA">
                                      <p:cBhvr>
                                        <p:cTn id="6" dur="2000" fill="hold"/>
                                        <p:tgtEl>
                                          <p:spTgt spid="5"/>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300A81-8E84-5011-7CBF-39F6AB416874}"/>
              </a:ext>
            </a:extLst>
          </p:cNvPr>
          <p:cNvSpPr/>
          <p:nvPr/>
        </p:nvSpPr>
        <p:spPr>
          <a:xfrm>
            <a:off x="1193105" y="128054"/>
            <a:ext cx="9805788" cy="1200329"/>
          </a:xfrm>
          <a:prstGeom prst="rect">
            <a:avLst/>
          </a:prstGeom>
          <a:noFill/>
        </p:spPr>
        <p:txBody>
          <a:bodyPr wrap="square" lIns="91440" tIns="45720" rIns="91440" bIns="45720">
            <a:spAutoFit/>
          </a:bodyPr>
          <a:lstStyle/>
          <a:p>
            <a:pPr algn="ctr"/>
            <a:r>
              <a:rPr lang="vi-VN" sz="72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NTH-Hoa Nho LNTH" pitchFamily="2" charset="77"/>
              </a:rPr>
              <a:t>AI NHANH -AI ĐÚNG</a:t>
            </a:r>
            <a:endPar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NTH-Hoa Nho LNTH" pitchFamily="2" charset="77"/>
            </a:endParaRPr>
          </a:p>
        </p:txBody>
      </p:sp>
    </p:spTree>
    <p:extLst>
      <p:ext uri="{BB962C8B-B14F-4D97-AF65-F5344CB8AC3E}">
        <p14:creationId xmlns:p14="http://schemas.microsoft.com/office/powerpoint/2010/main" val="4189573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D300A81-8E84-5011-7CBF-39F6AB416874}"/>
              </a:ext>
            </a:extLst>
          </p:cNvPr>
          <p:cNvSpPr/>
          <p:nvPr/>
        </p:nvSpPr>
        <p:spPr>
          <a:xfrm>
            <a:off x="471541" y="275538"/>
            <a:ext cx="11248916" cy="2554545"/>
          </a:xfrm>
          <a:prstGeom prst="rect">
            <a:avLst/>
          </a:prstGeom>
          <a:noFill/>
        </p:spPr>
        <p:txBody>
          <a:bodyPr wrap="square" lIns="91440" tIns="45720" rIns="91440" bIns="45720">
            <a:spAutoFit/>
          </a:bodyPr>
          <a:lstStyle/>
          <a:p>
            <a:pPr>
              <a:spcBef>
                <a:spcPct val="0"/>
              </a:spcBef>
              <a:buFontTx/>
              <a:buNone/>
            </a:pPr>
            <a:r>
              <a:rPr lang="vi-VN" altLang="en-US" sz="7200" dirty="0" smtClean="0">
                <a:latin typeface="Times New Roman" panose="02020603050405020304" pitchFamily="18" charset="0"/>
                <a:ea typeface="MS PGothic" panose="020B0600070205080204" pitchFamily="34" charset="-128"/>
                <a:cs typeface="Times New Roman" panose="02020603050405020304" pitchFamily="18" charset="0"/>
              </a:rPr>
              <a:t> </a:t>
            </a:r>
            <a:r>
              <a:rPr lang="vi-VN" altLang="en-US" sz="4400" dirty="0">
                <a:latin typeface="+mj-lt"/>
                <a:ea typeface="MS PGothic" panose="020B0600070205080204" pitchFamily="34" charset="-128"/>
                <a:cs typeface="Times New Roman" panose="02020603050405020304" pitchFamily="18" charset="0"/>
              </a:rPr>
              <a:t>Cấu tạo đoạn văn tả cảnh gồm mấy phần? </a:t>
            </a:r>
          </a:p>
          <a:p>
            <a:pPr>
              <a:spcBef>
                <a:spcPct val="0"/>
              </a:spcBef>
              <a:buFontTx/>
              <a:buNone/>
            </a:pPr>
            <a:r>
              <a:rPr lang="vi-VN" altLang="en-US" sz="4400" dirty="0">
                <a:latin typeface="+mj-lt"/>
                <a:ea typeface="MS PGothic" panose="020B0600070205080204" pitchFamily="34" charset="-128"/>
                <a:cs typeface="Times New Roman" panose="02020603050405020304" pitchFamily="18" charset="0"/>
              </a:rPr>
              <a:t>  Là những phần nào?</a:t>
            </a:r>
            <a:endParaRPr lang="en-US" altLang="en-US" sz="4400" b="1" dirty="0">
              <a:solidFill>
                <a:srgbClr val="000090"/>
              </a:solidFill>
              <a:latin typeface="+mj-lt"/>
              <a:ea typeface="MS PGothic" panose="020B0600070205080204" pitchFamily="34" charset="-128"/>
              <a:cs typeface="Arial" panose="020B0604020202020204" pitchFamily="34" charset="0"/>
            </a:endParaRPr>
          </a:p>
          <a:p>
            <a:pPr algn="ctr"/>
            <a:endParaRPr lang="en-US" sz="4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mj-lt"/>
            </a:endParaRPr>
          </a:p>
        </p:txBody>
      </p:sp>
      <p:sp>
        <p:nvSpPr>
          <p:cNvPr id="7" name="AutoShape 20" descr="5%"/>
          <p:cNvSpPr>
            <a:spLocks noChangeArrowheads="1"/>
          </p:cNvSpPr>
          <p:nvPr/>
        </p:nvSpPr>
        <p:spPr bwMode="auto">
          <a:xfrm>
            <a:off x="2049411" y="3043937"/>
            <a:ext cx="7340600" cy="1838325"/>
          </a:xfrm>
          <a:prstGeom prst="roundRect">
            <a:avLst>
              <a:gd name="adj" fmla="val 16667"/>
            </a:avLst>
          </a:prstGeom>
          <a:solidFill>
            <a:srgbClr val="FF00D1"/>
          </a:solidFill>
          <a:ln w="19050">
            <a:solidFill>
              <a:srgbClr val="CCFF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b="1" dirty="0">
                <a:solidFill>
                  <a:srgbClr val="F2F2F2"/>
                </a:solidFill>
                <a:latin typeface="Times New Roman" panose="02020603050405020304" pitchFamily="18" charset="0"/>
                <a:ea typeface="MS PGothic" panose="020B0600070205080204" pitchFamily="34" charset="-128"/>
                <a:cs typeface="Times New Roman" panose="02020603050405020304" pitchFamily="18" charset="0"/>
              </a:rPr>
              <a:t>C</a:t>
            </a:r>
            <a:r>
              <a:rPr lang="vi-VN" altLang="en-US" sz="2800" b="1" dirty="0">
                <a:solidFill>
                  <a:srgbClr val="F2F2F2"/>
                </a:solidFill>
                <a:ea typeface="MS PGothic" panose="020B0600070205080204" pitchFamily="34" charset="-128"/>
                <a:cs typeface="Times New Roman" panose="02020603050405020304" pitchFamily="18" charset="0"/>
              </a:rPr>
              <a:t>ấu tạo đoạn văn tả cảnh gồm </a:t>
            </a:r>
            <a:r>
              <a:rPr lang="vi-VN" altLang="en-US" sz="2800" b="1" dirty="0">
                <a:solidFill>
                  <a:schemeClr val="bg1"/>
                </a:solidFill>
                <a:ea typeface="MS PGothic" panose="020B0600070205080204" pitchFamily="34" charset="-128"/>
                <a:cs typeface="Arial" panose="020B0604020202020204" pitchFamily="34" charset="0"/>
              </a:rPr>
              <a:t>3 phần :</a:t>
            </a:r>
          </a:p>
          <a:p>
            <a:pPr eaLnBrk="1" hangingPunct="1">
              <a:spcBef>
                <a:spcPct val="0"/>
              </a:spcBef>
              <a:buFontTx/>
              <a:buNone/>
            </a:pPr>
            <a:r>
              <a:rPr lang="vi-VN" altLang="en-US" sz="2800" b="1" dirty="0">
                <a:solidFill>
                  <a:schemeClr val="bg1"/>
                </a:solidFill>
                <a:ea typeface="MS PGothic" panose="020B0600070205080204" pitchFamily="34" charset="-128"/>
                <a:cs typeface="Arial" panose="020B0604020202020204" pitchFamily="34" charset="0"/>
              </a:rPr>
              <a:t>Mở đoạn ,thân đoạn ,kết đoạn. </a:t>
            </a:r>
            <a:endParaRPr lang="en-US" altLang="en-US" sz="2800" b="1" dirty="0">
              <a:solidFill>
                <a:schemeClr val="bg1"/>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59181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17"/>
          <p:cNvSpPr>
            <a:spLocks noChangeArrowheads="1"/>
          </p:cNvSpPr>
          <p:nvPr/>
        </p:nvSpPr>
        <p:spPr bwMode="auto">
          <a:xfrm>
            <a:off x="2115747" y="793189"/>
            <a:ext cx="7258050" cy="1073150"/>
          </a:xfrm>
          <a:prstGeom prst="roundRect">
            <a:avLst>
              <a:gd name="adj" fmla="val 16667"/>
            </a:avLst>
          </a:prstGeom>
          <a:gradFill rotWithShape="1">
            <a:gsLst>
              <a:gs pos="0">
                <a:srgbClr val="80FFFF"/>
              </a:gs>
              <a:gs pos="50000">
                <a:srgbClr val="B3FFFF"/>
              </a:gs>
              <a:gs pos="100000">
                <a:srgbClr val="DAFFFF"/>
              </a:gs>
            </a:gsLst>
            <a:lin ang="0" scaled="1"/>
          </a:gradFill>
          <a:ln w="9525">
            <a:solidFill>
              <a:srgbClr val="0033CC"/>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33CC"/>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en-US" altLang="en-US" sz="2800" b="1" dirty="0">
                <a:solidFill>
                  <a:srgbClr val="0033CC"/>
                </a:solidFill>
                <a:latin typeface="Times New Roman" panose="02020603050405020304" pitchFamily="18" charset="0"/>
                <a:ea typeface="MS PGothic" panose="020B0600070205080204" pitchFamily="34" charset="-128"/>
                <a:cs typeface="Times New Roman" panose="02020603050405020304" pitchFamily="18" charset="0"/>
              </a:rPr>
              <a:t> </a:t>
            </a:r>
            <a:r>
              <a:rPr lang="en-US" altLang="en-US" sz="2800" b="1" dirty="0" err="1">
                <a:ea typeface="MS PGothic" panose="020B0600070205080204" pitchFamily="34" charset="-128"/>
                <a:cs typeface="Arial" panose="020B0604020202020204" pitchFamily="34" charset="0"/>
              </a:rPr>
              <a:t>Câu</a:t>
            </a:r>
            <a:r>
              <a:rPr lang="en-US" altLang="en-US" sz="2800" b="1" dirty="0">
                <a:ea typeface="MS PGothic" panose="020B0600070205080204" pitchFamily="34" charset="-128"/>
                <a:cs typeface="Arial" panose="020B0604020202020204" pitchFamily="34" charset="0"/>
              </a:rPr>
              <a:t> </a:t>
            </a:r>
            <a:r>
              <a:rPr lang="en-US" altLang="en-US" sz="2800" b="1" dirty="0" err="1">
                <a:ea typeface="MS PGothic" panose="020B0600070205080204" pitchFamily="34" charset="-128"/>
                <a:cs typeface="Arial" panose="020B0604020202020204" pitchFamily="34" charset="0"/>
              </a:rPr>
              <a:t>mở</a:t>
            </a:r>
            <a:r>
              <a:rPr lang="en-US" altLang="en-US" sz="2800" b="1" dirty="0">
                <a:ea typeface="MS PGothic" panose="020B0600070205080204" pitchFamily="34" charset="-128"/>
                <a:cs typeface="Arial" panose="020B0604020202020204" pitchFamily="34" charset="0"/>
              </a:rPr>
              <a:t> </a:t>
            </a:r>
            <a:r>
              <a:rPr lang="en-US" altLang="en-US" sz="2800" b="1" dirty="0" err="1">
                <a:ea typeface="MS PGothic" panose="020B0600070205080204" pitchFamily="34" charset="-128"/>
                <a:cs typeface="Arial" panose="020B0604020202020204" pitchFamily="34" charset="0"/>
              </a:rPr>
              <a:t>đoạn</a:t>
            </a:r>
            <a:r>
              <a:rPr lang="en-US" altLang="en-US" sz="2800" b="1" dirty="0">
                <a:ea typeface="MS PGothic" panose="020B0600070205080204" pitchFamily="34" charset="-128"/>
                <a:cs typeface="Arial" panose="020B0604020202020204" pitchFamily="34" charset="0"/>
              </a:rPr>
              <a:t> </a:t>
            </a:r>
            <a:r>
              <a:rPr lang="en-US" altLang="en-US" sz="2800" b="1" dirty="0" err="1">
                <a:ea typeface="MS PGothic" panose="020B0600070205080204" pitchFamily="34" charset="-128"/>
                <a:cs typeface="Arial" panose="020B0604020202020204" pitchFamily="34" charset="0"/>
              </a:rPr>
              <a:t>có</a:t>
            </a:r>
            <a:r>
              <a:rPr lang="en-US" altLang="en-US" sz="2800" b="1" dirty="0">
                <a:ea typeface="MS PGothic" panose="020B0600070205080204" pitchFamily="34" charset="-128"/>
                <a:cs typeface="Arial" panose="020B0604020202020204" pitchFamily="34" charset="0"/>
              </a:rPr>
              <a:t> </a:t>
            </a:r>
            <a:r>
              <a:rPr lang="en-US" altLang="en-US" sz="2800" b="1" dirty="0" err="1">
                <a:ea typeface="MS PGothic" panose="020B0600070205080204" pitchFamily="34" charset="-128"/>
                <a:cs typeface="Arial" panose="020B0604020202020204" pitchFamily="34" charset="0"/>
              </a:rPr>
              <a:t>vai</a:t>
            </a:r>
            <a:r>
              <a:rPr lang="en-US" altLang="en-US" sz="2800" b="1" dirty="0">
                <a:ea typeface="MS PGothic" panose="020B0600070205080204" pitchFamily="34" charset="-128"/>
                <a:cs typeface="Arial" panose="020B0604020202020204" pitchFamily="34" charset="0"/>
              </a:rPr>
              <a:t> </a:t>
            </a:r>
            <a:r>
              <a:rPr lang="en-US" altLang="en-US" sz="2800" b="1" dirty="0" err="1">
                <a:ea typeface="MS PGothic" panose="020B0600070205080204" pitchFamily="34" charset="-128"/>
                <a:cs typeface="Arial" panose="020B0604020202020204" pitchFamily="34" charset="0"/>
              </a:rPr>
              <a:t>trò</a:t>
            </a:r>
            <a:r>
              <a:rPr lang="en-US" altLang="en-US" sz="2800" b="1" dirty="0">
                <a:ea typeface="MS PGothic" panose="020B0600070205080204" pitchFamily="34" charset="-128"/>
                <a:cs typeface="Arial" panose="020B0604020202020204" pitchFamily="34" charset="0"/>
              </a:rPr>
              <a:t> </a:t>
            </a:r>
            <a:r>
              <a:rPr lang="en-US" altLang="en-US" sz="2800" b="1" dirty="0" err="1">
                <a:ea typeface="MS PGothic" panose="020B0600070205080204" pitchFamily="34" charset="-128"/>
                <a:cs typeface="Arial" panose="020B0604020202020204" pitchFamily="34" charset="0"/>
              </a:rPr>
              <a:t>gì</a:t>
            </a:r>
            <a:r>
              <a:rPr lang="en-US" altLang="en-US" sz="2800" b="1" dirty="0">
                <a:ea typeface="MS PGothic" panose="020B0600070205080204" pitchFamily="34" charset="-128"/>
                <a:cs typeface="Arial" panose="020B0604020202020204" pitchFamily="34" charset="0"/>
              </a:rPr>
              <a:t> </a:t>
            </a:r>
          </a:p>
          <a:p>
            <a:pPr algn="ctr" eaLnBrk="1" hangingPunct="1">
              <a:spcBef>
                <a:spcPct val="0"/>
              </a:spcBef>
              <a:buFontTx/>
              <a:buNone/>
            </a:pPr>
            <a:r>
              <a:rPr lang="en-US" altLang="en-US" sz="2800" b="1" dirty="0" err="1">
                <a:ea typeface="MS PGothic" panose="020B0600070205080204" pitchFamily="34" charset="-128"/>
                <a:cs typeface="Arial" panose="020B0604020202020204" pitchFamily="34" charset="0"/>
              </a:rPr>
              <a:t>trong</a:t>
            </a:r>
            <a:r>
              <a:rPr lang="en-US" altLang="en-US" sz="2800" b="1" dirty="0">
                <a:ea typeface="MS PGothic" panose="020B0600070205080204" pitchFamily="34" charset="-128"/>
                <a:cs typeface="Arial" panose="020B0604020202020204" pitchFamily="34" charset="0"/>
              </a:rPr>
              <a:t> </a:t>
            </a:r>
            <a:r>
              <a:rPr lang="en-US" altLang="en-US" sz="2800" b="1" dirty="0" err="1">
                <a:ea typeface="MS PGothic" panose="020B0600070205080204" pitchFamily="34" charset="-128"/>
                <a:cs typeface="Arial" panose="020B0604020202020204" pitchFamily="34" charset="0"/>
              </a:rPr>
              <a:t>mỗi</a:t>
            </a:r>
            <a:r>
              <a:rPr lang="en-US" altLang="en-US" sz="2800" b="1" dirty="0">
                <a:ea typeface="MS PGothic" panose="020B0600070205080204" pitchFamily="34" charset="-128"/>
                <a:cs typeface="Arial" panose="020B0604020202020204" pitchFamily="34" charset="0"/>
              </a:rPr>
              <a:t> </a:t>
            </a:r>
            <a:r>
              <a:rPr lang="en-US" altLang="en-US" sz="2800" b="1" dirty="0" err="1">
                <a:ea typeface="MS PGothic" panose="020B0600070205080204" pitchFamily="34" charset="-128"/>
                <a:cs typeface="Arial" panose="020B0604020202020204" pitchFamily="34" charset="0"/>
              </a:rPr>
              <a:t>đoạn</a:t>
            </a:r>
            <a:r>
              <a:rPr lang="en-US" altLang="en-US" sz="2800" b="1" dirty="0">
                <a:ea typeface="MS PGothic" panose="020B0600070205080204" pitchFamily="34" charset="-128"/>
                <a:cs typeface="Arial" panose="020B0604020202020204" pitchFamily="34" charset="0"/>
              </a:rPr>
              <a:t> </a:t>
            </a:r>
            <a:r>
              <a:rPr lang="en-US" altLang="en-US" sz="2800" b="1" dirty="0" err="1">
                <a:ea typeface="MS PGothic" panose="020B0600070205080204" pitchFamily="34" charset="-128"/>
                <a:cs typeface="Arial" panose="020B0604020202020204" pitchFamily="34" charset="0"/>
              </a:rPr>
              <a:t>văn</a:t>
            </a:r>
            <a:r>
              <a:rPr lang="en-US" altLang="en-US" sz="2800" b="1" dirty="0">
                <a:ea typeface="MS PGothic" panose="020B0600070205080204" pitchFamily="34" charset="-128"/>
                <a:cs typeface="Arial" panose="020B0604020202020204" pitchFamily="34" charset="0"/>
              </a:rPr>
              <a:t>?</a:t>
            </a:r>
          </a:p>
          <a:p>
            <a:pPr algn="ctr" eaLnBrk="1" hangingPunct="1">
              <a:spcBef>
                <a:spcPct val="0"/>
              </a:spcBef>
              <a:buFontTx/>
              <a:buNone/>
            </a:pPr>
            <a:endParaRPr lang="en-US" altLang="en-US" sz="2800" b="1" dirty="0">
              <a:solidFill>
                <a:srgbClr val="000090"/>
              </a:solidFill>
              <a:ea typeface="MS PGothic" panose="020B0600070205080204" pitchFamily="34" charset="-128"/>
              <a:cs typeface="Arial" panose="020B0604020202020204" pitchFamily="34" charset="0"/>
            </a:endParaRPr>
          </a:p>
        </p:txBody>
      </p:sp>
      <p:sp>
        <p:nvSpPr>
          <p:cNvPr id="7" name="AutoShape 19" descr="5%"/>
          <p:cNvSpPr>
            <a:spLocks noChangeArrowheads="1"/>
          </p:cNvSpPr>
          <p:nvPr/>
        </p:nvSpPr>
        <p:spPr bwMode="auto">
          <a:xfrm>
            <a:off x="520969" y="2061113"/>
            <a:ext cx="3488323" cy="841375"/>
          </a:xfrm>
          <a:prstGeom prst="roundRect">
            <a:avLst>
              <a:gd name="adj" fmla="val 16667"/>
            </a:avLst>
          </a:prstGeom>
          <a:solidFill>
            <a:srgbClr val="FF00D1"/>
          </a:solidFill>
          <a:ln w="19050">
            <a:solidFill>
              <a:srgbClr val="CCFFFF"/>
            </a:solidFill>
            <a:round/>
            <a:headEnd/>
            <a:tailEnd/>
          </a:ln>
        </p:spPr>
        <p:txBody>
          <a:bodyPr wrap="none" anchor="ct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UcPeriod"/>
            </a:pPr>
            <a:r>
              <a:rPr lang="en-US" altLang="en-US" sz="2800" b="1">
                <a:solidFill>
                  <a:schemeClr val="bg1"/>
                </a:solidFill>
                <a:ea typeface="MS PGothic" panose="020B0600070205080204" pitchFamily="34" charset="-128"/>
                <a:cs typeface="Arial" panose="020B0604020202020204" pitchFamily="34" charset="0"/>
              </a:rPr>
              <a:t>Chuyển ý</a:t>
            </a:r>
          </a:p>
        </p:txBody>
      </p:sp>
      <p:sp>
        <p:nvSpPr>
          <p:cNvPr id="8" name="AutoShape 20" descr="5%"/>
          <p:cNvSpPr>
            <a:spLocks noChangeArrowheads="1"/>
          </p:cNvSpPr>
          <p:nvPr/>
        </p:nvSpPr>
        <p:spPr bwMode="auto">
          <a:xfrm>
            <a:off x="1294692" y="3317094"/>
            <a:ext cx="5857875" cy="793750"/>
          </a:xfrm>
          <a:prstGeom prst="roundRect">
            <a:avLst>
              <a:gd name="adj" fmla="val 16667"/>
            </a:avLst>
          </a:prstGeom>
          <a:blipFill dpi="0" rotWithShape="0">
            <a:blip r:embed="rId3"/>
            <a:srcRect/>
            <a:tile tx="0" ty="0" sx="100000" sy="100000" flip="none" algn="tl"/>
          </a:blipFill>
          <a:ln w="19050">
            <a:solidFill>
              <a:srgbClr val="CCFF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bg1"/>
                </a:solidFill>
                <a:ea typeface="MS PGothic" panose="020B0600070205080204" pitchFamily="34" charset="-128"/>
                <a:cs typeface="Arial" panose="020B0604020202020204" pitchFamily="34" charset="0"/>
              </a:rPr>
              <a:t>B. </a:t>
            </a:r>
            <a:r>
              <a:rPr lang="en-US" altLang="en-US" sz="2800" b="1" dirty="0" err="1">
                <a:solidFill>
                  <a:schemeClr val="bg1"/>
                </a:solidFill>
                <a:ea typeface="MS PGothic" panose="020B0600070205080204" pitchFamily="34" charset="-128"/>
                <a:cs typeface="Arial" panose="020B0604020202020204" pitchFamily="34" charset="0"/>
              </a:rPr>
              <a:t>Giới</a:t>
            </a:r>
            <a:r>
              <a:rPr lang="en-US" altLang="en-US" sz="2800" b="1" dirty="0">
                <a:solidFill>
                  <a:schemeClr val="bg1"/>
                </a:solidFill>
                <a:ea typeface="MS PGothic" panose="020B0600070205080204" pitchFamily="34" charset="-128"/>
                <a:cs typeface="Arial" panose="020B0604020202020204" pitchFamily="34" charset="0"/>
              </a:rPr>
              <a:t> </a:t>
            </a:r>
            <a:r>
              <a:rPr lang="en-US" altLang="en-US" sz="2800" b="1" dirty="0" err="1">
                <a:solidFill>
                  <a:schemeClr val="bg1"/>
                </a:solidFill>
                <a:ea typeface="MS PGothic" panose="020B0600070205080204" pitchFamily="34" charset="-128"/>
                <a:cs typeface="Arial" panose="020B0604020202020204" pitchFamily="34" charset="0"/>
              </a:rPr>
              <a:t>thiệu</a:t>
            </a:r>
            <a:r>
              <a:rPr lang="en-US" altLang="en-US" sz="2800" b="1" dirty="0">
                <a:solidFill>
                  <a:schemeClr val="bg1"/>
                </a:solidFill>
                <a:ea typeface="MS PGothic" panose="020B0600070205080204" pitchFamily="34" charset="-128"/>
                <a:cs typeface="Arial" panose="020B0604020202020204" pitchFamily="34" charset="0"/>
              </a:rPr>
              <a:t> </a:t>
            </a:r>
            <a:r>
              <a:rPr lang="en-US" altLang="en-US" sz="2800" b="1" dirty="0" err="1">
                <a:solidFill>
                  <a:schemeClr val="bg1"/>
                </a:solidFill>
                <a:ea typeface="MS PGothic" panose="020B0600070205080204" pitchFamily="34" charset="-128"/>
                <a:cs typeface="Arial" panose="020B0604020202020204" pitchFamily="34" charset="0"/>
              </a:rPr>
              <a:t>đối</a:t>
            </a:r>
            <a:r>
              <a:rPr lang="en-US" altLang="en-US" sz="2800" b="1" dirty="0">
                <a:solidFill>
                  <a:schemeClr val="bg1"/>
                </a:solidFill>
                <a:ea typeface="MS PGothic" panose="020B0600070205080204" pitchFamily="34" charset="-128"/>
                <a:cs typeface="Arial" panose="020B0604020202020204" pitchFamily="34" charset="0"/>
              </a:rPr>
              <a:t> </a:t>
            </a:r>
            <a:r>
              <a:rPr lang="en-US" altLang="en-US" sz="2800" b="1" dirty="0" err="1">
                <a:solidFill>
                  <a:schemeClr val="bg1"/>
                </a:solidFill>
                <a:ea typeface="MS PGothic" panose="020B0600070205080204" pitchFamily="34" charset="-128"/>
                <a:cs typeface="Arial" panose="020B0604020202020204" pitchFamily="34" charset="0"/>
              </a:rPr>
              <a:t>tượng</a:t>
            </a:r>
            <a:r>
              <a:rPr lang="en-US" altLang="en-US" sz="2800" b="1" dirty="0">
                <a:solidFill>
                  <a:schemeClr val="bg1"/>
                </a:solidFill>
                <a:ea typeface="MS PGothic" panose="020B0600070205080204" pitchFamily="34" charset="-128"/>
                <a:cs typeface="Arial" panose="020B0604020202020204" pitchFamily="34" charset="0"/>
              </a:rPr>
              <a:t> </a:t>
            </a:r>
            <a:r>
              <a:rPr lang="en-US" altLang="en-US" sz="2800" b="1" dirty="0" err="1">
                <a:solidFill>
                  <a:schemeClr val="bg1"/>
                </a:solidFill>
                <a:ea typeface="MS PGothic" panose="020B0600070205080204" pitchFamily="34" charset="-128"/>
                <a:cs typeface="Arial" panose="020B0604020202020204" pitchFamily="34" charset="0"/>
              </a:rPr>
              <a:t>sẽ</a:t>
            </a:r>
            <a:r>
              <a:rPr lang="en-US" altLang="en-US" sz="2800" b="1" dirty="0">
                <a:solidFill>
                  <a:schemeClr val="bg1"/>
                </a:solidFill>
                <a:ea typeface="MS PGothic" panose="020B0600070205080204" pitchFamily="34" charset="-128"/>
                <a:cs typeface="Arial" panose="020B0604020202020204" pitchFamily="34" charset="0"/>
              </a:rPr>
              <a:t> </a:t>
            </a:r>
            <a:r>
              <a:rPr lang="en-US" altLang="en-US" sz="2800" b="1" dirty="0" err="1">
                <a:solidFill>
                  <a:schemeClr val="bg1"/>
                </a:solidFill>
                <a:ea typeface="MS PGothic" panose="020B0600070205080204" pitchFamily="34" charset="-128"/>
                <a:cs typeface="Arial" panose="020B0604020202020204" pitchFamily="34" charset="0"/>
              </a:rPr>
              <a:t>tả</a:t>
            </a:r>
            <a:endParaRPr lang="en-US" altLang="en-US" sz="2800" b="1" dirty="0">
              <a:solidFill>
                <a:schemeClr val="bg1"/>
              </a:solidFill>
              <a:ea typeface="MS PGothic" panose="020B0600070205080204" pitchFamily="34" charset="-128"/>
              <a:cs typeface="Arial" panose="020B0604020202020204" pitchFamily="34" charset="0"/>
            </a:endParaRPr>
          </a:p>
        </p:txBody>
      </p:sp>
      <p:sp>
        <p:nvSpPr>
          <p:cNvPr id="10" name="AutoShape 20" descr="5%"/>
          <p:cNvSpPr>
            <a:spLocks noChangeArrowheads="1"/>
          </p:cNvSpPr>
          <p:nvPr/>
        </p:nvSpPr>
        <p:spPr bwMode="auto">
          <a:xfrm>
            <a:off x="3167061" y="4525450"/>
            <a:ext cx="5857875" cy="774700"/>
          </a:xfrm>
          <a:prstGeom prst="roundRect">
            <a:avLst>
              <a:gd name="adj" fmla="val 16667"/>
            </a:avLst>
          </a:prstGeom>
          <a:solidFill>
            <a:srgbClr val="FF5757"/>
          </a:solidFill>
          <a:ln w="19050">
            <a:solidFill>
              <a:srgbClr val="CCFF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ea typeface="MS PGothic" panose="020B0600070205080204" pitchFamily="34" charset="-128"/>
                <a:cs typeface="Arial" panose="020B0604020202020204" pitchFamily="34" charset="0"/>
              </a:rPr>
              <a:t>C. </a:t>
            </a:r>
            <a:r>
              <a:rPr lang="en-US" altLang="en-US" sz="2800" b="1" dirty="0" err="1">
                <a:solidFill>
                  <a:schemeClr val="bg1"/>
                </a:solidFill>
                <a:ea typeface="MS PGothic" panose="020B0600070205080204" pitchFamily="34" charset="-128"/>
                <a:cs typeface="Arial" panose="020B0604020202020204" pitchFamily="34" charset="0"/>
              </a:rPr>
              <a:t>Nêu</a:t>
            </a:r>
            <a:r>
              <a:rPr lang="en-US" altLang="en-US" sz="2800" b="1" dirty="0">
                <a:solidFill>
                  <a:schemeClr val="bg1"/>
                </a:solidFill>
                <a:ea typeface="MS PGothic" panose="020B0600070205080204" pitchFamily="34" charset="-128"/>
                <a:cs typeface="Arial" panose="020B0604020202020204" pitchFamily="34" charset="0"/>
              </a:rPr>
              <a:t> ý </a:t>
            </a:r>
            <a:r>
              <a:rPr lang="en-US" altLang="en-US" sz="2800" b="1" dirty="0" err="1">
                <a:solidFill>
                  <a:schemeClr val="bg1"/>
                </a:solidFill>
                <a:ea typeface="MS PGothic" panose="020B0600070205080204" pitchFamily="34" charset="-128"/>
                <a:cs typeface="Arial" panose="020B0604020202020204" pitchFamily="34" charset="0"/>
              </a:rPr>
              <a:t>khái</a:t>
            </a:r>
            <a:r>
              <a:rPr lang="en-US" altLang="en-US" sz="2800" b="1" dirty="0">
                <a:solidFill>
                  <a:schemeClr val="bg1"/>
                </a:solidFill>
                <a:ea typeface="MS PGothic" panose="020B0600070205080204" pitchFamily="34" charset="-128"/>
                <a:cs typeface="Arial" panose="020B0604020202020204" pitchFamily="34" charset="0"/>
              </a:rPr>
              <a:t> </a:t>
            </a:r>
            <a:r>
              <a:rPr lang="en-US" altLang="en-US" sz="2800" b="1" dirty="0" err="1">
                <a:solidFill>
                  <a:schemeClr val="bg1"/>
                </a:solidFill>
                <a:ea typeface="MS PGothic" panose="020B0600070205080204" pitchFamily="34" charset="-128"/>
                <a:cs typeface="Arial" panose="020B0604020202020204" pitchFamily="34" charset="0"/>
              </a:rPr>
              <a:t>quát</a:t>
            </a:r>
            <a:r>
              <a:rPr lang="en-US" altLang="en-US" sz="2800" b="1" dirty="0">
                <a:solidFill>
                  <a:schemeClr val="bg1"/>
                </a:solidFill>
                <a:ea typeface="MS PGothic" panose="020B0600070205080204" pitchFamily="34" charset="-128"/>
                <a:cs typeface="Arial" panose="020B0604020202020204" pitchFamily="34" charset="0"/>
              </a:rPr>
              <a:t> </a:t>
            </a:r>
            <a:r>
              <a:rPr lang="en-US" altLang="en-US" sz="2800" b="1" dirty="0" err="1">
                <a:solidFill>
                  <a:schemeClr val="bg1"/>
                </a:solidFill>
                <a:ea typeface="MS PGothic" panose="020B0600070205080204" pitchFamily="34" charset="-128"/>
                <a:cs typeface="Arial" panose="020B0604020202020204" pitchFamily="34" charset="0"/>
              </a:rPr>
              <a:t>bao</a:t>
            </a:r>
            <a:r>
              <a:rPr lang="en-US" altLang="en-US" sz="2800" b="1" dirty="0">
                <a:solidFill>
                  <a:schemeClr val="bg1"/>
                </a:solidFill>
                <a:ea typeface="MS PGothic" panose="020B0600070205080204" pitchFamily="34" charset="-128"/>
                <a:cs typeface="Arial" panose="020B0604020202020204" pitchFamily="34" charset="0"/>
              </a:rPr>
              <a:t> </a:t>
            </a:r>
            <a:r>
              <a:rPr lang="en-US" altLang="en-US" sz="2800" b="1" dirty="0" err="1">
                <a:solidFill>
                  <a:schemeClr val="bg1"/>
                </a:solidFill>
                <a:ea typeface="MS PGothic" panose="020B0600070205080204" pitchFamily="34" charset="-128"/>
                <a:cs typeface="Arial" panose="020B0604020202020204" pitchFamily="34" charset="0"/>
              </a:rPr>
              <a:t>trùm</a:t>
            </a:r>
            <a:r>
              <a:rPr lang="en-US" altLang="en-US" sz="2800" b="1" dirty="0">
                <a:solidFill>
                  <a:schemeClr val="bg1"/>
                </a:solidFill>
                <a:ea typeface="MS PGothic" panose="020B0600070205080204" pitchFamily="34" charset="-128"/>
                <a:cs typeface="Arial" panose="020B0604020202020204" pitchFamily="34" charset="0"/>
              </a:rPr>
              <a:t> </a:t>
            </a:r>
            <a:r>
              <a:rPr lang="en-US" altLang="en-US" sz="2800" b="1" dirty="0" err="1">
                <a:solidFill>
                  <a:schemeClr val="bg1"/>
                </a:solidFill>
                <a:ea typeface="MS PGothic" panose="020B0600070205080204" pitchFamily="34" charset="-128"/>
                <a:cs typeface="Arial" panose="020B0604020202020204" pitchFamily="34" charset="0"/>
              </a:rPr>
              <a:t>đoạn</a:t>
            </a:r>
            <a:endParaRPr lang="en-US" altLang="en-US" sz="2800" b="1" dirty="0">
              <a:solidFill>
                <a:schemeClr val="bg1"/>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04955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2000" fill="hold"/>
                                        <p:tgtEl>
                                          <p:spTgt spid="10"/>
                                        </p:tgtEl>
                                        <p:attrNameLst>
                                          <p:attrName>style.color</p:attrName>
                                        </p:attrNameLst>
                                      </p:cBhvr>
                                      <p:to>
                                        <a:srgbClr val="FB3A1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17"/>
          <p:cNvSpPr>
            <a:spLocks noChangeArrowheads="1"/>
          </p:cNvSpPr>
          <p:nvPr/>
        </p:nvSpPr>
        <p:spPr bwMode="auto">
          <a:xfrm>
            <a:off x="765247" y="582174"/>
            <a:ext cx="10446703" cy="909002"/>
          </a:xfrm>
          <a:prstGeom prst="roundRect">
            <a:avLst>
              <a:gd name="adj" fmla="val 16667"/>
            </a:avLst>
          </a:prstGeom>
          <a:solidFill>
            <a:srgbClr val="FFC000"/>
          </a:solidFill>
          <a:ln w="9525">
            <a:solidFill>
              <a:srgbClr val="0033CC"/>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b="1" dirty="0" smtClean="0">
                <a:ea typeface="MS PGothic" panose="020B0600070205080204" pitchFamily="34" charset="-128"/>
                <a:cs typeface="Arial" panose="020B0604020202020204" pitchFamily="34" charset="0"/>
              </a:rPr>
              <a:t>Phần </a:t>
            </a:r>
            <a:r>
              <a:rPr lang="vi-VN" altLang="en-US" sz="2800" b="1" dirty="0">
                <a:ea typeface="MS PGothic" panose="020B0600070205080204" pitchFamily="34" charset="-128"/>
                <a:cs typeface="Arial" panose="020B0604020202020204" pitchFamily="34" charset="0"/>
              </a:rPr>
              <a:t>thân </a:t>
            </a:r>
            <a:r>
              <a:rPr lang="en-US" altLang="en-US" sz="2800" b="1" dirty="0" err="1">
                <a:ea typeface="MS PGothic" panose="020B0600070205080204" pitchFamily="34" charset="-128"/>
                <a:cs typeface="Arial" panose="020B0604020202020204" pitchFamily="34" charset="0"/>
              </a:rPr>
              <a:t>đoạn</a:t>
            </a:r>
            <a:r>
              <a:rPr lang="vi-VN" altLang="en-US" sz="2800" b="1" dirty="0">
                <a:ea typeface="MS PGothic" panose="020B0600070205080204" pitchFamily="34" charset="-128"/>
                <a:cs typeface="Arial" panose="020B0604020202020204" pitchFamily="34" charset="0"/>
              </a:rPr>
              <a:t> bạn giới thiệu cảnh </a:t>
            </a:r>
            <a:r>
              <a:rPr lang="vi-VN" altLang="en-US" sz="2800" b="1" dirty="0" smtClean="0">
                <a:ea typeface="MS PGothic" panose="020B0600070205080204" pitchFamily="34" charset="-128"/>
                <a:cs typeface="Arial" panose="020B0604020202020204" pitchFamily="34" charset="0"/>
              </a:rPr>
              <a:t>đẹp </a:t>
            </a:r>
            <a:r>
              <a:rPr lang="vi-VN" altLang="en-US" sz="2800" b="1" dirty="0">
                <a:ea typeface="MS PGothic" panose="020B0600070205080204" pitchFamily="34" charset="-128"/>
                <a:cs typeface="Arial" panose="020B0604020202020204" pitchFamily="34" charset="0"/>
              </a:rPr>
              <a:t>theo  trình tự nào </a:t>
            </a:r>
            <a:r>
              <a:rPr lang="en-US" altLang="en-US" sz="2800" b="1" dirty="0">
                <a:ea typeface="MS PGothic" panose="020B0600070205080204" pitchFamily="34" charset="-128"/>
                <a:cs typeface="Arial" panose="020B0604020202020204" pitchFamily="34" charset="0"/>
              </a:rPr>
              <a:t>?</a:t>
            </a:r>
          </a:p>
          <a:p>
            <a:pPr eaLnBrk="1" hangingPunct="1">
              <a:spcBef>
                <a:spcPct val="0"/>
              </a:spcBef>
              <a:buFontTx/>
              <a:buNone/>
            </a:pPr>
            <a:endParaRPr lang="en-US" altLang="en-US" sz="800" b="1" dirty="0">
              <a:solidFill>
                <a:srgbClr val="000090"/>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29792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17"/>
          <p:cNvSpPr>
            <a:spLocks noChangeArrowheads="1"/>
          </p:cNvSpPr>
          <p:nvPr/>
        </p:nvSpPr>
        <p:spPr bwMode="auto">
          <a:xfrm>
            <a:off x="2039816" y="388306"/>
            <a:ext cx="7526214" cy="1316965"/>
          </a:xfrm>
          <a:prstGeom prst="roundRect">
            <a:avLst>
              <a:gd name="adj" fmla="val 16667"/>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800" b="1" dirty="0">
                <a:ea typeface="MS PGothic" panose="020B0600070205080204" pitchFamily="34" charset="-128"/>
                <a:cs typeface="Arial" panose="020B0604020202020204" pitchFamily="34" charset="0"/>
              </a:rPr>
              <a:t> </a:t>
            </a:r>
            <a:r>
              <a:rPr lang="vi-VN" altLang="en-US" sz="2800" b="1" dirty="0" smtClean="0">
                <a:ea typeface="MS PGothic" panose="020B0600070205080204" pitchFamily="34" charset="-128"/>
                <a:cs typeface="Arial" panose="020B0604020202020204" pitchFamily="34" charset="0"/>
              </a:rPr>
              <a:t>- Nêu </a:t>
            </a:r>
            <a:r>
              <a:rPr lang="vi-VN" altLang="en-US" sz="2800" b="1" dirty="0">
                <a:ea typeface="MS PGothic" panose="020B0600070205080204" pitchFamily="34" charset="-128"/>
                <a:cs typeface="Arial" panose="020B0604020202020204" pitchFamily="34" charset="0"/>
              </a:rPr>
              <a:t>câu kết đoạn trong đoạn văn tả một </a:t>
            </a:r>
          </a:p>
          <a:p>
            <a:pPr algn="ctr" eaLnBrk="1" hangingPunct="1">
              <a:spcBef>
                <a:spcPct val="0"/>
              </a:spcBef>
              <a:buFontTx/>
              <a:buNone/>
            </a:pPr>
            <a:r>
              <a:rPr lang="vi-VN" altLang="en-US" sz="2800" b="1" dirty="0">
                <a:ea typeface="MS PGothic" panose="020B0600070205080204" pitchFamily="34" charset="-128"/>
                <a:cs typeface="Arial" panose="020B0604020202020204" pitchFamily="34" charset="0"/>
              </a:rPr>
              <a:t> cảnh đẹp mà  bạn định giới thiệu</a:t>
            </a:r>
            <a:r>
              <a:rPr lang="en-US" altLang="en-US" sz="2800" b="1" dirty="0">
                <a:ea typeface="MS PGothic" panose="020B0600070205080204" pitchFamily="34" charset="-128"/>
                <a:cs typeface="Arial" panose="020B0604020202020204" pitchFamily="34" charset="0"/>
              </a:rPr>
              <a:t>?</a:t>
            </a:r>
          </a:p>
          <a:p>
            <a:pPr algn="ctr" eaLnBrk="1" hangingPunct="1">
              <a:spcBef>
                <a:spcPct val="0"/>
              </a:spcBef>
              <a:buFontTx/>
              <a:buNone/>
            </a:pPr>
            <a:endParaRPr lang="en-US" altLang="en-US" sz="800" b="1" dirty="0">
              <a:solidFill>
                <a:srgbClr val="000090"/>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49476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8"/>
          <p:cNvSpPr txBox="1">
            <a:spLocks noChangeArrowheads="1"/>
          </p:cNvSpPr>
          <p:nvPr/>
        </p:nvSpPr>
        <p:spPr bwMode="auto">
          <a:xfrm>
            <a:off x="1857228" y="1064968"/>
            <a:ext cx="7524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b="1"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vi-VN" altLang="en-US" sz="3600" b="1" dirty="0">
                <a:solidFill>
                  <a:srgbClr val="002060"/>
                </a:solidFill>
                <a:latin typeface="Times New Roman" panose="02020603050405020304" pitchFamily="18" charset="0"/>
                <a:cs typeface="Times New Roman" panose="02020603050405020304" pitchFamily="18" charset="0"/>
              </a:rPr>
              <a:t>II.THỰC HÀNH- LUYỆN TẬP </a:t>
            </a:r>
            <a:endParaRPr lang="en-US" alt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503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plant, painting, drawing&#10;&#10;Description automatically generated">
            <a:extLst>
              <a:ext uri="{FF2B5EF4-FFF2-40B4-BE49-F238E27FC236}">
                <a16:creationId xmlns:a16="http://schemas.microsoft.com/office/drawing/2014/main" id="{22323183-C8B6-0792-1BCB-6F39DA09283F}"/>
              </a:ext>
            </a:extLst>
          </p:cNvPr>
          <p:cNvPicPr>
            <a:picLocks noChangeAspect="1"/>
          </p:cNvPicPr>
          <p:nvPr/>
        </p:nvPicPr>
        <p:blipFill rotWithShape="1">
          <a:blip r:embed="rId2"/>
          <a:srcRect t="7812" b="7812"/>
          <a:stretch/>
        </p:blipFill>
        <p:spPr>
          <a:xfrm>
            <a:off x="0" y="0"/>
            <a:ext cx="12192000" cy="6858000"/>
          </a:xfrm>
          <a:prstGeom prst="rect">
            <a:avLst/>
          </a:prstGeom>
        </p:spPr>
      </p:pic>
      <p:sp>
        <p:nvSpPr>
          <p:cNvPr id="6" name="Hình chữ nhật: Góc Tròn 35">
            <a:extLst>
              <a:ext uri="{FF2B5EF4-FFF2-40B4-BE49-F238E27FC236}">
                <a16:creationId xmlns:a16="http://schemas.microsoft.com/office/drawing/2014/main" id="{C4211C0F-9B8D-ED92-00F5-00E77CA220B0}"/>
              </a:ext>
            </a:extLst>
          </p:cNvPr>
          <p:cNvSpPr/>
          <p:nvPr/>
        </p:nvSpPr>
        <p:spPr>
          <a:xfrm>
            <a:off x="313819" y="388306"/>
            <a:ext cx="11564361" cy="620944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8"/>
          <p:cNvSpPr txBox="1">
            <a:spLocks noChangeArrowheads="1"/>
          </p:cNvSpPr>
          <p:nvPr/>
        </p:nvSpPr>
        <p:spPr bwMode="auto">
          <a:xfrm>
            <a:off x="313820" y="1316038"/>
            <a:ext cx="1075745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800" b="1" dirty="0">
                <a:solidFill>
                  <a:srgbClr val="002060"/>
                </a:solidFill>
                <a:latin typeface="Times New Roman" panose="02020603050405020304" pitchFamily="18" charset="0"/>
                <a:cs typeface="Times New Roman" panose="02020603050405020304" pitchFamily="18" charset="0"/>
              </a:rPr>
              <a:t>Hoạt động 1: </a:t>
            </a:r>
            <a:r>
              <a:rPr lang="en-US" altLang="en-US" sz="4800" b="1" dirty="0" err="1">
                <a:solidFill>
                  <a:srgbClr val="002060"/>
                </a:solidFill>
                <a:latin typeface="Times New Roman" panose="02020603050405020304" pitchFamily="18" charset="0"/>
                <a:cs typeface="Times New Roman" panose="02020603050405020304" pitchFamily="18" charset="0"/>
              </a:rPr>
              <a:t>Luyện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tập</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tả</a:t>
            </a:r>
            <a:r>
              <a:rPr lang="en-US" altLang="en-US" sz="4800" b="1" dirty="0">
                <a:solidFill>
                  <a:srgbClr val="002060"/>
                </a:solidFill>
                <a:latin typeface="Times New Roman" panose="02020603050405020304" pitchFamily="18" charset="0"/>
                <a:cs typeface="Times New Roman" panose="02020603050405020304" pitchFamily="18" charset="0"/>
              </a:rPr>
              <a:t> </a:t>
            </a:r>
            <a:r>
              <a:rPr lang="vi-VN" altLang="en-US" sz="4800" b="1" dirty="0">
                <a:solidFill>
                  <a:srgbClr val="002060"/>
                </a:solidFill>
                <a:latin typeface="Times New Roman" panose="02020603050405020304" pitchFamily="18" charset="0"/>
                <a:cs typeface="Times New Roman" panose="02020603050405020304" pitchFamily="18" charset="0"/>
              </a:rPr>
              <a:t>phong </a:t>
            </a:r>
            <a:r>
              <a:rPr lang="en-US" altLang="en-US" sz="4800" b="1" dirty="0" err="1">
                <a:solidFill>
                  <a:srgbClr val="002060"/>
                </a:solidFill>
                <a:latin typeface="Times New Roman" panose="02020603050405020304" pitchFamily="18" charset="0"/>
                <a:cs typeface="Times New Roman" panose="02020603050405020304" pitchFamily="18" charset="0"/>
              </a:rPr>
              <a:t>cảnh</a:t>
            </a:r>
            <a:r>
              <a:rPr lang="vi-VN" altLang="en-US" sz="4800" b="1" dirty="0">
                <a:solidFill>
                  <a:srgbClr val="00206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vi-VN" altLang="en-US" sz="4800" b="1" dirty="0">
                <a:solidFill>
                  <a:srgbClr val="002060"/>
                </a:solidFill>
                <a:latin typeface="Times New Roman" panose="02020603050405020304" pitchFamily="18" charset="0"/>
                <a:cs typeface="Times New Roman" panose="02020603050405020304" pitchFamily="18" charset="0"/>
              </a:rPr>
              <a:t>(Viết thân bài )</a:t>
            </a:r>
            <a:endParaRPr lang="en-US" alt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35654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8849</TotalTime>
  <Words>737</Words>
  <Application>Microsoft Office PowerPoint</Application>
  <PresentationFormat>Widescreen</PresentationFormat>
  <Paragraphs>48</Paragraphs>
  <Slides>17</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MS PGothic</vt:lpstr>
      <vt:lpstr>Aptos</vt:lpstr>
      <vt:lpstr>Aptos Display</vt:lpstr>
      <vt:lpstr>Arial</vt:lpstr>
      <vt:lpstr>Calibri</vt:lpstr>
      <vt:lpstr>LNTH-Hoa Nho LNTH</vt:lpstr>
      <vt:lpstr>Times New Roman</vt:lpstr>
      <vt:lpstr>UTM Flamenco</vt:lpstr>
      <vt:lpstr>UVN Banh Mi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6</cp:revision>
  <dcterms:created xsi:type="dcterms:W3CDTF">2023-06-15T16:18:33Z</dcterms:created>
  <dcterms:modified xsi:type="dcterms:W3CDTF">2025-02-12T17:03:59Z</dcterms:modified>
</cp:coreProperties>
</file>