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17"/>
  </p:notesMasterIdLst>
  <p:handoutMasterIdLst>
    <p:handoutMasterId r:id="rId18"/>
  </p:handoutMasterIdLst>
  <p:sldIdLst>
    <p:sldId id="299" r:id="rId5"/>
    <p:sldId id="426" r:id="rId6"/>
    <p:sldId id="257" r:id="rId7"/>
    <p:sldId id="420" r:id="rId8"/>
    <p:sldId id="421" r:id="rId9"/>
    <p:sldId id="422" r:id="rId10"/>
    <p:sldId id="424" r:id="rId11"/>
    <p:sldId id="418" r:id="rId12"/>
    <p:sldId id="425" r:id="rId13"/>
    <p:sldId id="419" r:id="rId14"/>
    <p:sldId id="358" r:id="rId15"/>
    <p:sldId id="39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66"/>
    <a:srgbClr val="FFE1FF"/>
    <a:srgbClr val="A200A2"/>
    <a:srgbClr val="008E00"/>
    <a:srgbClr val="CCFFCC"/>
    <a:srgbClr val="53D2FF"/>
    <a:srgbClr val="FFFFCC"/>
    <a:srgbClr val="00FFFF"/>
    <a:srgbClr val="FFD5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6754" autoAdjust="0"/>
  </p:normalViewPr>
  <p:slideViewPr>
    <p:cSldViewPr snapToGrid="0" showGuides="1">
      <p:cViewPr varScale="1">
        <p:scale>
          <a:sx n="73" d="100"/>
          <a:sy n="73" d="100"/>
        </p:scale>
        <p:origin x="618" y="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213987-71CD-4A91-9C06-A2E1E7064F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773107-034C-429E-87A8-092DB0C8C9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61DE2E-B5F5-4A27-9C55-0186886532B8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EE460-82F5-4647-93A7-CF204AB682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B6E98B-293D-4D3A-ABC4-810E19CB36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C8CFF-267A-4D83-B725-597BB046A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59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25DFF-50E6-450C-B6B8-124E779959BC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70B95-FDF1-445A-A5A8-E680995D4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90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A16E8-25CD-4BB1-A6F0-E393A17E4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9B8084-349B-4FC2-947A-F8EE070E6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99D30-1757-4D32-86E1-92DFD03D4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C234D4-583E-4660-BE3D-19A6BFBD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13AB1A-66AC-4195-AC48-D2944A75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3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9831C-54BB-4599-9571-23054A654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9E24A5-08CD-4B02-BB29-6E8F1A24D4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BBF3F-DD74-4E05-A353-CEE7C8EC4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59D5D-718E-4D76-BBE0-83D11DCCC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69DAB-2550-4237-83CC-5CDE96EF0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34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654CFC-4BFA-4658-86C6-5B8C9132D0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AA3B0A-3CB6-4A29-8BC6-76F8E4745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4FAC7-03D0-4902-A08D-2BEFA281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AB4FAC-D363-4558-9105-6DF82A1F4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952F6-F720-4C1E-9FF6-2DC74FC6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9FE19-7B44-43E1-8139-5A35F7A3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F0F7-F4FC-4929-A30D-21A9560124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DB78C-9449-4089-A5C6-C5F004749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08A65-DEEF-430C-B3A4-39D34301A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238D1-3019-42F4-98EE-16C088A15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50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B164D-742C-481D-B7F7-09A69C3B0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C1808-4475-43F8-B50C-85D8419D9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A373-5D21-44E7-A0D0-F4C83E877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06F6A-7B47-4242-A617-4223BBAA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539DA-64AD-4701-A414-B589CAD4E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00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E2C76-58B4-408C-90E1-8A9238CC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69C74-AA7C-419E-AF86-2F6E42498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5BD10-B728-4E53-832A-8EB0ED0AE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9ACB0-D610-462C-AE3F-3BF002AF0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68270-48E7-45C0-863C-EA65D8E7C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462B87-41ED-45C4-8644-082BC49C2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70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0284-4833-4142-A2C5-097589EFB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D943F-B380-4685-BF76-079242861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FC2714-D8F6-42DF-96BA-CBFE609D6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6FDD81-4D7B-46C7-8E6E-3C23CB3F9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D39AB-77B6-4860-9166-50D71C9A06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DA72BD-890B-4302-8631-349A6B378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8BDE24-05C9-4C83-BBD3-89BD796D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DEF334-BE3A-44F5-B3B9-832D5D27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31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9519-3A6F-4452-A32A-E0264319B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A6D54-C5F2-40D0-B40B-081C9286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27A72-50B2-46CF-9866-4765DE99E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463FE1-6658-4EDC-AD9E-56DBAEB8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2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0BA85D-CD57-45FA-9A60-EE88ED26F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C04A3-E4ED-4565-9D14-74B706C46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616278-B3D0-464A-B2EA-CBD1C695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975" y="-2871261"/>
            <a:ext cx="1572839" cy="14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6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A3DB-79AC-47E6-B5A4-FBCD77AF1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46DEC-CE9C-4E08-B3D9-FEF5240ED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13738-C579-41D1-A994-8EE073FDC2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32238-B2A6-4391-A2EB-B4E0830C7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7E6E1-13F2-4E43-B010-BAAF45B1F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A5728-BD65-40E9-B183-950DD12B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75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2A5A-5BF7-4458-89A8-A1A4FDFE8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FE042-6127-4728-AAFB-0DE2C5241A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107BA-CB03-453F-A015-0596207A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3B46E-3248-4C2F-9EB2-B1352F10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4A898-F4F9-45C8-AFB5-F058005BDE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76CE0-C550-433C-985A-742421A32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4B274-06DB-40BA-98C6-991505ED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27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4F5B951-3F6B-10FB-03FE-216C7ECF10A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6DD25-0FE7-4AF4-8BBF-9DC981B4D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AA965-02CD-4604-9263-F81B12CE1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397BF-122C-4456-84AA-980D887CC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4A898-F4F9-45C8-AFB5-F058005BDEC3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80521-5E02-486F-B3B7-5391C4999D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2453C-DDBF-4124-A20B-46FF4C0ED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7A174A-BA5D-487B-A4AA-4DE5C8E60F5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BE588B91-30AA-40BF-89D4-610ECF2DFF69}"/>
              </a:ext>
            </a:extLst>
          </p:cNvPr>
          <p:cNvSpPr/>
          <p:nvPr userDrawn="1"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941" y="-1753011"/>
            <a:ext cx="1466659" cy="136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1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svg"/><Relationship Id="rId3" Type="http://schemas.openxmlformats.org/officeDocument/2006/relationships/image" Target="../media/image141.sv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3.sv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AAF2217-E8D9-4EFD-AFC2-D0CCB0523925}"/>
              </a:ext>
            </a:extLst>
          </p:cNvPr>
          <p:cNvSpPr/>
          <p:nvPr/>
        </p:nvSpPr>
        <p:spPr>
          <a:xfrm>
            <a:off x="618780" y="852013"/>
            <a:ext cx="10824371" cy="5153975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0E8C540-73D7-44C4-8997-1FC1FB8CB35B}"/>
              </a:ext>
            </a:extLst>
          </p:cNvPr>
          <p:cNvSpPr txBox="1"/>
          <p:nvPr/>
        </p:nvSpPr>
        <p:spPr>
          <a:xfrm>
            <a:off x="1534886" y="1065057"/>
            <a:ext cx="95175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4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vi-VN" sz="4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641" y="6858000"/>
            <a:ext cx="1674788" cy="1561114"/>
          </a:xfrm>
          <a:prstGeom prst="rect">
            <a:avLst/>
          </a:prstGeom>
        </p:spPr>
      </p:pic>
      <p:sp>
        <p:nvSpPr>
          <p:cNvPr id="6" name="WordArt 18"/>
          <p:cNvSpPr>
            <a:spLocks noChangeArrowheads="1" noChangeShapeType="1" noTextEdit="1"/>
          </p:cNvSpPr>
          <p:nvPr/>
        </p:nvSpPr>
        <p:spPr bwMode="auto">
          <a:xfrm>
            <a:off x="1725706" y="2332037"/>
            <a:ext cx="8252012" cy="12179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LUYỆN TỪ VÀ CÂU</a:t>
            </a:r>
          </a:p>
          <a:p>
            <a:pPr algn="ctr"/>
            <a:r>
              <a:rPr lang="en-US" sz="3600" b="1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tx1"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VIẾT </a:t>
            </a:r>
            <a:r>
              <a:rPr lang="en-US" sz="3600" b="1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chemeClr val="tx1">
                    <a:alpha val="50195"/>
                  </a:scheme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HOA ĐỂ THỂ HIỆN SỰ TÔN TRỌNG ĐẶC BIỆT </a:t>
            </a:r>
            <a:endParaRPr lang="vi-VN" sz="3600" b="1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chemeClr val="tx1">
                  <a:alpha val="50195"/>
                </a:scheme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3884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8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2E041DE-EAC8-4D7B-B758-62042782DF8F}"/>
              </a:ext>
            </a:extLst>
          </p:cNvPr>
          <p:cNvGrpSpPr/>
          <p:nvPr/>
        </p:nvGrpSpPr>
        <p:grpSpPr>
          <a:xfrm>
            <a:off x="-408788" y="0"/>
            <a:ext cx="12600788" cy="7370805"/>
            <a:chOff x="-408788" y="0"/>
            <a:chExt cx="12600788" cy="7370805"/>
          </a:xfrm>
        </p:grpSpPr>
        <p:pic>
          <p:nvPicPr>
            <p:cNvPr id="19" name="Picture 18" descr="A cartoon landscape with mountains and blue sky&#10;&#10;Description automatically generated">
              <a:extLst>
                <a:ext uri="{FF2B5EF4-FFF2-40B4-BE49-F238E27FC236}">
                  <a16:creationId xmlns:a16="http://schemas.microsoft.com/office/drawing/2014/main" id="{910EAFA5-0144-49E8-832B-F8D14368C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0" name="Picture 19" descr="A green grass field with white flowers&#10;&#10;Description automatically generated">
              <a:extLst>
                <a:ext uri="{FF2B5EF4-FFF2-40B4-BE49-F238E27FC236}">
                  <a16:creationId xmlns:a16="http://schemas.microsoft.com/office/drawing/2014/main" id="{46028992-1FEB-4728-B4A3-5AC432EFD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3756453"/>
              <a:ext cx="12192000" cy="3228985"/>
            </a:xfrm>
            <a:prstGeom prst="rect">
              <a:avLst/>
            </a:prstGeom>
          </p:spPr>
        </p:pic>
        <p:pic>
          <p:nvPicPr>
            <p:cNvPr id="21" name="Picture 20" descr="A group of kids on a rainbow&#10;&#10;Description automatically generated">
              <a:extLst>
                <a:ext uri="{FF2B5EF4-FFF2-40B4-BE49-F238E27FC236}">
                  <a16:creationId xmlns:a16="http://schemas.microsoft.com/office/drawing/2014/main" id="{44654A71-05D6-4918-84ED-93D97B07B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08788" y="512805"/>
              <a:ext cx="5892084" cy="6858000"/>
            </a:xfrm>
            <a:prstGeom prst="rect">
              <a:avLst/>
            </a:prstGeom>
          </p:spPr>
        </p:pic>
        <p:pic>
          <p:nvPicPr>
            <p:cNvPr id="22" name="Picture 21" descr="A yellow sun with black background&#10;&#10;Description automatically generated">
              <a:extLst>
                <a:ext uri="{FF2B5EF4-FFF2-40B4-BE49-F238E27FC236}">
                  <a16:creationId xmlns:a16="http://schemas.microsoft.com/office/drawing/2014/main" id="{525E329C-A771-40DC-A69B-92CD4874B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857" y="704335"/>
              <a:ext cx="2182801" cy="2075935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760A48-5C6C-40A3-B142-FB7F327281F6}"/>
              </a:ext>
            </a:extLst>
          </p:cNvPr>
          <p:cNvSpPr/>
          <p:nvPr/>
        </p:nvSpPr>
        <p:spPr>
          <a:xfrm>
            <a:off x="408828" y="318967"/>
            <a:ext cx="11374343" cy="6043558"/>
          </a:xfrm>
          <a:prstGeom prst="roundRect">
            <a:avLst/>
          </a:prstGeom>
          <a:solidFill>
            <a:srgbClr val="FFFFFF">
              <a:alpha val="87059"/>
            </a:srgbClr>
          </a:solidFill>
          <a:ln w="762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group of pink hearts&#10;&#10;Description automatically generated">
            <a:extLst>
              <a:ext uri="{FF2B5EF4-FFF2-40B4-BE49-F238E27FC236}">
                <a16:creationId xmlns:a16="http://schemas.microsoft.com/office/drawing/2014/main" id="{6F540A9B-3CBB-4FD9-9F79-E48983BB22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31441"/>
          <a:stretch/>
        </p:blipFill>
        <p:spPr>
          <a:xfrm>
            <a:off x="513794" y="210064"/>
            <a:ext cx="2370318" cy="1031409"/>
          </a:xfrm>
          <a:prstGeom prst="rect">
            <a:avLst/>
          </a:prstGeom>
        </p:spPr>
      </p:pic>
      <p:pic>
        <p:nvPicPr>
          <p:cNvPr id="13" name="Picture 12" descr="A group of pink hearts&#10;&#10;Description automatically generated">
            <a:extLst>
              <a:ext uri="{FF2B5EF4-FFF2-40B4-BE49-F238E27FC236}">
                <a16:creationId xmlns:a16="http://schemas.microsoft.com/office/drawing/2014/main" id="{F31AC821-2D57-4969-A8BB-40B31C639C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31441"/>
          <a:stretch/>
        </p:blipFill>
        <p:spPr>
          <a:xfrm>
            <a:off x="9129696" y="210064"/>
            <a:ext cx="2370318" cy="1031409"/>
          </a:xfrm>
          <a:prstGeom prst="rect">
            <a:avLst/>
          </a:prstGeom>
        </p:spPr>
      </p:pic>
      <p:pic>
        <p:nvPicPr>
          <p:cNvPr id="1026" name="Picture 2" descr="Premium Vector | Target icon in comic style darts game cartoon vector  illustration on white isolated background aim arrow splash effect business  concept">
            <a:extLst>
              <a:ext uri="{FF2B5EF4-FFF2-40B4-BE49-F238E27FC236}">
                <a16:creationId xmlns:a16="http://schemas.microsoft.com/office/drawing/2014/main" id="{54352DBE-7E63-42DC-B77C-7B84C1A0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444" y1="47222" x2="54167" y2="55556"/>
                        <a14:foregroundMark x1="54167" y1="55556" x2="54167" y2="55556"/>
                        <a14:foregroundMark x1="39444" y1="43611" x2="55556" y2="54444"/>
                        <a14:foregroundMark x1="51667" y1="41667" x2="43056" y2="59444"/>
                        <a14:foregroundMark x1="56667" y1="40833" x2="40000" y2="61667"/>
                        <a14:foregroundMark x1="40000" y1="61667" x2="54167" y2="65833"/>
                        <a14:foregroundMark x1="54167" y1="65833" x2="54722" y2="48889"/>
                        <a14:foregroundMark x1="54722" y1="48889" x2="45278" y2="43056"/>
                        <a14:foregroundMark x1="51667" y1="43056" x2="55556" y2="59722"/>
                        <a14:foregroundMark x1="55556" y1="59722" x2="53056" y2="45000"/>
                        <a14:foregroundMark x1="53056" y1="45000" x2="51389" y2="44722"/>
                        <a14:foregroundMark x1="53056" y1="40000" x2="41944" y2="52500"/>
                        <a14:foregroundMark x1="41944" y1="52500" x2="53611" y2="50278"/>
                        <a14:foregroundMark x1="48056" y1="37222" x2="43333" y2="53056"/>
                        <a14:foregroundMark x1="44167" y1="41111" x2="39444" y2="59167"/>
                        <a14:foregroundMark x1="56667" y1="41944" x2="53611" y2="57778"/>
                        <a14:foregroundMark x1="63889" y1="45833" x2="58889" y2="55556"/>
                        <a14:foregroundMark x1="61111" y1="48611" x2="57222" y2="56667"/>
                        <a14:foregroundMark x1="62222" y1="46111" x2="56667" y2="53333"/>
                        <a14:foregroundMark x1="57500" y1="47222" x2="55000" y2="54167"/>
                        <a14:foregroundMark x1="51944" y1="55556" x2="48056" y2="6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876" y="110107"/>
            <a:ext cx="1404989" cy="140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92793" y="1134313"/>
            <a:ext cx="10628222" cy="203132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  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số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trường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hợp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danh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từ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chung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viết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hoa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sự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tôn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trọng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biệt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đối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với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người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hoặc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sự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vật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mà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danh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từ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biểu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thị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. 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90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a fence and trees&#10;&#10;Description automatically generated">
            <a:extLst>
              <a:ext uri="{FF2B5EF4-FFF2-40B4-BE49-F238E27FC236}">
                <a16:creationId xmlns:a16="http://schemas.microsoft.com/office/drawing/2014/main" id="{7B4B761A-7C07-48E4-9F19-AAB681619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6558"/>
            <a:ext cx="12192000" cy="828370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2EB8F735-6ADC-4220-BF8C-A7FF7450F6F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algn="just">
              <a:spcBef>
                <a:spcPts val="1200"/>
              </a:spcBef>
            </a:pP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30D18E-04EA-3EF6-360A-CFDF9B4CAE56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C079C3-AF12-76E7-9DFE-C5D93B45F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D1D172-EF51-3E67-C64A-C5E049D4E06E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BBB828-4F59-2112-6B58-FCB7FAFE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EAF673-E0AB-44DA-DA2F-CB9836DF07E4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FBD1CE-E9FA-84BC-0DA0-DCB000FA8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DC8FAC8-57C2-AB95-D181-1DF347FEB374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39965E-1DA4-00CE-AA45-7F7B110ED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37B701-CD08-45D2-96EC-266A19662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107" y="194184"/>
            <a:ext cx="497476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0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5" grpId="0" uiExpand="1" build="p"/>
      <p:bldP spid="17" grpId="0" uiExpand="1" build="p"/>
      <p:bldP spid="1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DF72DCC0-425F-4469-8000-B41FAB6926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3696414" h="2610592">
                <a:moveTo>
                  <a:pt x="0" y="0"/>
                </a:moveTo>
                <a:lnTo>
                  <a:pt x="3696414" y="0"/>
                </a:lnTo>
                <a:lnTo>
                  <a:pt x="3696414" y="2610592"/>
                </a:lnTo>
                <a:lnTo>
                  <a:pt x="0" y="2610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85E8CC5-3DA0-407D-BA43-A66260579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2660"/>
            <a:ext cx="12129986" cy="138217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CC0FB18-845A-440C-80E5-5E6A08242B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7464" y="-148221"/>
            <a:ext cx="4551072" cy="3106107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0AC27F2C-C2BC-4881-8171-855856D8D83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15910" y="1344038"/>
            <a:ext cx="5272956" cy="751396"/>
          </a:xfrm>
          <a:prstGeom prst="rect">
            <a:avLst/>
          </a:prstGeom>
        </p:spPr>
      </p:pic>
      <p:sp>
        <p:nvSpPr>
          <p:cNvPr id="16" name="Freeform 13">
            <a:extLst>
              <a:ext uri="{FF2B5EF4-FFF2-40B4-BE49-F238E27FC236}">
                <a16:creationId xmlns:a16="http://schemas.microsoft.com/office/drawing/2014/main" id="{89F1AEA6-4337-471F-A236-7FD681AB5004}"/>
              </a:ext>
            </a:extLst>
          </p:cNvPr>
          <p:cNvSpPr/>
          <p:nvPr/>
        </p:nvSpPr>
        <p:spPr>
          <a:xfrm flipH="1">
            <a:off x="310246" y="177375"/>
            <a:ext cx="2622754" cy="1881826"/>
          </a:xfrm>
          <a:custGeom>
            <a:avLst/>
            <a:gdLst/>
            <a:ahLst/>
            <a:cxnLst/>
            <a:rect l="l" t="t" r="r" b="b"/>
            <a:pathLst>
              <a:path w="2622754" h="1881826">
                <a:moveTo>
                  <a:pt x="0" y="0"/>
                </a:moveTo>
                <a:lnTo>
                  <a:pt x="2622754" y="0"/>
                </a:lnTo>
                <a:lnTo>
                  <a:pt x="2622754" y="1881826"/>
                </a:lnTo>
                <a:lnTo>
                  <a:pt x="0" y="18818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F6229-4147-4A5D-A159-B9CCBAAB00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3299" y="2095434"/>
            <a:ext cx="8425402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7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26E4A7EF-F037-447B-8885-069AAC2A42AD}"/>
              </a:ext>
            </a:extLst>
          </p:cNvPr>
          <p:cNvSpPr/>
          <p:nvPr/>
        </p:nvSpPr>
        <p:spPr>
          <a:xfrm>
            <a:off x="0" y="0"/>
            <a:ext cx="12192000" cy="6972300"/>
          </a:xfrm>
          <a:custGeom>
            <a:avLst/>
            <a:gdLst/>
            <a:ahLst/>
            <a:cxnLst/>
            <a:rect l="l" t="t" r="r" b="b"/>
            <a:pathLst>
              <a:path w="4412451" h="2482004">
                <a:moveTo>
                  <a:pt x="0" y="0"/>
                </a:moveTo>
                <a:lnTo>
                  <a:pt x="4412452" y="0"/>
                </a:lnTo>
                <a:lnTo>
                  <a:pt x="4412452" y="2482004"/>
                </a:lnTo>
                <a:lnTo>
                  <a:pt x="0" y="2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5DF7D21F-25F0-4BFE-A225-A54E43180B5A}"/>
              </a:ext>
            </a:extLst>
          </p:cNvPr>
          <p:cNvSpPr/>
          <p:nvPr/>
        </p:nvSpPr>
        <p:spPr>
          <a:xfrm>
            <a:off x="201192" y="1943100"/>
            <a:ext cx="8021303" cy="4847331"/>
          </a:xfrm>
          <a:custGeom>
            <a:avLst/>
            <a:gdLst/>
            <a:ahLst/>
            <a:cxnLst/>
            <a:rect l="l" t="t" r="r" b="b"/>
            <a:pathLst>
              <a:path w="4439183" h="2535883">
                <a:moveTo>
                  <a:pt x="0" y="0"/>
                </a:moveTo>
                <a:lnTo>
                  <a:pt x="4439183" y="0"/>
                </a:lnTo>
                <a:lnTo>
                  <a:pt x="4439183" y="2535883"/>
                </a:lnTo>
                <a:lnTo>
                  <a:pt x="0" y="25358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3" name="Picture 12" descr="A cartoon chicken and trees&#10;&#10;Description automatically generated">
            <a:extLst>
              <a:ext uri="{FF2B5EF4-FFF2-40B4-BE49-F238E27FC236}">
                <a16:creationId xmlns:a16="http://schemas.microsoft.com/office/drawing/2014/main" id="{332DD505-B2AB-4012-81E5-464161E87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495" y="2603500"/>
            <a:ext cx="2592945" cy="2790421"/>
          </a:xfrm>
          <a:prstGeom prst="rect">
            <a:avLst/>
          </a:prstGeom>
        </p:spPr>
      </p:pic>
      <p:pic>
        <p:nvPicPr>
          <p:cNvPr id="16" name="Picture 15" descr="A group of sun images&#10;&#10;Description automatically generated">
            <a:extLst>
              <a:ext uri="{FF2B5EF4-FFF2-40B4-BE49-F238E27FC236}">
                <a16:creationId xmlns:a16="http://schemas.microsoft.com/office/drawing/2014/main" id="{1585B710-248E-4B23-8620-B08676806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6" b="64689"/>
          <a:stretch/>
        </p:blipFill>
        <p:spPr>
          <a:xfrm>
            <a:off x="5079551" y="2033481"/>
            <a:ext cx="3142944" cy="2421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B83094-6AD3-A5AD-E9A7-4BDB72479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269" y="498155"/>
            <a:ext cx="10955462" cy="31640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24" y="-1924214"/>
            <a:ext cx="1528271" cy="142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2E041DE-EAC8-4D7B-B758-62042782DF8F}"/>
              </a:ext>
            </a:extLst>
          </p:cNvPr>
          <p:cNvGrpSpPr/>
          <p:nvPr/>
        </p:nvGrpSpPr>
        <p:grpSpPr>
          <a:xfrm>
            <a:off x="-408788" y="0"/>
            <a:ext cx="12600788" cy="7370805"/>
            <a:chOff x="-408788" y="0"/>
            <a:chExt cx="12600788" cy="7370805"/>
          </a:xfrm>
        </p:grpSpPr>
        <p:pic>
          <p:nvPicPr>
            <p:cNvPr id="19" name="Picture 18" descr="A cartoon landscape with mountains and blue sky&#10;&#10;Description automatically generated">
              <a:extLst>
                <a:ext uri="{FF2B5EF4-FFF2-40B4-BE49-F238E27FC236}">
                  <a16:creationId xmlns:a16="http://schemas.microsoft.com/office/drawing/2014/main" id="{910EAFA5-0144-49E8-832B-F8D14368C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0" name="Picture 19" descr="A green grass field with white flowers&#10;&#10;Description automatically generated">
              <a:extLst>
                <a:ext uri="{FF2B5EF4-FFF2-40B4-BE49-F238E27FC236}">
                  <a16:creationId xmlns:a16="http://schemas.microsoft.com/office/drawing/2014/main" id="{46028992-1FEB-4728-B4A3-5AC432EFD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3756453"/>
              <a:ext cx="12192000" cy="3228985"/>
            </a:xfrm>
            <a:prstGeom prst="rect">
              <a:avLst/>
            </a:prstGeom>
          </p:spPr>
        </p:pic>
        <p:pic>
          <p:nvPicPr>
            <p:cNvPr id="21" name="Picture 20" descr="A group of kids on a rainbow&#10;&#10;Description automatically generated">
              <a:extLst>
                <a:ext uri="{FF2B5EF4-FFF2-40B4-BE49-F238E27FC236}">
                  <a16:creationId xmlns:a16="http://schemas.microsoft.com/office/drawing/2014/main" id="{44654A71-05D6-4918-84ED-93D97B07B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08788" y="512805"/>
              <a:ext cx="5892084" cy="6858000"/>
            </a:xfrm>
            <a:prstGeom prst="rect">
              <a:avLst/>
            </a:prstGeom>
          </p:spPr>
        </p:pic>
        <p:pic>
          <p:nvPicPr>
            <p:cNvPr id="22" name="Picture 21" descr="A yellow sun with black background&#10;&#10;Description automatically generated">
              <a:extLst>
                <a:ext uri="{FF2B5EF4-FFF2-40B4-BE49-F238E27FC236}">
                  <a16:creationId xmlns:a16="http://schemas.microsoft.com/office/drawing/2014/main" id="{525E329C-A771-40DC-A69B-92CD4874B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857" y="704335"/>
              <a:ext cx="2182801" cy="2075935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760A48-5C6C-40A3-B142-FB7F327281F6}"/>
              </a:ext>
            </a:extLst>
          </p:cNvPr>
          <p:cNvSpPr/>
          <p:nvPr/>
        </p:nvSpPr>
        <p:spPr>
          <a:xfrm>
            <a:off x="408828" y="318967"/>
            <a:ext cx="11374343" cy="6043558"/>
          </a:xfrm>
          <a:prstGeom prst="roundRect">
            <a:avLst/>
          </a:prstGeom>
          <a:solidFill>
            <a:srgbClr val="FFFFFF">
              <a:alpha val="87059"/>
            </a:srgbClr>
          </a:solidFill>
          <a:ln w="762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group of pink hearts&#10;&#10;Description automatically generated">
            <a:extLst>
              <a:ext uri="{FF2B5EF4-FFF2-40B4-BE49-F238E27FC236}">
                <a16:creationId xmlns:a16="http://schemas.microsoft.com/office/drawing/2014/main" id="{6F540A9B-3CBB-4FD9-9F79-E48983BB22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31441"/>
          <a:stretch/>
        </p:blipFill>
        <p:spPr>
          <a:xfrm>
            <a:off x="513794" y="210064"/>
            <a:ext cx="2370318" cy="1031409"/>
          </a:xfrm>
          <a:prstGeom prst="rect">
            <a:avLst/>
          </a:prstGeom>
        </p:spPr>
      </p:pic>
      <p:pic>
        <p:nvPicPr>
          <p:cNvPr id="13" name="Picture 12" descr="A group of pink hearts&#10;&#10;Description automatically generated">
            <a:extLst>
              <a:ext uri="{FF2B5EF4-FFF2-40B4-BE49-F238E27FC236}">
                <a16:creationId xmlns:a16="http://schemas.microsoft.com/office/drawing/2014/main" id="{F31AC821-2D57-4969-A8BB-40B31C639C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31441"/>
          <a:stretch/>
        </p:blipFill>
        <p:spPr>
          <a:xfrm>
            <a:off x="9129696" y="210064"/>
            <a:ext cx="2370318" cy="1031409"/>
          </a:xfrm>
          <a:prstGeom prst="rect">
            <a:avLst/>
          </a:prstGeom>
        </p:spPr>
      </p:pic>
      <p:pic>
        <p:nvPicPr>
          <p:cNvPr id="1026" name="Picture 2" descr="Premium Vector | Target icon in comic style darts game cartoon vector  illustration on white isolated background aim arrow splash effect business  concept">
            <a:extLst>
              <a:ext uri="{FF2B5EF4-FFF2-40B4-BE49-F238E27FC236}">
                <a16:creationId xmlns:a16="http://schemas.microsoft.com/office/drawing/2014/main" id="{54352DBE-7E63-42DC-B77C-7B84C1A0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444" y1="47222" x2="54167" y2="55556"/>
                        <a14:foregroundMark x1="54167" y1="55556" x2="54167" y2="55556"/>
                        <a14:foregroundMark x1="39444" y1="43611" x2="55556" y2="54444"/>
                        <a14:foregroundMark x1="51667" y1="41667" x2="43056" y2="59444"/>
                        <a14:foregroundMark x1="56667" y1="40833" x2="40000" y2="61667"/>
                        <a14:foregroundMark x1="40000" y1="61667" x2="54167" y2="65833"/>
                        <a14:foregroundMark x1="54167" y1="65833" x2="54722" y2="48889"/>
                        <a14:foregroundMark x1="54722" y1="48889" x2="45278" y2="43056"/>
                        <a14:foregroundMark x1="51667" y1="43056" x2="55556" y2="59722"/>
                        <a14:foregroundMark x1="55556" y1="59722" x2="53056" y2="45000"/>
                        <a14:foregroundMark x1="53056" y1="45000" x2="51389" y2="44722"/>
                        <a14:foregroundMark x1="53056" y1="40000" x2="41944" y2="52500"/>
                        <a14:foregroundMark x1="41944" y1="52500" x2="53611" y2="50278"/>
                        <a14:foregroundMark x1="48056" y1="37222" x2="43333" y2="53056"/>
                        <a14:foregroundMark x1="44167" y1="41111" x2="39444" y2="59167"/>
                        <a14:foregroundMark x1="56667" y1="41944" x2="53611" y2="57778"/>
                        <a14:foregroundMark x1="63889" y1="45833" x2="58889" y2="55556"/>
                        <a14:foregroundMark x1="61111" y1="48611" x2="57222" y2="56667"/>
                        <a14:foregroundMark x1="62222" y1="46111" x2="56667" y2="53333"/>
                        <a14:foregroundMark x1="57500" y1="47222" x2="55000" y2="54167"/>
                        <a14:foregroundMark x1="51944" y1="55556" x2="48056" y2="6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876" y="110107"/>
            <a:ext cx="1404989" cy="140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672170" y="1180522"/>
            <a:ext cx="1082784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Arial" charset="0"/>
              </a:rPr>
              <a:t>- </a:t>
            </a:r>
            <a:r>
              <a:rPr lang="en-US" sz="2800" b="1" dirty="0" err="1" smtClean="0">
                <a:solidFill>
                  <a:srgbClr val="0000FF"/>
                </a:solidFill>
                <a:latin typeface="Arial" charset="0"/>
              </a:rPr>
              <a:t>Khi</a:t>
            </a: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charset="0"/>
              </a:rPr>
              <a:t>viết</a:t>
            </a: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charset="0"/>
              </a:rPr>
              <a:t>bài</a:t>
            </a: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Arial" charset="0"/>
              </a:rPr>
              <a:t>em</a:t>
            </a: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charset="0"/>
              </a:rPr>
              <a:t>thường</a:t>
            </a: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charset="0"/>
              </a:rPr>
              <a:t>viết</a:t>
            </a: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charset="0"/>
              </a:rPr>
              <a:t>hoa</a:t>
            </a: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charset="0"/>
              </a:rPr>
              <a:t>trong</a:t>
            </a: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charset="0"/>
              </a:rPr>
              <a:t>những</a:t>
            </a: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charset="0"/>
              </a:rPr>
              <a:t>trường</a:t>
            </a: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charset="0"/>
              </a:rPr>
              <a:t>hợp</a:t>
            </a: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Arial" charset="0"/>
              </a:rPr>
              <a:t>nào</a:t>
            </a:r>
            <a:r>
              <a:rPr lang="en-US" sz="2800" b="1" dirty="0" smtClean="0">
                <a:solidFill>
                  <a:srgbClr val="0000FF"/>
                </a:solidFill>
                <a:latin typeface="Arial" charset="0"/>
              </a:rPr>
              <a:t> ”?</a:t>
            </a:r>
            <a:endParaRPr lang="en-US" sz="2800" b="1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332412" y="2328467"/>
            <a:ext cx="8003382" cy="52322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Viết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hoa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chữ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cái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đầu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câu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viết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hoa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danh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từ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riêng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12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2E041DE-EAC8-4D7B-B758-62042782DF8F}"/>
              </a:ext>
            </a:extLst>
          </p:cNvPr>
          <p:cNvGrpSpPr/>
          <p:nvPr/>
        </p:nvGrpSpPr>
        <p:grpSpPr>
          <a:xfrm>
            <a:off x="-408788" y="0"/>
            <a:ext cx="12600788" cy="7370805"/>
            <a:chOff x="-408788" y="0"/>
            <a:chExt cx="12600788" cy="7370805"/>
          </a:xfrm>
        </p:grpSpPr>
        <p:pic>
          <p:nvPicPr>
            <p:cNvPr id="19" name="Picture 18" descr="A cartoon landscape with mountains and blue sky&#10;&#10;Description automatically generated">
              <a:extLst>
                <a:ext uri="{FF2B5EF4-FFF2-40B4-BE49-F238E27FC236}">
                  <a16:creationId xmlns:a16="http://schemas.microsoft.com/office/drawing/2014/main" id="{910EAFA5-0144-49E8-832B-F8D14368C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0" name="Picture 19" descr="A green grass field with white flowers&#10;&#10;Description automatically generated">
              <a:extLst>
                <a:ext uri="{FF2B5EF4-FFF2-40B4-BE49-F238E27FC236}">
                  <a16:creationId xmlns:a16="http://schemas.microsoft.com/office/drawing/2014/main" id="{46028992-1FEB-4728-B4A3-5AC432EFD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3756453"/>
              <a:ext cx="12192000" cy="3228985"/>
            </a:xfrm>
            <a:prstGeom prst="rect">
              <a:avLst/>
            </a:prstGeom>
          </p:spPr>
        </p:pic>
        <p:pic>
          <p:nvPicPr>
            <p:cNvPr id="21" name="Picture 20" descr="A group of kids on a rainbow&#10;&#10;Description automatically generated">
              <a:extLst>
                <a:ext uri="{FF2B5EF4-FFF2-40B4-BE49-F238E27FC236}">
                  <a16:creationId xmlns:a16="http://schemas.microsoft.com/office/drawing/2014/main" id="{44654A71-05D6-4918-84ED-93D97B07B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08788" y="512805"/>
              <a:ext cx="5892084" cy="6858000"/>
            </a:xfrm>
            <a:prstGeom prst="rect">
              <a:avLst/>
            </a:prstGeom>
          </p:spPr>
        </p:pic>
        <p:pic>
          <p:nvPicPr>
            <p:cNvPr id="22" name="Picture 21" descr="A yellow sun with black background&#10;&#10;Description automatically generated">
              <a:extLst>
                <a:ext uri="{FF2B5EF4-FFF2-40B4-BE49-F238E27FC236}">
                  <a16:creationId xmlns:a16="http://schemas.microsoft.com/office/drawing/2014/main" id="{525E329C-A771-40DC-A69B-92CD4874B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857" y="704335"/>
              <a:ext cx="2182801" cy="2075935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760A48-5C6C-40A3-B142-FB7F327281F6}"/>
              </a:ext>
            </a:extLst>
          </p:cNvPr>
          <p:cNvSpPr/>
          <p:nvPr/>
        </p:nvSpPr>
        <p:spPr>
          <a:xfrm>
            <a:off x="408828" y="318967"/>
            <a:ext cx="11374343" cy="6043558"/>
          </a:xfrm>
          <a:prstGeom prst="roundRect">
            <a:avLst/>
          </a:prstGeom>
          <a:solidFill>
            <a:srgbClr val="FFFFFF">
              <a:alpha val="87059"/>
            </a:srgbClr>
          </a:solidFill>
          <a:ln w="762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group of pink hearts&#10;&#10;Description automatically generated">
            <a:extLst>
              <a:ext uri="{FF2B5EF4-FFF2-40B4-BE49-F238E27FC236}">
                <a16:creationId xmlns:a16="http://schemas.microsoft.com/office/drawing/2014/main" id="{6F540A9B-3CBB-4FD9-9F79-E48983BB22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31441"/>
          <a:stretch/>
        </p:blipFill>
        <p:spPr>
          <a:xfrm>
            <a:off x="513794" y="210064"/>
            <a:ext cx="2370318" cy="1031409"/>
          </a:xfrm>
          <a:prstGeom prst="rect">
            <a:avLst/>
          </a:prstGeom>
        </p:spPr>
      </p:pic>
      <p:pic>
        <p:nvPicPr>
          <p:cNvPr id="13" name="Picture 12" descr="A group of pink hearts&#10;&#10;Description automatically generated">
            <a:extLst>
              <a:ext uri="{FF2B5EF4-FFF2-40B4-BE49-F238E27FC236}">
                <a16:creationId xmlns:a16="http://schemas.microsoft.com/office/drawing/2014/main" id="{F31AC821-2D57-4969-A8BB-40B31C639C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31441"/>
          <a:stretch/>
        </p:blipFill>
        <p:spPr>
          <a:xfrm>
            <a:off x="9129696" y="210064"/>
            <a:ext cx="2370318" cy="1031409"/>
          </a:xfrm>
          <a:prstGeom prst="rect">
            <a:avLst/>
          </a:prstGeom>
        </p:spPr>
      </p:pic>
      <p:pic>
        <p:nvPicPr>
          <p:cNvPr id="1026" name="Picture 2" descr="Premium Vector | Target icon in comic style darts game cartoon vector  illustration on white isolated background aim arrow splash effect business  concept">
            <a:extLst>
              <a:ext uri="{FF2B5EF4-FFF2-40B4-BE49-F238E27FC236}">
                <a16:creationId xmlns:a16="http://schemas.microsoft.com/office/drawing/2014/main" id="{54352DBE-7E63-42DC-B77C-7B84C1A0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444" y1="47222" x2="54167" y2="55556"/>
                        <a14:foregroundMark x1="54167" y1="55556" x2="54167" y2="55556"/>
                        <a14:foregroundMark x1="39444" y1="43611" x2="55556" y2="54444"/>
                        <a14:foregroundMark x1="51667" y1="41667" x2="43056" y2="59444"/>
                        <a14:foregroundMark x1="56667" y1="40833" x2="40000" y2="61667"/>
                        <a14:foregroundMark x1="40000" y1="61667" x2="54167" y2="65833"/>
                        <a14:foregroundMark x1="54167" y1="65833" x2="54722" y2="48889"/>
                        <a14:foregroundMark x1="54722" y1="48889" x2="45278" y2="43056"/>
                        <a14:foregroundMark x1="51667" y1="43056" x2="55556" y2="59722"/>
                        <a14:foregroundMark x1="55556" y1="59722" x2="53056" y2="45000"/>
                        <a14:foregroundMark x1="53056" y1="45000" x2="51389" y2="44722"/>
                        <a14:foregroundMark x1="53056" y1="40000" x2="41944" y2="52500"/>
                        <a14:foregroundMark x1="41944" y1="52500" x2="53611" y2="50278"/>
                        <a14:foregroundMark x1="48056" y1="37222" x2="43333" y2="53056"/>
                        <a14:foregroundMark x1="44167" y1="41111" x2="39444" y2="59167"/>
                        <a14:foregroundMark x1="56667" y1="41944" x2="53611" y2="57778"/>
                        <a14:foregroundMark x1="63889" y1="45833" x2="58889" y2="55556"/>
                        <a14:foregroundMark x1="61111" y1="48611" x2="57222" y2="56667"/>
                        <a14:foregroundMark x1="62222" y1="46111" x2="56667" y2="53333"/>
                        <a14:foregroundMark x1="57500" y1="47222" x2="55000" y2="54167"/>
                        <a14:foregroundMark x1="51944" y1="55556" x2="48056" y2="6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876" y="110107"/>
            <a:ext cx="1404989" cy="140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67497" y="475017"/>
            <a:ext cx="10907486" cy="1752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Tx/>
              <a:buNone/>
              <a:defRPr/>
            </a:pPr>
            <a:r>
              <a:rPr lang="en-US" dirty="0" smtClean="0">
                <a:latin typeface="Arial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1.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Nhận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xét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: </a:t>
            </a:r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Trong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đoạn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thơ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sau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những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từ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nào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viết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hoa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?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Vì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sao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chúng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viết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hoa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?</a:t>
            </a:r>
            <a:endParaRPr lang="en-US" b="1" dirty="0" smtClean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033667" y="1925290"/>
            <a:ext cx="1012466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    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giùm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endParaRPr lang="en-US" sz="28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algn="just">
              <a:spcBef>
                <a:spcPts val="0"/>
              </a:spcBef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gười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</a:p>
          <a:p>
            <a:pPr algn="just">
              <a:spcBef>
                <a:spcPts val="0"/>
              </a:spcBef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đèo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spcBef>
                <a:spcPts val="0"/>
              </a:spcBef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algn="just">
              <a:spcBef>
                <a:spcPts val="0"/>
              </a:spcBef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TỐ HỮU </a:t>
            </a:r>
          </a:p>
          <a:p>
            <a:pPr algn="just">
              <a:spcBef>
                <a:spcPts val="0"/>
              </a:spcBef>
            </a:pPr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57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2E041DE-EAC8-4D7B-B758-62042782DF8F}"/>
              </a:ext>
            </a:extLst>
          </p:cNvPr>
          <p:cNvGrpSpPr/>
          <p:nvPr/>
        </p:nvGrpSpPr>
        <p:grpSpPr>
          <a:xfrm>
            <a:off x="-408788" y="0"/>
            <a:ext cx="12600788" cy="7370805"/>
            <a:chOff x="-408788" y="0"/>
            <a:chExt cx="12600788" cy="7370805"/>
          </a:xfrm>
        </p:grpSpPr>
        <p:pic>
          <p:nvPicPr>
            <p:cNvPr id="19" name="Picture 18" descr="A cartoon landscape with mountains and blue sky&#10;&#10;Description automatically generated">
              <a:extLst>
                <a:ext uri="{FF2B5EF4-FFF2-40B4-BE49-F238E27FC236}">
                  <a16:creationId xmlns:a16="http://schemas.microsoft.com/office/drawing/2014/main" id="{910EAFA5-0144-49E8-832B-F8D14368C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0" name="Picture 19" descr="A green grass field with white flowers&#10;&#10;Description automatically generated">
              <a:extLst>
                <a:ext uri="{FF2B5EF4-FFF2-40B4-BE49-F238E27FC236}">
                  <a16:creationId xmlns:a16="http://schemas.microsoft.com/office/drawing/2014/main" id="{46028992-1FEB-4728-B4A3-5AC432EFD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3756453"/>
              <a:ext cx="12192000" cy="3228985"/>
            </a:xfrm>
            <a:prstGeom prst="rect">
              <a:avLst/>
            </a:prstGeom>
          </p:spPr>
        </p:pic>
        <p:pic>
          <p:nvPicPr>
            <p:cNvPr id="21" name="Picture 20" descr="A group of kids on a rainbow&#10;&#10;Description automatically generated">
              <a:extLst>
                <a:ext uri="{FF2B5EF4-FFF2-40B4-BE49-F238E27FC236}">
                  <a16:creationId xmlns:a16="http://schemas.microsoft.com/office/drawing/2014/main" id="{44654A71-05D6-4918-84ED-93D97B07B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08788" y="512805"/>
              <a:ext cx="5892084" cy="6858000"/>
            </a:xfrm>
            <a:prstGeom prst="rect">
              <a:avLst/>
            </a:prstGeom>
          </p:spPr>
        </p:pic>
        <p:pic>
          <p:nvPicPr>
            <p:cNvPr id="22" name="Picture 21" descr="A yellow sun with black background&#10;&#10;Description automatically generated">
              <a:extLst>
                <a:ext uri="{FF2B5EF4-FFF2-40B4-BE49-F238E27FC236}">
                  <a16:creationId xmlns:a16="http://schemas.microsoft.com/office/drawing/2014/main" id="{525E329C-A771-40DC-A69B-92CD4874B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857" y="704335"/>
              <a:ext cx="2182801" cy="2075935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760A48-5C6C-40A3-B142-FB7F327281F6}"/>
              </a:ext>
            </a:extLst>
          </p:cNvPr>
          <p:cNvSpPr/>
          <p:nvPr/>
        </p:nvSpPr>
        <p:spPr>
          <a:xfrm>
            <a:off x="408828" y="318966"/>
            <a:ext cx="11374343" cy="6447593"/>
          </a:xfrm>
          <a:prstGeom prst="roundRect">
            <a:avLst/>
          </a:prstGeom>
          <a:solidFill>
            <a:srgbClr val="FFFFFF">
              <a:alpha val="87059"/>
            </a:srgbClr>
          </a:solidFill>
          <a:ln w="762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group of pink hearts&#10;&#10;Description automatically generated">
            <a:extLst>
              <a:ext uri="{FF2B5EF4-FFF2-40B4-BE49-F238E27FC236}">
                <a16:creationId xmlns:a16="http://schemas.microsoft.com/office/drawing/2014/main" id="{6F540A9B-3CBB-4FD9-9F79-E48983BB22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31441"/>
          <a:stretch/>
        </p:blipFill>
        <p:spPr>
          <a:xfrm>
            <a:off x="513794" y="210064"/>
            <a:ext cx="2370318" cy="1031409"/>
          </a:xfrm>
          <a:prstGeom prst="rect">
            <a:avLst/>
          </a:prstGeom>
        </p:spPr>
      </p:pic>
      <p:pic>
        <p:nvPicPr>
          <p:cNvPr id="13" name="Picture 12" descr="A group of pink hearts&#10;&#10;Description automatically generated">
            <a:extLst>
              <a:ext uri="{FF2B5EF4-FFF2-40B4-BE49-F238E27FC236}">
                <a16:creationId xmlns:a16="http://schemas.microsoft.com/office/drawing/2014/main" id="{F31AC821-2D57-4969-A8BB-40B31C639C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31441"/>
          <a:stretch/>
        </p:blipFill>
        <p:spPr>
          <a:xfrm>
            <a:off x="9129696" y="210064"/>
            <a:ext cx="2370318" cy="1031409"/>
          </a:xfrm>
          <a:prstGeom prst="rect">
            <a:avLst/>
          </a:prstGeom>
        </p:spPr>
      </p:pic>
      <p:pic>
        <p:nvPicPr>
          <p:cNvPr id="1026" name="Picture 2" descr="Premium Vector | Target icon in comic style darts game cartoon vector  illustration on white isolated background aim arrow splash effect business  concept">
            <a:extLst>
              <a:ext uri="{FF2B5EF4-FFF2-40B4-BE49-F238E27FC236}">
                <a16:creationId xmlns:a16="http://schemas.microsoft.com/office/drawing/2014/main" id="{54352DBE-7E63-42DC-B77C-7B84C1A0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444" y1="47222" x2="54167" y2="55556"/>
                        <a14:foregroundMark x1="54167" y1="55556" x2="54167" y2="55556"/>
                        <a14:foregroundMark x1="39444" y1="43611" x2="55556" y2="54444"/>
                        <a14:foregroundMark x1="51667" y1="41667" x2="43056" y2="59444"/>
                        <a14:foregroundMark x1="56667" y1="40833" x2="40000" y2="61667"/>
                        <a14:foregroundMark x1="40000" y1="61667" x2="54167" y2="65833"/>
                        <a14:foregroundMark x1="54167" y1="65833" x2="54722" y2="48889"/>
                        <a14:foregroundMark x1="54722" y1="48889" x2="45278" y2="43056"/>
                        <a14:foregroundMark x1="51667" y1="43056" x2="55556" y2="59722"/>
                        <a14:foregroundMark x1="55556" y1="59722" x2="53056" y2="45000"/>
                        <a14:foregroundMark x1="53056" y1="45000" x2="51389" y2="44722"/>
                        <a14:foregroundMark x1="53056" y1="40000" x2="41944" y2="52500"/>
                        <a14:foregroundMark x1="41944" y1="52500" x2="53611" y2="50278"/>
                        <a14:foregroundMark x1="48056" y1="37222" x2="43333" y2="53056"/>
                        <a14:foregroundMark x1="44167" y1="41111" x2="39444" y2="59167"/>
                        <a14:foregroundMark x1="56667" y1="41944" x2="53611" y2="57778"/>
                        <a14:foregroundMark x1="63889" y1="45833" x2="58889" y2="55556"/>
                        <a14:foregroundMark x1="61111" y1="48611" x2="57222" y2="56667"/>
                        <a14:foregroundMark x1="62222" y1="46111" x2="56667" y2="53333"/>
                        <a14:foregroundMark x1="57500" y1="47222" x2="55000" y2="54167"/>
                        <a14:foregroundMark x1="51944" y1="55556" x2="48056" y2="6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876" y="110107"/>
            <a:ext cx="1404989" cy="140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36168" y="796447"/>
            <a:ext cx="10719662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  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Trong đoạn thơ, có ba nhóm từ được viết hoa: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dung,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8)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Việt Bắc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được viết hoa vì là danh từ riêng.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+ Các từ 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Bác, Người, Ông, Cụ, Người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được viết hoa để thể hiện sự tôn trọng đặc biệt. (Lưu ý: Từ 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ở đầu dòng 8 cũng thể hiện sự tôn trọng đặc biệt đối với Bác Hồ, như từ 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ở các vị trí khác trong đoạn thơ.)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2E041DE-EAC8-4D7B-B758-62042782DF8F}"/>
              </a:ext>
            </a:extLst>
          </p:cNvPr>
          <p:cNvGrpSpPr/>
          <p:nvPr/>
        </p:nvGrpSpPr>
        <p:grpSpPr>
          <a:xfrm>
            <a:off x="-408788" y="0"/>
            <a:ext cx="12600788" cy="7370805"/>
            <a:chOff x="-408788" y="0"/>
            <a:chExt cx="12600788" cy="7370805"/>
          </a:xfrm>
        </p:grpSpPr>
        <p:pic>
          <p:nvPicPr>
            <p:cNvPr id="19" name="Picture 18" descr="A cartoon landscape with mountains and blue sky&#10;&#10;Description automatically generated">
              <a:extLst>
                <a:ext uri="{FF2B5EF4-FFF2-40B4-BE49-F238E27FC236}">
                  <a16:creationId xmlns:a16="http://schemas.microsoft.com/office/drawing/2014/main" id="{910EAFA5-0144-49E8-832B-F8D14368C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0" name="Picture 19" descr="A green grass field with white flowers&#10;&#10;Description automatically generated">
              <a:extLst>
                <a:ext uri="{FF2B5EF4-FFF2-40B4-BE49-F238E27FC236}">
                  <a16:creationId xmlns:a16="http://schemas.microsoft.com/office/drawing/2014/main" id="{46028992-1FEB-4728-B4A3-5AC432EFD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3756453"/>
              <a:ext cx="12192000" cy="3228985"/>
            </a:xfrm>
            <a:prstGeom prst="rect">
              <a:avLst/>
            </a:prstGeom>
          </p:spPr>
        </p:pic>
        <p:pic>
          <p:nvPicPr>
            <p:cNvPr id="21" name="Picture 20" descr="A group of kids on a rainbow&#10;&#10;Description automatically generated">
              <a:extLst>
                <a:ext uri="{FF2B5EF4-FFF2-40B4-BE49-F238E27FC236}">
                  <a16:creationId xmlns:a16="http://schemas.microsoft.com/office/drawing/2014/main" id="{44654A71-05D6-4918-84ED-93D97B07B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08788" y="512805"/>
              <a:ext cx="5892084" cy="6858000"/>
            </a:xfrm>
            <a:prstGeom prst="rect">
              <a:avLst/>
            </a:prstGeom>
          </p:spPr>
        </p:pic>
        <p:pic>
          <p:nvPicPr>
            <p:cNvPr id="22" name="Picture 21" descr="A yellow sun with black background&#10;&#10;Description automatically generated">
              <a:extLst>
                <a:ext uri="{FF2B5EF4-FFF2-40B4-BE49-F238E27FC236}">
                  <a16:creationId xmlns:a16="http://schemas.microsoft.com/office/drawing/2014/main" id="{525E329C-A771-40DC-A69B-92CD4874B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857" y="704335"/>
              <a:ext cx="2182801" cy="2075935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760A48-5C6C-40A3-B142-FB7F327281F6}"/>
              </a:ext>
            </a:extLst>
          </p:cNvPr>
          <p:cNvSpPr/>
          <p:nvPr/>
        </p:nvSpPr>
        <p:spPr>
          <a:xfrm>
            <a:off x="408828" y="318967"/>
            <a:ext cx="11374343" cy="6043558"/>
          </a:xfrm>
          <a:prstGeom prst="roundRect">
            <a:avLst/>
          </a:prstGeom>
          <a:solidFill>
            <a:srgbClr val="FFFFFF">
              <a:alpha val="87059"/>
            </a:srgbClr>
          </a:solidFill>
          <a:ln w="762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group of pink hearts&#10;&#10;Description automatically generated">
            <a:extLst>
              <a:ext uri="{FF2B5EF4-FFF2-40B4-BE49-F238E27FC236}">
                <a16:creationId xmlns:a16="http://schemas.microsoft.com/office/drawing/2014/main" id="{6F540A9B-3CBB-4FD9-9F79-E48983BB22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31441"/>
          <a:stretch/>
        </p:blipFill>
        <p:spPr>
          <a:xfrm>
            <a:off x="166936" y="2264565"/>
            <a:ext cx="2370318" cy="1031409"/>
          </a:xfrm>
          <a:prstGeom prst="rect">
            <a:avLst/>
          </a:prstGeom>
        </p:spPr>
      </p:pic>
      <p:pic>
        <p:nvPicPr>
          <p:cNvPr id="13" name="Picture 12" descr="A group of pink hearts&#10;&#10;Description automatically generated">
            <a:extLst>
              <a:ext uri="{FF2B5EF4-FFF2-40B4-BE49-F238E27FC236}">
                <a16:creationId xmlns:a16="http://schemas.microsoft.com/office/drawing/2014/main" id="{F31AC821-2D57-4969-A8BB-40B31C639C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31441"/>
          <a:stretch/>
        </p:blipFill>
        <p:spPr>
          <a:xfrm>
            <a:off x="9129696" y="210064"/>
            <a:ext cx="2370318" cy="1031409"/>
          </a:xfrm>
          <a:prstGeom prst="rect">
            <a:avLst/>
          </a:prstGeom>
        </p:spPr>
      </p:pic>
      <p:pic>
        <p:nvPicPr>
          <p:cNvPr id="1026" name="Picture 2" descr="Premium Vector | Target icon in comic style darts game cartoon vector  illustration on white isolated background aim arrow splash effect business  concept">
            <a:extLst>
              <a:ext uri="{FF2B5EF4-FFF2-40B4-BE49-F238E27FC236}">
                <a16:creationId xmlns:a16="http://schemas.microsoft.com/office/drawing/2014/main" id="{54352DBE-7E63-42DC-B77C-7B84C1A0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444" y1="47222" x2="54167" y2="55556"/>
                        <a14:foregroundMark x1="54167" y1="55556" x2="54167" y2="55556"/>
                        <a14:foregroundMark x1="39444" y1="43611" x2="55556" y2="54444"/>
                        <a14:foregroundMark x1="51667" y1="41667" x2="43056" y2="59444"/>
                        <a14:foregroundMark x1="56667" y1="40833" x2="40000" y2="61667"/>
                        <a14:foregroundMark x1="40000" y1="61667" x2="54167" y2="65833"/>
                        <a14:foregroundMark x1="54167" y1="65833" x2="54722" y2="48889"/>
                        <a14:foregroundMark x1="54722" y1="48889" x2="45278" y2="43056"/>
                        <a14:foregroundMark x1="51667" y1="43056" x2="55556" y2="59722"/>
                        <a14:foregroundMark x1="55556" y1="59722" x2="53056" y2="45000"/>
                        <a14:foregroundMark x1="53056" y1="45000" x2="51389" y2="44722"/>
                        <a14:foregroundMark x1="53056" y1="40000" x2="41944" y2="52500"/>
                        <a14:foregroundMark x1="41944" y1="52500" x2="53611" y2="50278"/>
                        <a14:foregroundMark x1="48056" y1="37222" x2="43333" y2="53056"/>
                        <a14:foregroundMark x1="44167" y1="41111" x2="39444" y2="59167"/>
                        <a14:foregroundMark x1="56667" y1="41944" x2="53611" y2="57778"/>
                        <a14:foregroundMark x1="63889" y1="45833" x2="58889" y2="55556"/>
                        <a14:foregroundMark x1="61111" y1="48611" x2="57222" y2="56667"/>
                        <a14:foregroundMark x1="62222" y1="46111" x2="56667" y2="53333"/>
                        <a14:foregroundMark x1="57500" y1="47222" x2="55000" y2="54167"/>
                        <a14:foregroundMark x1="51944" y1="55556" x2="48056" y2="6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876" y="110107"/>
            <a:ext cx="1404989" cy="140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4554057" y="501985"/>
            <a:ext cx="8229600" cy="1752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Tx/>
              <a:buNone/>
              <a:defRPr/>
            </a:pPr>
            <a:r>
              <a:rPr lang="en-US" dirty="0" smtClean="0">
                <a:latin typeface="Arial"/>
              </a:rPr>
              <a:t> 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84212" y="1670676"/>
            <a:ext cx="1081580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    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một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số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trường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hợp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danh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từ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chung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viết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hoa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sự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tôn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trọng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đặc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biệt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đối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với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người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hoặc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sự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vật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mà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danh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từ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đó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biểu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charset="0"/>
              </a:rPr>
              <a:t>thị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. 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00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2E041DE-EAC8-4D7B-B758-62042782DF8F}"/>
              </a:ext>
            </a:extLst>
          </p:cNvPr>
          <p:cNvGrpSpPr/>
          <p:nvPr/>
        </p:nvGrpSpPr>
        <p:grpSpPr>
          <a:xfrm>
            <a:off x="-408788" y="0"/>
            <a:ext cx="12600788" cy="7370805"/>
            <a:chOff x="-408788" y="0"/>
            <a:chExt cx="12600788" cy="7370805"/>
          </a:xfrm>
        </p:grpSpPr>
        <p:pic>
          <p:nvPicPr>
            <p:cNvPr id="19" name="Picture 18" descr="A cartoon landscape with mountains and blue sky&#10;&#10;Description automatically generated">
              <a:extLst>
                <a:ext uri="{FF2B5EF4-FFF2-40B4-BE49-F238E27FC236}">
                  <a16:creationId xmlns:a16="http://schemas.microsoft.com/office/drawing/2014/main" id="{910EAFA5-0144-49E8-832B-F8D14368C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0" name="Picture 19" descr="A green grass field with white flowers&#10;&#10;Description automatically generated">
              <a:extLst>
                <a:ext uri="{FF2B5EF4-FFF2-40B4-BE49-F238E27FC236}">
                  <a16:creationId xmlns:a16="http://schemas.microsoft.com/office/drawing/2014/main" id="{46028992-1FEB-4728-B4A3-5AC432EFD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3756453"/>
              <a:ext cx="12192000" cy="3228985"/>
            </a:xfrm>
            <a:prstGeom prst="rect">
              <a:avLst/>
            </a:prstGeom>
          </p:spPr>
        </p:pic>
        <p:pic>
          <p:nvPicPr>
            <p:cNvPr id="21" name="Picture 20" descr="A group of kids on a rainbow&#10;&#10;Description automatically generated">
              <a:extLst>
                <a:ext uri="{FF2B5EF4-FFF2-40B4-BE49-F238E27FC236}">
                  <a16:creationId xmlns:a16="http://schemas.microsoft.com/office/drawing/2014/main" id="{44654A71-05D6-4918-84ED-93D97B07B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08788" y="512805"/>
              <a:ext cx="5892084" cy="6858000"/>
            </a:xfrm>
            <a:prstGeom prst="rect">
              <a:avLst/>
            </a:prstGeom>
          </p:spPr>
        </p:pic>
        <p:pic>
          <p:nvPicPr>
            <p:cNvPr id="22" name="Picture 21" descr="A yellow sun with black background&#10;&#10;Description automatically generated">
              <a:extLst>
                <a:ext uri="{FF2B5EF4-FFF2-40B4-BE49-F238E27FC236}">
                  <a16:creationId xmlns:a16="http://schemas.microsoft.com/office/drawing/2014/main" id="{525E329C-A771-40DC-A69B-92CD4874B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857" y="704335"/>
              <a:ext cx="2182801" cy="2075935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760A48-5C6C-40A3-B142-FB7F327281F6}"/>
              </a:ext>
            </a:extLst>
          </p:cNvPr>
          <p:cNvSpPr/>
          <p:nvPr/>
        </p:nvSpPr>
        <p:spPr>
          <a:xfrm>
            <a:off x="408828" y="318967"/>
            <a:ext cx="11374343" cy="6408404"/>
          </a:xfrm>
          <a:prstGeom prst="roundRect">
            <a:avLst/>
          </a:prstGeom>
          <a:solidFill>
            <a:srgbClr val="FFFFFF">
              <a:alpha val="87059"/>
            </a:srgbClr>
          </a:solidFill>
          <a:ln w="762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group of pink hearts&#10;&#10;Description automatically generated">
            <a:extLst>
              <a:ext uri="{FF2B5EF4-FFF2-40B4-BE49-F238E27FC236}">
                <a16:creationId xmlns:a16="http://schemas.microsoft.com/office/drawing/2014/main" id="{6F540A9B-3CBB-4FD9-9F79-E48983BB22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31441"/>
          <a:stretch/>
        </p:blipFill>
        <p:spPr>
          <a:xfrm>
            <a:off x="513794" y="210064"/>
            <a:ext cx="2370318" cy="1031409"/>
          </a:xfrm>
          <a:prstGeom prst="rect">
            <a:avLst/>
          </a:prstGeom>
        </p:spPr>
      </p:pic>
      <p:pic>
        <p:nvPicPr>
          <p:cNvPr id="13" name="Picture 12" descr="A group of pink hearts&#10;&#10;Description automatically generated">
            <a:extLst>
              <a:ext uri="{FF2B5EF4-FFF2-40B4-BE49-F238E27FC236}">
                <a16:creationId xmlns:a16="http://schemas.microsoft.com/office/drawing/2014/main" id="{F31AC821-2D57-4969-A8BB-40B31C639C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31441"/>
          <a:stretch/>
        </p:blipFill>
        <p:spPr>
          <a:xfrm>
            <a:off x="9129696" y="210064"/>
            <a:ext cx="2370318" cy="1031409"/>
          </a:xfrm>
          <a:prstGeom prst="rect">
            <a:avLst/>
          </a:prstGeom>
        </p:spPr>
      </p:pic>
      <p:pic>
        <p:nvPicPr>
          <p:cNvPr id="1026" name="Picture 2" descr="Premium Vector | Target icon in comic style darts game cartoon vector  illustration on white isolated background aim arrow splash effect business  concept">
            <a:extLst>
              <a:ext uri="{FF2B5EF4-FFF2-40B4-BE49-F238E27FC236}">
                <a16:creationId xmlns:a16="http://schemas.microsoft.com/office/drawing/2014/main" id="{54352DBE-7E63-42DC-B77C-7B84C1A0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444" y1="47222" x2="54167" y2="55556"/>
                        <a14:foregroundMark x1="54167" y1="55556" x2="54167" y2="55556"/>
                        <a14:foregroundMark x1="39444" y1="43611" x2="55556" y2="54444"/>
                        <a14:foregroundMark x1="51667" y1="41667" x2="43056" y2="59444"/>
                        <a14:foregroundMark x1="56667" y1="40833" x2="40000" y2="61667"/>
                        <a14:foregroundMark x1="40000" y1="61667" x2="54167" y2="65833"/>
                        <a14:foregroundMark x1="54167" y1="65833" x2="54722" y2="48889"/>
                        <a14:foregroundMark x1="54722" y1="48889" x2="45278" y2="43056"/>
                        <a14:foregroundMark x1="51667" y1="43056" x2="55556" y2="59722"/>
                        <a14:foregroundMark x1="55556" y1="59722" x2="53056" y2="45000"/>
                        <a14:foregroundMark x1="53056" y1="45000" x2="51389" y2="44722"/>
                        <a14:foregroundMark x1="53056" y1="40000" x2="41944" y2="52500"/>
                        <a14:foregroundMark x1="41944" y1="52500" x2="53611" y2="50278"/>
                        <a14:foregroundMark x1="48056" y1="37222" x2="43333" y2="53056"/>
                        <a14:foregroundMark x1="44167" y1="41111" x2="39444" y2="59167"/>
                        <a14:foregroundMark x1="56667" y1="41944" x2="53611" y2="57778"/>
                        <a14:foregroundMark x1="63889" y1="45833" x2="58889" y2="55556"/>
                        <a14:foregroundMark x1="61111" y1="48611" x2="57222" y2="56667"/>
                        <a14:foregroundMark x1="62222" y1="46111" x2="56667" y2="53333"/>
                        <a14:foregroundMark x1="57500" y1="47222" x2="55000" y2="54167"/>
                        <a14:foregroundMark x1="51944" y1="55556" x2="48056" y2="6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876" y="110107"/>
            <a:ext cx="1404989" cy="140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888274" y="512805"/>
            <a:ext cx="8989089" cy="1143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Tx/>
              <a:buNone/>
              <a:defRPr/>
            </a:pPr>
            <a:r>
              <a:rPr lang="en-US" b="1" dirty="0" smtClean="0">
                <a:solidFill>
                  <a:srgbClr val="002060"/>
                </a:solidFill>
                <a:latin typeface="Arial"/>
              </a:rPr>
              <a:t>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s-VE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88274" y="1506318"/>
            <a:ext cx="10552898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Cha,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28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en-US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TỐ HỮU </a:t>
            </a:r>
          </a:p>
          <a:p>
            <a:pPr algn="just"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 (2002)</a:t>
            </a:r>
          </a:p>
          <a:p>
            <a:pPr algn="just">
              <a:spcBef>
                <a:spcPts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ngước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cậy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>
              <a:spcBef>
                <a:spcPts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ạ. </a:t>
            </a:r>
          </a:p>
          <a:p>
            <a:pPr algn="just">
              <a:spcBef>
                <a:spcPts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DUY THÁI</a:t>
            </a:r>
          </a:p>
          <a:p>
            <a:pPr algn="just">
              <a:spcBef>
                <a:spcPts val="0"/>
              </a:spcBef>
            </a:pP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70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2E041DE-EAC8-4D7B-B758-62042782DF8F}"/>
              </a:ext>
            </a:extLst>
          </p:cNvPr>
          <p:cNvGrpSpPr/>
          <p:nvPr/>
        </p:nvGrpSpPr>
        <p:grpSpPr>
          <a:xfrm>
            <a:off x="-408788" y="0"/>
            <a:ext cx="12600788" cy="7370805"/>
            <a:chOff x="-408788" y="0"/>
            <a:chExt cx="12600788" cy="7370805"/>
          </a:xfrm>
        </p:grpSpPr>
        <p:pic>
          <p:nvPicPr>
            <p:cNvPr id="19" name="Picture 18" descr="A cartoon landscape with mountains and blue sky&#10;&#10;Description automatically generated">
              <a:extLst>
                <a:ext uri="{FF2B5EF4-FFF2-40B4-BE49-F238E27FC236}">
                  <a16:creationId xmlns:a16="http://schemas.microsoft.com/office/drawing/2014/main" id="{910EAFA5-0144-49E8-832B-F8D14368C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0" name="Picture 19" descr="A green grass field with white flowers&#10;&#10;Description automatically generated">
              <a:extLst>
                <a:ext uri="{FF2B5EF4-FFF2-40B4-BE49-F238E27FC236}">
                  <a16:creationId xmlns:a16="http://schemas.microsoft.com/office/drawing/2014/main" id="{46028992-1FEB-4728-B4A3-5AC432EFD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3756453"/>
              <a:ext cx="12192000" cy="3228985"/>
            </a:xfrm>
            <a:prstGeom prst="rect">
              <a:avLst/>
            </a:prstGeom>
          </p:spPr>
        </p:pic>
        <p:pic>
          <p:nvPicPr>
            <p:cNvPr id="21" name="Picture 20" descr="A group of kids on a rainbow&#10;&#10;Description automatically generated">
              <a:extLst>
                <a:ext uri="{FF2B5EF4-FFF2-40B4-BE49-F238E27FC236}">
                  <a16:creationId xmlns:a16="http://schemas.microsoft.com/office/drawing/2014/main" id="{44654A71-05D6-4918-84ED-93D97B07B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08788" y="512805"/>
              <a:ext cx="5892084" cy="6858000"/>
            </a:xfrm>
            <a:prstGeom prst="rect">
              <a:avLst/>
            </a:prstGeom>
          </p:spPr>
        </p:pic>
        <p:pic>
          <p:nvPicPr>
            <p:cNvPr id="22" name="Picture 21" descr="A yellow sun with black background&#10;&#10;Description automatically generated">
              <a:extLst>
                <a:ext uri="{FF2B5EF4-FFF2-40B4-BE49-F238E27FC236}">
                  <a16:creationId xmlns:a16="http://schemas.microsoft.com/office/drawing/2014/main" id="{525E329C-A771-40DC-A69B-92CD4874B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857" y="704335"/>
              <a:ext cx="2182801" cy="2075935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760A48-5C6C-40A3-B142-FB7F327281F6}"/>
              </a:ext>
            </a:extLst>
          </p:cNvPr>
          <p:cNvSpPr/>
          <p:nvPr/>
        </p:nvSpPr>
        <p:spPr>
          <a:xfrm>
            <a:off x="408828" y="318966"/>
            <a:ext cx="11374343" cy="6447743"/>
          </a:xfrm>
          <a:prstGeom prst="roundRect">
            <a:avLst/>
          </a:prstGeom>
          <a:solidFill>
            <a:srgbClr val="FFFFFF">
              <a:alpha val="87059"/>
            </a:srgbClr>
          </a:solidFill>
          <a:ln w="762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group of pink hearts&#10;&#10;Description automatically generated">
            <a:extLst>
              <a:ext uri="{FF2B5EF4-FFF2-40B4-BE49-F238E27FC236}">
                <a16:creationId xmlns:a16="http://schemas.microsoft.com/office/drawing/2014/main" id="{6F540A9B-3CBB-4FD9-9F79-E48983BB22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31441"/>
          <a:stretch/>
        </p:blipFill>
        <p:spPr>
          <a:xfrm>
            <a:off x="513794" y="210064"/>
            <a:ext cx="2370318" cy="1031409"/>
          </a:xfrm>
          <a:prstGeom prst="rect">
            <a:avLst/>
          </a:prstGeom>
        </p:spPr>
      </p:pic>
      <p:pic>
        <p:nvPicPr>
          <p:cNvPr id="13" name="Picture 12" descr="A group of pink hearts&#10;&#10;Description automatically generated">
            <a:extLst>
              <a:ext uri="{FF2B5EF4-FFF2-40B4-BE49-F238E27FC236}">
                <a16:creationId xmlns:a16="http://schemas.microsoft.com/office/drawing/2014/main" id="{F31AC821-2D57-4969-A8BB-40B31C639C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31441"/>
          <a:stretch/>
        </p:blipFill>
        <p:spPr>
          <a:xfrm>
            <a:off x="9129696" y="210064"/>
            <a:ext cx="2370318" cy="1031409"/>
          </a:xfrm>
          <a:prstGeom prst="rect">
            <a:avLst/>
          </a:prstGeom>
        </p:spPr>
      </p:pic>
      <p:pic>
        <p:nvPicPr>
          <p:cNvPr id="1026" name="Picture 2" descr="Premium Vector | Target icon in comic style darts game cartoon vector  illustration on white isolated background aim arrow splash effect business  concept">
            <a:extLst>
              <a:ext uri="{FF2B5EF4-FFF2-40B4-BE49-F238E27FC236}">
                <a16:creationId xmlns:a16="http://schemas.microsoft.com/office/drawing/2014/main" id="{54352DBE-7E63-42DC-B77C-7B84C1A0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444" y1="47222" x2="54167" y2="55556"/>
                        <a14:foregroundMark x1="54167" y1="55556" x2="54167" y2="55556"/>
                        <a14:foregroundMark x1="39444" y1="43611" x2="55556" y2="54444"/>
                        <a14:foregroundMark x1="51667" y1="41667" x2="43056" y2="59444"/>
                        <a14:foregroundMark x1="56667" y1="40833" x2="40000" y2="61667"/>
                        <a14:foregroundMark x1="40000" y1="61667" x2="54167" y2="65833"/>
                        <a14:foregroundMark x1="54167" y1="65833" x2="54722" y2="48889"/>
                        <a14:foregroundMark x1="54722" y1="48889" x2="45278" y2="43056"/>
                        <a14:foregroundMark x1="51667" y1="43056" x2="55556" y2="59722"/>
                        <a14:foregroundMark x1="55556" y1="59722" x2="53056" y2="45000"/>
                        <a14:foregroundMark x1="53056" y1="45000" x2="51389" y2="44722"/>
                        <a14:foregroundMark x1="53056" y1="40000" x2="41944" y2="52500"/>
                        <a14:foregroundMark x1="41944" y1="52500" x2="53611" y2="50278"/>
                        <a14:foregroundMark x1="48056" y1="37222" x2="43333" y2="53056"/>
                        <a14:foregroundMark x1="44167" y1="41111" x2="39444" y2="59167"/>
                        <a14:foregroundMark x1="56667" y1="41944" x2="53611" y2="57778"/>
                        <a14:foregroundMark x1="63889" y1="45833" x2="58889" y2="55556"/>
                        <a14:foregroundMark x1="61111" y1="48611" x2="57222" y2="56667"/>
                        <a14:foregroundMark x1="62222" y1="46111" x2="56667" y2="53333"/>
                        <a14:foregroundMark x1="57500" y1="47222" x2="55000" y2="54167"/>
                        <a14:foregroundMark x1="51944" y1="55556" x2="48056" y2="6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876" y="110107"/>
            <a:ext cx="1404989" cy="140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731520" y="576897"/>
            <a:ext cx="9332333" cy="1143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Tx/>
              <a:buNone/>
              <a:defRPr/>
            </a:pPr>
            <a:r>
              <a:rPr lang="en-US" sz="3600" dirty="0" smtClean="0">
                <a:latin typeface="Arial"/>
              </a:rPr>
              <a:t> 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: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s-VE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endParaRPr lang="en-US" sz="3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854084" y="1637297"/>
            <a:ext cx="10784921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28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lọc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máu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en-US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TỐ HỮU </a:t>
            </a:r>
          </a:p>
          <a:p>
            <a:pPr algn="just">
              <a:spcBef>
                <a:spcPts val="0"/>
              </a:spcBef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đứa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spcBef>
                <a:spcPts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 (2002)</a:t>
            </a:r>
          </a:p>
          <a:p>
            <a:pPr algn="just">
              <a:spcBef>
                <a:spcPts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ngước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cậy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just">
              <a:spcBef>
                <a:spcPts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ạ. </a:t>
            </a:r>
          </a:p>
          <a:p>
            <a:pPr algn="just">
              <a:spcBef>
                <a:spcPts val="0"/>
              </a:spcBef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DUY THÁI</a:t>
            </a:r>
          </a:p>
          <a:p>
            <a:pPr algn="just">
              <a:spcBef>
                <a:spcPts val="0"/>
              </a:spcBef>
            </a:pP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30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2E041DE-EAC8-4D7B-B758-62042782DF8F}"/>
              </a:ext>
            </a:extLst>
          </p:cNvPr>
          <p:cNvGrpSpPr/>
          <p:nvPr/>
        </p:nvGrpSpPr>
        <p:grpSpPr>
          <a:xfrm>
            <a:off x="-408788" y="0"/>
            <a:ext cx="12600788" cy="7370805"/>
            <a:chOff x="-408788" y="0"/>
            <a:chExt cx="12600788" cy="7370805"/>
          </a:xfrm>
        </p:grpSpPr>
        <p:pic>
          <p:nvPicPr>
            <p:cNvPr id="19" name="Picture 18" descr="A cartoon landscape with mountains and blue sky&#10;&#10;Description automatically generated">
              <a:extLst>
                <a:ext uri="{FF2B5EF4-FFF2-40B4-BE49-F238E27FC236}">
                  <a16:creationId xmlns:a16="http://schemas.microsoft.com/office/drawing/2014/main" id="{910EAFA5-0144-49E8-832B-F8D14368C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811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0" name="Picture 19" descr="A green grass field with white flowers&#10;&#10;Description automatically generated">
              <a:extLst>
                <a:ext uri="{FF2B5EF4-FFF2-40B4-BE49-F238E27FC236}">
                  <a16:creationId xmlns:a16="http://schemas.microsoft.com/office/drawing/2014/main" id="{46028992-1FEB-4728-B4A3-5AC432EFD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3756453"/>
              <a:ext cx="12192000" cy="3228985"/>
            </a:xfrm>
            <a:prstGeom prst="rect">
              <a:avLst/>
            </a:prstGeom>
          </p:spPr>
        </p:pic>
        <p:pic>
          <p:nvPicPr>
            <p:cNvPr id="21" name="Picture 20" descr="A group of kids on a rainbow&#10;&#10;Description automatically generated">
              <a:extLst>
                <a:ext uri="{FF2B5EF4-FFF2-40B4-BE49-F238E27FC236}">
                  <a16:creationId xmlns:a16="http://schemas.microsoft.com/office/drawing/2014/main" id="{44654A71-05D6-4918-84ED-93D97B07B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08788" y="512805"/>
              <a:ext cx="5892084" cy="6858000"/>
            </a:xfrm>
            <a:prstGeom prst="rect">
              <a:avLst/>
            </a:prstGeom>
          </p:spPr>
        </p:pic>
        <p:pic>
          <p:nvPicPr>
            <p:cNvPr id="22" name="Picture 21" descr="A yellow sun with black background&#10;&#10;Description automatically generated">
              <a:extLst>
                <a:ext uri="{FF2B5EF4-FFF2-40B4-BE49-F238E27FC236}">
                  <a16:creationId xmlns:a16="http://schemas.microsoft.com/office/drawing/2014/main" id="{525E329C-A771-40DC-A69B-92CD4874B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857" y="704335"/>
              <a:ext cx="2182801" cy="2075935"/>
            </a:xfrm>
            <a:prstGeom prst="rect">
              <a:avLst/>
            </a:prstGeom>
          </p:spPr>
        </p:pic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760A48-5C6C-40A3-B142-FB7F327281F6}"/>
              </a:ext>
            </a:extLst>
          </p:cNvPr>
          <p:cNvSpPr/>
          <p:nvPr/>
        </p:nvSpPr>
        <p:spPr>
          <a:xfrm>
            <a:off x="408828" y="246583"/>
            <a:ext cx="11374343" cy="6043558"/>
          </a:xfrm>
          <a:prstGeom prst="roundRect">
            <a:avLst/>
          </a:prstGeom>
          <a:solidFill>
            <a:srgbClr val="FFFFFF">
              <a:alpha val="87059"/>
            </a:srgbClr>
          </a:solidFill>
          <a:ln w="762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group of pink hearts&#10;&#10;Description automatically generated">
            <a:extLst>
              <a:ext uri="{FF2B5EF4-FFF2-40B4-BE49-F238E27FC236}">
                <a16:creationId xmlns:a16="http://schemas.microsoft.com/office/drawing/2014/main" id="{6F540A9B-3CBB-4FD9-9F79-E48983BB22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31441"/>
          <a:stretch/>
        </p:blipFill>
        <p:spPr>
          <a:xfrm>
            <a:off x="513794" y="210064"/>
            <a:ext cx="2370318" cy="1031409"/>
          </a:xfrm>
          <a:prstGeom prst="rect">
            <a:avLst/>
          </a:prstGeom>
        </p:spPr>
      </p:pic>
      <p:pic>
        <p:nvPicPr>
          <p:cNvPr id="13" name="Picture 12" descr="A group of pink hearts&#10;&#10;Description automatically generated">
            <a:extLst>
              <a:ext uri="{FF2B5EF4-FFF2-40B4-BE49-F238E27FC236}">
                <a16:creationId xmlns:a16="http://schemas.microsoft.com/office/drawing/2014/main" id="{F31AC821-2D57-4969-A8BB-40B31C639C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45" b="31441"/>
          <a:stretch/>
        </p:blipFill>
        <p:spPr>
          <a:xfrm>
            <a:off x="9129696" y="210064"/>
            <a:ext cx="2370318" cy="1031409"/>
          </a:xfrm>
          <a:prstGeom prst="rect">
            <a:avLst/>
          </a:prstGeom>
        </p:spPr>
      </p:pic>
      <p:pic>
        <p:nvPicPr>
          <p:cNvPr id="1026" name="Picture 2" descr="Premium Vector | Target icon in comic style darts game cartoon vector  illustration on white isolated background aim arrow splash effect business  concept">
            <a:extLst>
              <a:ext uri="{FF2B5EF4-FFF2-40B4-BE49-F238E27FC236}">
                <a16:creationId xmlns:a16="http://schemas.microsoft.com/office/drawing/2014/main" id="{54352DBE-7E63-42DC-B77C-7B84C1A0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9444" y1="47222" x2="54167" y2="55556"/>
                        <a14:foregroundMark x1="54167" y1="55556" x2="54167" y2="55556"/>
                        <a14:foregroundMark x1="39444" y1="43611" x2="55556" y2="54444"/>
                        <a14:foregroundMark x1="51667" y1="41667" x2="43056" y2="59444"/>
                        <a14:foregroundMark x1="56667" y1="40833" x2="40000" y2="61667"/>
                        <a14:foregroundMark x1="40000" y1="61667" x2="54167" y2="65833"/>
                        <a14:foregroundMark x1="54167" y1="65833" x2="54722" y2="48889"/>
                        <a14:foregroundMark x1="54722" y1="48889" x2="45278" y2="43056"/>
                        <a14:foregroundMark x1="51667" y1="43056" x2="55556" y2="59722"/>
                        <a14:foregroundMark x1="55556" y1="59722" x2="53056" y2="45000"/>
                        <a14:foregroundMark x1="53056" y1="45000" x2="51389" y2="44722"/>
                        <a14:foregroundMark x1="53056" y1="40000" x2="41944" y2="52500"/>
                        <a14:foregroundMark x1="41944" y1="52500" x2="53611" y2="50278"/>
                        <a14:foregroundMark x1="48056" y1="37222" x2="43333" y2="53056"/>
                        <a14:foregroundMark x1="44167" y1="41111" x2="39444" y2="59167"/>
                        <a14:foregroundMark x1="56667" y1="41944" x2="53611" y2="57778"/>
                        <a14:foregroundMark x1="63889" y1="45833" x2="58889" y2="55556"/>
                        <a14:foregroundMark x1="61111" y1="48611" x2="57222" y2="56667"/>
                        <a14:foregroundMark x1="62222" y1="46111" x2="56667" y2="53333"/>
                        <a14:foregroundMark x1="57500" y1="47222" x2="55000" y2="54167"/>
                        <a14:foregroundMark x1="51944" y1="55556" x2="48056" y2="6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8876" y="110107"/>
            <a:ext cx="1404989" cy="140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98689" y="562938"/>
            <a:ext cx="10794620" cy="3505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buFontTx/>
              <a:buNone/>
              <a:defRPr/>
            </a:pPr>
            <a:r>
              <a:rPr lang="en-US" dirty="0" smtClean="0">
                <a:latin typeface="Arial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latin typeface="Arial"/>
              </a:rPr>
              <a:t>Bài</a:t>
            </a:r>
            <a:r>
              <a:rPr lang="en-US" b="1" dirty="0" smtClean="0">
                <a:solidFill>
                  <a:srgbClr val="FF0000"/>
                </a:solidFill>
                <a:latin typeface="Arial"/>
              </a:rPr>
              <a:t> 2 :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Tuấn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Huệ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Minh, …),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VE" dirty="0" err="1" smtClean="0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s-VE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62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build="p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B142D96DF8BD4187C0BD8915B76B44" ma:contentTypeVersion="12" ma:contentTypeDescription="Create a new document." ma:contentTypeScope="" ma:versionID="ad718c3057d2a3af094f6f82cfc1da09">
  <xsd:schema xmlns:xsd="http://www.w3.org/2001/XMLSchema" xmlns:xs="http://www.w3.org/2001/XMLSchema" xmlns:p="http://schemas.microsoft.com/office/2006/metadata/properties" xmlns:ns3="ef9fbb00-3a11-451f-a0e3-723ec126c7ed" xmlns:ns4="e3474fc8-c587-4375-aa46-28eda414bf22" targetNamespace="http://schemas.microsoft.com/office/2006/metadata/properties" ma:root="true" ma:fieldsID="4aa590b769be117cbe16d79f742626f9" ns3:_="" ns4:_="">
    <xsd:import namespace="ef9fbb00-3a11-451f-a0e3-723ec126c7ed"/>
    <xsd:import namespace="e3474fc8-c587-4375-aa46-28eda414bf22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AutoTag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9fbb00-3a11-451f-a0e3-723ec126c7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474fc8-c587-4375-aa46-28eda414bf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3474fc8-c587-4375-aa46-28eda414bf22" xsi:nil="true"/>
  </documentManagement>
</p:properties>
</file>

<file path=customXml/itemProps1.xml><?xml version="1.0" encoding="utf-8"?>
<ds:datastoreItem xmlns:ds="http://schemas.openxmlformats.org/officeDocument/2006/customXml" ds:itemID="{A2F010AA-7533-43F9-BFC2-9F9253F156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9fbb00-3a11-451f-a0e3-723ec126c7ed"/>
    <ds:schemaRef ds:uri="e3474fc8-c587-4375-aa46-28eda414bf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C60E50-6EAE-4A20-81B6-2199E0DD2F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C30683-C426-41A5-948C-2D36CA87D523}">
  <ds:schemaRefs>
    <ds:schemaRef ds:uri="http://purl.org/dc/elements/1.1/"/>
    <ds:schemaRef ds:uri="http://schemas.microsoft.com/office/2006/documentManagement/types"/>
    <ds:schemaRef ds:uri="http://www.w3.org/XML/1998/namespace"/>
    <ds:schemaRef ds:uri="ef9fbb00-3a11-451f-a0e3-723ec126c7ed"/>
    <ds:schemaRef ds:uri="http://purl.org/dc/terms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e3474fc8-c587-4375-aa46-28eda414bf2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1078</TotalTime>
  <Words>687</Words>
  <Application>Microsoft Office PowerPoint</Application>
  <PresentationFormat>Widescreen</PresentationFormat>
  <Paragraphs>47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hien tran 0353095025</cp:lastModifiedBy>
  <cp:revision>4</cp:revision>
  <dcterms:created xsi:type="dcterms:W3CDTF">2023-07-24T13:44:19Z</dcterms:created>
  <dcterms:modified xsi:type="dcterms:W3CDTF">2025-02-12T16:20:57Z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0x01010087B142D96DF8BD4187C0BD8915B76B44</vt:lpwstr>
  </property>
</Properties>
</file>