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1" r:id="rId4"/>
    <p:sldId id="288" r:id="rId5"/>
    <p:sldId id="283" r:id="rId6"/>
    <p:sldId id="289" r:id="rId7"/>
    <p:sldId id="284" r:id="rId8"/>
    <p:sldId id="257" r:id="rId9"/>
    <p:sldId id="278" r:id="rId10"/>
    <p:sldId id="280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CCFF99"/>
    <a:srgbClr val="003300"/>
    <a:srgbClr val="CCFF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561E-0880-4676-84FA-0CC065C5F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5AA7F-7AFA-45D0-84FD-C023DCC57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71166-0B9E-4B28-85C4-D4186CA03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BA78-BA0F-49EA-BEF6-D81805688AC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90E72-8984-43AF-9A59-9AD5777A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C828A-A20F-4514-81A9-4C2D7A40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8597-675D-4868-A525-2B6D317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6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E472-5AD5-422F-B37D-0DB5B53D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2D1A5-3BF0-4B72-A29C-E89F01EF9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46533-F2F3-46A1-919B-1C7AC7B7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BA78-BA0F-49EA-BEF6-D81805688AC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9AB7D-0EFD-4932-8F59-52F379C0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F502A-3186-4B48-8644-ACE9837E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8597-675D-4868-A525-2B6D317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4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7BBA8-027F-424F-BC62-EE462E671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83669-CE19-4530-92BE-3B5595CB7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A3631-B057-43B6-AAFF-0C3DA37CC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BA78-BA0F-49EA-BEF6-D81805688AC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C1D61-E4B8-43AB-8159-58BB73656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3D53B-CEE7-4F04-904A-F11D177F7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8597-675D-4868-A525-2B6D317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3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553CC-BC4B-493D-80F6-C5161A385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6CFC8-E7EB-49CA-BC4F-EB86DA4A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C7F13-9A21-4B18-AF60-B93F06DC7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BA78-BA0F-49EA-BEF6-D81805688AC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132E7-A732-4566-8D5C-675912CE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45137-9C23-49C2-8D19-6B4FD6AB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8597-675D-4868-A525-2B6D317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2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102C-032A-4BB6-B51F-AEE056500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F26DE-A01A-426E-81E2-8C7EEC36D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512F-6825-4BEE-BD11-DC3B537D6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BA78-BA0F-49EA-BEF6-D81805688AC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314F-7C4C-46E0-ABB7-4873870A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E9D4-1E9D-4976-9077-7E643456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8597-675D-4868-A525-2B6D317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2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247AD-FB5F-4A1E-AEA4-19DD0A25B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CABE8-21BE-4F09-8BF0-7EDA21AE2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0DE4D-C711-4ACC-AF77-2D8703E48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97256-D7B7-4396-9A32-2F39D406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BA78-BA0F-49EA-BEF6-D81805688AC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62E84-379D-4424-9464-341273F11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689D2-90B2-48CA-BED7-C51AD90DB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8597-675D-4868-A525-2B6D317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2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8AC00-7C70-4726-8B69-065CD3F42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855EE-4576-4A78-B148-EDF029071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7A53E-5893-4FE8-90E0-AB5B72063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1B42FC-5F80-441D-A0AC-CEBE6F6C2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00C785-D995-4A0F-A569-6638D513D7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889D31-CE40-40D7-8F2A-533FD9DB6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BA78-BA0F-49EA-BEF6-D81805688AC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8F3B31-C245-4D3B-BD04-128F8995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C27D47-D102-483A-ADD4-5CBFA19E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8597-675D-4868-A525-2B6D317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9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C1321-1524-4AD7-9B8D-5013D5A2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12878-BA44-4B85-BF0A-6814B337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BA78-BA0F-49EA-BEF6-D81805688AC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79F22-2FF4-4A6E-AF6A-F7F3C7D74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E14FC-1A30-4DB7-817B-41F27CD08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8597-675D-4868-A525-2B6D317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4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E3FA6-1F4D-4BA2-B8ED-C246E0E85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BA78-BA0F-49EA-BEF6-D81805688AC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14F7BF-C7F0-47D6-90D9-CC693F53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96612-F491-4CE2-87C4-5BEC78D7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8597-675D-4868-A525-2B6D317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9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57975-CDC0-4224-ABC1-B04916D6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917F1-7124-4255-AB5D-A79A056BB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18C08-4537-49BB-935F-A6D3D2DB5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4DEC6-C17B-4ACF-A963-3628E5B0B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BA78-BA0F-49EA-BEF6-D81805688AC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6CB01-658E-42A7-A9C7-879D88342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F8538-E07A-4460-B2D5-6D0DC15C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8597-675D-4868-A525-2B6D317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3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16DD5-5DAE-44FA-9F46-647811305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E52287-F254-46FF-A375-1E79C0111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8EABE-46A3-4BAD-9EB3-A1A4B1C28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70E17-CDBE-488C-AFED-5B87686C5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BA78-BA0F-49EA-BEF6-D81805688AC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665DF-5D1E-4936-90A5-B91AAAFA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CD83B-A596-43FB-A768-FF7F07EA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8597-675D-4868-A525-2B6D317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8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F2686-C620-4643-B081-D562B0DC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00B86-73CA-4EDE-A62F-7FD45AE2F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26B36-2C24-40AD-86B0-18B772054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4BA78-BA0F-49EA-BEF6-D81805688AC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BE68A-5A03-4C13-865D-8E8978060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0B403-620A-42AE-9777-98B69A608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8597-675D-4868-A525-2B6D3172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7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D8B0D22-10D0-42F6-B779-30DB38CC14DC}"/>
              </a:ext>
            </a:extLst>
          </p:cNvPr>
          <p:cNvSpPr/>
          <p:nvPr/>
        </p:nvSpPr>
        <p:spPr>
          <a:xfrm>
            <a:off x="337930" y="245660"/>
            <a:ext cx="11516139" cy="247024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TRIỀU TRẦN VÀ 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 CHIẾN CHỐNG MÔNG – NGUYÊN</a:t>
            </a:r>
          </a:p>
          <a:p>
            <a:pPr algn="ctr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05D4F1-8C97-4952-8413-0ADC14FD7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102" y="3073732"/>
            <a:ext cx="7239469" cy="378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06109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1752601" y="228600"/>
            <a:ext cx="9365973" cy="990600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>
                <a:solidFill>
                  <a:schemeClr val="bg1"/>
                </a:solidFill>
                <a:latin typeface="Times New Roman" panose="02020603050405020304" charset="0"/>
              </a:rPr>
              <a:t>2.</a:t>
            </a:r>
            <a:r>
              <a:rPr lang="vi-VN" sz="2600" b="1">
                <a:solidFill>
                  <a:schemeClr val="bg1"/>
                </a:solidFill>
                <a:latin typeface="Times New Roman" panose="02020603050405020304" charset="0"/>
              </a:rPr>
              <a:t> Các vua Trần thường ngường ngôi sớm cho con và xưng là:</a:t>
            </a:r>
            <a:r>
              <a:rPr lang="en-US" sz="2600" b="1">
                <a:solidFill>
                  <a:schemeClr val="bg1"/>
                </a:solidFill>
                <a:latin typeface="Times New Roman" panose="02020603050405020304" charset="0"/>
              </a:rPr>
              <a:t> </a:t>
            </a:r>
            <a:endParaRPr lang="en-US" sz="2600" b="1" dirty="0">
              <a:solidFill>
                <a:schemeClr val="bg1"/>
              </a:solidFill>
              <a:latin typeface="Times New Roman" panose="02020603050405020304" charset="0"/>
            </a:endParaRPr>
          </a:p>
        </p:txBody>
      </p:sp>
      <p:grpSp>
        <p:nvGrpSpPr>
          <p:cNvPr id="14" name="Group 2"/>
          <p:cNvGrpSpPr/>
          <p:nvPr/>
        </p:nvGrpSpPr>
        <p:grpSpPr bwMode="auto">
          <a:xfrm rot="5400000">
            <a:off x="533400" y="3886200"/>
            <a:ext cx="4267200" cy="152400"/>
            <a:chOff x="0" y="1824"/>
            <a:chExt cx="5760" cy="90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50000">
                  <a:srgbClr val="B6B6B6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  <a:gradFill rotWithShape="1">
              <a:gsLst>
                <a:gs pos="0">
                  <a:srgbClr val="D9D9D9"/>
                </a:gs>
                <a:gs pos="100000">
                  <a:srgbClr val="808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sp>
        <p:nvSpPr>
          <p:cNvPr id="17" name="Rectangle 5"/>
          <p:cNvSpPr>
            <a:spLocks noChangeArrowheads="1"/>
          </p:cNvSpPr>
          <p:nvPr/>
        </p:nvSpPr>
        <p:spPr bwMode="gray">
          <a:xfrm rot="3419336">
            <a:off x="2035175" y="39624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>
            <a:flatTx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VNI-Bodon-Poster" pitchFamily="2" charset="0"/>
              </a:rPr>
              <a:t>C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gray">
          <a:xfrm rot="3419336">
            <a:off x="1998663" y="3011488"/>
            <a:ext cx="561975" cy="577850"/>
          </a:xfrm>
          <a:prstGeom prst="rect">
            <a:avLst/>
          </a:prstGeom>
          <a:solidFill>
            <a:srgbClr val="FF0066"/>
          </a:soli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>
            <a:flatTx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VNI-Bodon-Poster" pitchFamily="2" charset="0"/>
              </a:rPr>
              <a:t>B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gray">
          <a:xfrm rot="3419336">
            <a:off x="2056607" y="4936332"/>
            <a:ext cx="522287" cy="533400"/>
          </a:xfrm>
          <a:prstGeom prst="rect">
            <a:avLst/>
          </a:prstGeom>
          <a:solidFill>
            <a:srgbClr val="0066FF"/>
          </a:soli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>
            <a:flatTx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VNI-Bodon-Poster" pitchFamily="2" charset="0"/>
              </a:rPr>
              <a:t>D</a:t>
            </a: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gray">
          <a:xfrm>
            <a:off x="3124200" y="1978692"/>
            <a:ext cx="7467599" cy="612109"/>
          </a:xfrm>
          <a:prstGeom prst="roundRect">
            <a:avLst>
              <a:gd name="adj" fmla="val 50000"/>
            </a:avLst>
          </a:prstGeom>
          <a:solidFill>
            <a:srgbClr val="80008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33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33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gray">
          <a:xfrm>
            <a:off x="3048001" y="2893092"/>
            <a:ext cx="7463895" cy="612109"/>
          </a:xfrm>
          <a:prstGeom prst="roundRect">
            <a:avLst>
              <a:gd name="adj" fmla="val 50000"/>
            </a:avLst>
          </a:prstGeom>
          <a:solidFill>
            <a:srgbClr val="80008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33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 Hoàng</a:t>
            </a:r>
            <a:endParaRPr lang="en-US" sz="33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gray">
          <a:xfrm>
            <a:off x="3016588" y="3900360"/>
            <a:ext cx="7467599" cy="612109"/>
          </a:xfrm>
          <a:prstGeom prst="roundRect">
            <a:avLst>
              <a:gd name="adj" fmla="val 50000"/>
            </a:avLst>
          </a:prstGeom>
          <a:solidFill>
            <a:srgbClr val="80008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33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tử</a:t>
            </a:r>
            <a:endParaRPr lang="en-US" sz="33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gray">
          <a:xfrm>
            <a:off x="3006437" y="4874292"/>
            <a:ext cx="7463895" cy="612109"/>
          </a:xfrm>
          <a:prstGeom prst="roundRect">
            <a:avLst>
              <a:gd name="adj" fmla="val 50000"/>
            </a:avLst>
          </a:prstGeom>
          <a:solidFill>
            <a:srgbClr val="80008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33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thượng hoàng</a:t>
            </a:r>
            <a:endParaRPr lang="en-US" sz="33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gray">
          <a:xfrm rot="3419336">
            <a:off x="2020888" y="2049463"/>
            <a:ext cx="561975" cy="577850"/>
          </a:xfrm>
          <a:prstGeom prst="rect">
            <a:avLst/>
          </a:prstGeom>
          <a:solidFill>
            <a:srgbClr val="008000"/>
          </a:soli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>
            <a:flatTx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VNI-Bodon-Poster" pitchFamily="2" charset="0"/>
              </a:rPr>
              <a:t>A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991600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2057400"/>
            <a:ext cx="5943600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C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KÍNH CHÚC QUÝ THẦY CÔ </a:t>
            </a:r>
          </a:p>
          <a:p>
            <a:pPr algn="ctr">
              <a:defRPr/>
            </a:pP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C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SỨC KHỎE!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0A7042-B559-4D49-9E03-5253C7D5A8C9}"/>
              </a:ext>
            </a:extLst>
          </p:cNvPr>
          <p:cNvSpPr/>
          <p:nvPr/>
        </p:nvSpPr>
        <p:spPr>
          <a:xfrm>
            <a:off x="4247577" y="8680"/>
            <a:ext cx="36968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CFE21745-9B7E-4975-934F-D712E6959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6813"/>
            <a:ext cx="5137425" cy="420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E06A5A-D589-4C94-A002-16B3D8EF4273}"/>
              </a:ext>
            </a:extLst>
          </p:cNvPr>
          <p:cNvSpPr/>
          <p:nvPr/>
        </p:nvSpPr>
        <p:spPr>
          <a:xfrm>
            <a:off x="5137425" y="1033023"/>
            <a:ext cx="68425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</a:t>
            </a:r>
            <a:r>
              <a:rPr lang="vi-V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r>
              <a:rPr lang="vi-VN" sz="2600">
                <a:solidFill>
                  <a:srgbClr val="0000CC"/>
                </a:solidFill>
                <a:latin typeface="+mj-lt"/>
              </a:rPr>
              <a:t>+ Quản trò chọn 1 tấm thẻ bất kì, mỗi tấm thẻ tương ứng với </a:t>
            </a:r>
            <a:r>
              <a:rPr lang="vi-VN" sz="2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sz="2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nhân thời Trần.</a:t>
            </a:r>
            <a:endParaRPr lang="vi-VN" sz="2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>
                <a:solidFill>
                  <a:srgbClr val="0000CC"/>
                </a:solidFill>
                <a:latin typeface="+mj-lt"/>
              </a:rPr>
              <a:t>+ Mỗi nhóm cử 1 đại diện lên đoán, chỉ có các thành viên còn lại được nhìn thấy thẻ (tên và nội dung) và mô tả (có thể dùng lời nói và/hoặc cử chỉ. Nhưng không được nhắc tới từ có trong thẻ và không dùng ngoại ngữ).</a:t>
            </a:r>
          </a:p>
          <a:p>
            <a:r>
              <a:rPr lang="vi-VN" sz="2600">
                <a:solidFill>
                  <a:srgbClr val="0000CC"/>
                </a:solidFill>
                <a:latin typeface="+mj-lt"/>
              </a:rPr>
              <a:t>+ Các nhóm chơi cùng lúc, nhóm nào đoán chính xác và nhanh nhất sẽ chiến thắng.</a:t>
            </a:r>
          </a:p>
          <a:p>
            <a:r>
              <a:rPr lang="vi-VN" sz="2600">
                <a:solidFill>
                  <a:srgbClr val="0000CC"/>
                </a:solidFill>
                <a:latin typeface="+mj-lt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15490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0521AC-4295-4971-85EE-A9426892F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74" y="369887"/>
            <a:ext cx="6986865" cy="41093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2273FD-0117-4474-B6C7-FA0637DB6DAE}"/>
              </a:ext>
            </a:extLst>
          </p:cNvPr>
          <p:cNvSpPr/>
          <p:nvPr/>
        </p:nvSpPr>
        <p:spPr>
          <a:xfrm>
            <a:off x="5187389" y="5377934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 1</a:t>
            </a:r>
          </a:p>
        </p:txBody>
      </p:sp>
    </p:spTree>
    <p:extLst>
      <p:ext uri="{BB962C8B-B14F-4D97-AF65-F5344CB8AC3E}">
        <p14:creationId xmlns:p14="http://schemas.microsoft.com/office/powerpoint/2010/main" val="106518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44E864-8DD5-44B6-9377-9B361FB5C4B5}"/>
              </a:ext>
            </a:extLst>
          </p:cNvPr>
          <p:cNvSpPr/>
          <p:nvPr/>
        </p:nvSpPr>
        <p:spPr>
          <a:xfrm>
            <a:off x="5187389" y="5377934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4A62CB-0B05-4E58-A8CB-9F42DE586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74" y="278295"/>
            <a:ext cx="7023652" cy="47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7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94AD1E-C53D-4EB3-874D-98F5D22ABBFC}"/>
              </a:ext>
            </a:extLst>
          </p:cNvPr>
          <p:cNvSpPr/>
          <p:nvPr/>
        </p:nvSpPr>
        <p:spPr>
          <a:xfrm>
            <a:off x="2928884" y="0"/>
            <a:ext cx="6576444" cy="85299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KHÁM PHÁ KIẾN THỨC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EFDA8A-79A0-41B0-8071-3A3BBDFAE73D}"/>
              </a:ext>
            </a:extLst>
          </p:cNvPr>
          <p:cNvSpPr/>
          <p:nvPr/>
        </p:nvSpPr>
        <p:spPr>
          <a:xfrm>
            <a:off x="127295" y="1017968"/>
            <a:ext cx="10916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uộc kháng chiến ch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quân xâm lược Mông – Nguyên.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Google Shape;291;p5">
            <a:extLst>
              <a:ext uri="{FF2B5EF4-FFF2-40B4-BE49-F238E27FC236}">
                <a16:creationId xmlns:a16="http://schemas.microsoft.com/office/drawing/2014/main" id="{FED24D35-4219-4197-9A54-0180E001381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 bwMode="auto">
          <a:xfrm>
            <a:off x="127295" y="1818280"/>
            <a:ext cx="1590261" cy="139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44EC37-2421-4183-9B55-AB5B30FAEECE}"/>
              </a:ext>
            </a:extLst>
          </p:cNvPr>
          <p:cNvSpPr/>
          <p:nvPr/>
        </p:nvSpPr>
        <p:spPr>
          <a:xfrm>
            <a:off x="2107096" y="1767721"/>
            <a:ext cx="995760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1: 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5 SGK tr.48 và kể lại chiến thắng của quân dân nhà Trần trên sông Bạch Đằng.</a:t>
            </a:r>
          </a:p>
          <a:p>
            <a:endParaRPr lang="en-US" sz="2800" b="1" i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8D0DC6-85EE-4D6F-BF9A-8892CC7A2C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81286" y="2915477"/>
            <a:ext cx="8762779" cy="382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9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0E3879-3936-4F08-8366-EA8C33865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98" y="4071578"/>
            <a:ext cx="3499750" cy="26415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A888B5-ACA4-424B-9AF3-BA26B3846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207" y="4071578"/>
            <a:ext cx="3920793" cy="26415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7F903E-9C54-4DED-AB8C-5256902EA1C4}"/>
              </a:ext>
            </a:extLst>
          </p:cNvPr>
          <p:cNvSpPr/>
          <p:nvPr/>
        </p:nvSpPr>
        <p:spPr>
          <a:xfrm>
            <a:off x="124598" y="396682"/>
            <a:ext cx="22594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tin quân Nguyên chuẩn bị kéo đến, Trần Hưng Đạo cho đóng cọc gỗ xuống Bạch Đằng. 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14ACB05-DA92-4B30-A71A-F7DEE41915B2}"/>
              </a:ext>
            </a:extLst>
          </p:cNvPr>
          <p:cNvSpPr/>
          <p:nvPr/>
        </p:nvSpPr>
        <p:spPr>
          <a:xfrm>
            <a:off x="5613588" y="887214"/>
            <a:ext cx="1039360" cy="728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61D83E-C188-4260-916E-A94690D9B876}"/>
              </a:ext>
            </a:extLst>
          </p:cNvPr>
          <p:cNvSpPr/>
          <p:nvPr/>
        </p:nvSpPr>
        <p:spPr>
          <a:xfrm>
            <a:off x="3624348" y="530391"/>
            <a:ext cx="19147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9/4/1288</a:t>
            </a:r>
          </a:p>
          <a:p>
            <a:pPr algn="ctr"/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 ---------------------------------------------------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49233C-B4FD-402A-B522-75FFE45156DF}"/>
              </a:ext>
            </a:extLst>
          </p:cNvPr>
          <p:cNvSpPr/>
          <p:nvPr/>
        </p:nvSpPr>
        <p:spPr>
          <a:xfrm>
            <a:off x="6607779" y="531073"/>
            <a:ext cx="20430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>
                <a:solidFill>
                  <a:srgbClr val="0000CC"/>
                </a:solidFill>
                <a:latin typeface="+mj-lt"/>
              </a:rPr>
              <a:t>Quân Nguyên dẫn binh thuyền đuổi theo.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517BBF-7D8D-47A7-BA1B-16DCDB9E46FD}"/>
              </a:ext>
            </a:extLst>
          </p:cNvPr>
          <p:cNvSpPr/>
          <p:nvPr/>
        </p:nvSpPr>
        <p:spPr>
          <a:xfrm>
            <a:off x="10078147" y="538998"/>
            <a:ext cx="19147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00CC"/>
                </a:solidFill>
                <a:latin typeface="+mj-lt"/>
              </a:rPr>
              <a:t>Nước triều xuống </a:t>
            </a:r>
            <a:endParaRPr lang="en-US" sz="2800">
              <a:solidFill>
                <a:srgbClr val="0000CC"/>
              </a:solidFill>
              <a:latin typeface="+mj-lt"/>
            </a:endParaRPr>
          </a:p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801DCC9-6A8A-4A18-9C14-EC88F5CDCD8D}"/>
              </a:ext>
            </a:extLst>
          </p:cNvPr>
          <p:cNvSpPr/>
          <p:nvPr/>
        </p:nvSpPr>
        <p:spPr>
          <a:xfrm>
            <a:off x="2429013" y="847458"/>
            <a:ext cx="1039360" cy="728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66B9CBB-E082-4E58-9573-0E9A74063961}"/>
              </a:ext>
            </a:extLst>
          </p:cNvPr>
          <p:cNvSpPr/>
          <p:nvPr/>
        </p:nvSpPr>
        <p:spPr>
          <a:xfrm>
            <a:off x="8820795" y="893159"/>
            <a:ext cx="1039360" cy="728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6B0744-9729-487C-9226-63D1E911C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190" y="4071578"/>
            <a:ext cx="4006158" cy="264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2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6E92F1-C02D-4557-82E1-B93C37576CCF}"/>
              </a:ext>
            </a:extLst>
          </p:cNvPr>
          <p:cNvSpPr/>
          <p:nvPr/>
        </p:nvSpPr>
        <p:spPr>
          <a:xfrm>
            <a:off x="209031" y="132522"/>
            <a:ext cx="10916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uộc kháng chiến ch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quân xâm lược Mông – Nguyên.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B29BBB-39FF-4CA6-BEFA-93F76F9C0BF5}"/>
              </a:ext>
            </a:extLst>
          </p:cNvPr>
          <p:cNvSpPr/>
          <p:nvPr/>
        </p:nvSpPr>
        <p:spPr>
          <a:xfrm>
            <a:off x="124598" y="940021"/>
            <a:ext cx="22594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tin quân Nguyên chuẩn bị kéo đến, Trần Hưng Đạo cho đóng cọc gỗ xuống Bạch Đằng. 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0549495-696F-4372-AF04-B5E81C8E731C}"/>
              </a:ext>
            </a:extLst>
          </p:cNvPr>
          <p:cNvSpPr/>
          <p:nvPr/>
        </p:nvSpPr>
        <p:spPr>
          <a:xfrm>
            <a:off x="5778507" y="1468184"/>
            <a:ext cx="820056" cy="514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04D72F-CF2B-4E48-9B37-EF8EAB313CA3}"/>
              </a:ext>
            </a:extLst>
          </p:cNvPr>
          <p:cNvSpPr/>
          <p:nvPr/>
        </p:nvSpPr>
        <p:spPr>
          <a:xfrm>
            <a:off x="3583627" y="1074412"/>
            <a:ext cx="20430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Ngày 9/4/1288 đoàn thuyền quân Nguyên đến sông Bạch Đằng. Hưng Đạo Vương cho quân ra khiêu chiến rồi giả thua.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091BD-EB47-4211-BA03-B2786A47A1E6}"/>
              </a:ext>
            </a:extLst>
          </p:cNvPr>
          <p:cNvSpPr/>
          <p:nvPr/>
        </p:nvSpPr>
        <p:spPr>
          <a:xfrm>
            <a:off x="6607779" y="1074412"/>
            <a:ext cx="20430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>
                <a:solidFill>
                  <a:srgbClr val="0000CC"/>
                </a:solidFill>
                <a:latin typeface="+mj-lt"/>
              </a:rPr>
              <a:t>Quân Nguyên dẫn binh thuyền đuổi theo.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2FDF7A-2E0E-4E6C-80E1-84DCB3EB4DE9}"/>
              </a:ext>
            </a:extLst>
          </p:cNvPr>
          <p:cNvSpPr/>
          <p:nvPr/>
        </p:nvSpPr>
        <p:spPr>
          <a:xfrm>
            <a:off x="10078147" y="1082337"/>
            <a:ext cx="19147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triều xuống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 quân Nguyên sa vào bãi cọc. Quân Nguyên bị tiêu diệt.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9D22926-88D4-4B55-99A2-37E9D4E9CAD8}"/>
              </a:ext>
            </a:extLst>
          </p:cNvPr>
          <p:cNvSpPr/>
          <p:nvPr/>
        </p:nvSpPr>
        <p:spPr>
          <a:xfrm>
            <a:off x="2535384" y="1495034"/>
            <a:ext cx="820056" cy="514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1776FEE-198D-41E9-A36E-67629EB675F8}"/>
              </a:ext>
            </a:extLst>
          </p:cNvPr>
          <p:cNvSpPr/>
          <p:nvPr/>
        </p:nvSpPr>
        <p:spPr>
          <a:xfrm>
            <a:off x="8954469" y="1503159"/>
            <a:ext cx="820056" cy="514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8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 animBg="1"/>
      <p:bldP spid="15" grpId="0"/>
      <p:bldP spid="16" grpId="0"/>
      <p:bldP spid="17" grpId="0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85D69F-9C2B-4637-B7AD-174DA7C37927}"/>
              </a:ext>
            </a:extLst>
          </p:cNvPr>
          <p:cNvSpPr txBox="1"/>
          <p:nvPr/>
        </p:nvSpPr>
        <p:spPr>
          <a:xfrm>
            <a:off x="27709" y="490210"/>
            <a:ext cx="4038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>
                <a:solidFill>
                  <a:srgbClr val="66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Nhiệm vụ 2: HOẠT </a:t>
            </a:r>
            <a:r>
              <a:rPr lang="en-US" sz="3100" b="1" dirty="0">
                <a:solidFill>
                  <a:srgbClr val="66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ĐỘNG NHÓM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549FC6F8-C202-4BE9-A54E-CD6B5207DBA8}"/>
              </a:ext>
            </a:extLst>
          </p:cNvPr>
          <p:cNvSpPr/>
          <p:nvPr/>
        </p:nvSpPr>
        <p:spPr>
          <a:xfrm>
            <a:off x="348368" y="1871990"/>
            <a:ext cx="4391660" cy="4495800"/>
          </a:xfrm>
          <a:prstGeom prst="flowChartAlternateProcess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vi-VN" sz="2400" b="1" i="1" dirty="0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Số lượng</a:t>
            </a:r>
            <a:r>
              <a:rPr lang="vi-VN" sz="2400" b="1" i="1">
                <a:solidFill>
                  <a:srgbClr val="C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sz="2400" b="1" i="1">
                <a:solidFill>
                  <a:srgbClr val="0033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5</a:t>
            </a:r>
            <a:r>
              <a:rPr lang="vi-VN" sz="2400" b="1" i="1">
                <a:solidFill>
                  <a:srgbClr val="0033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-</a:t>
            </a:r>
            <a:r>
              <a:rPr lang="en-US" sz="2400" b="1" i="1">
                <a:solidFill>
                  <a:srgbClr val="003300"/>
                </a:solidFill>
                <a:latin typeface="Cambria" panose="02040503050406030204" pitchFamily="18" charset="0"/>
                <a:ea typeface="Cambria Math" panose="02040503050406030204" pitchFamily="18" charset="0"/>
                <a:cs typeface="Cambria" panose="02040503050406030204" pitchFamily="18" charset="0"/>
              </a:rPr>
              <a:t>6</a:t>
            </a:r>
            <a:r>
              <a:rPr lang="vi-VN" sz="2400" b="1">
                <a:solidFill>
                  <a:srgbClr val="003300"/>
                </a:solidFill>
                <a:latin typeface="Cambria" panose="02040503050406030204" pitchFamily="18" charset="0"/>
                <a:ea typeface="Cambria Math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03300"/>
                </a:solidFill>
                <a:latin typeface="Cambria" panose="02040503050406030204" pitchFamily="18" charset="0"/>
                <a:ea typeface="Cambria Math" panose="02040503050406030204" pitchFamily="18" charset="0"/>
                <a:cs typeface="Cambria" panose="02040503050406030204" pitchFamily="18" charset="0"/>
              </a:rPr>
              <a:t>HS/Nhóm</a:t>
            </a:r>
            <a:endParaRPr lang="vi-VN" sz="2400" b="1" dirty="0">
              <a:solidFill>
                <a:srgbClr val="006600"/>
              </a:solidFill>
              <a:latin typeface="Cambria" panose="02040503050406030204" pitchFamily="18" charset="0"/>
              <a:ea typeface="Cambria Math" panose="02040503050406030204" pitchFamily="18" charset="0"/>
              <a:cs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vi-VN" sz="2600" b="1" i="1" dirty="0">
                <a:solidFill>
                  <a:srgbClr val="C00000"/>
                </a:solidFill>
                <a:latin typeface="+mj-lt"/>
              </a:rPr>
              <a:t>Thời gian: </a:t>
            </a:r>
            <a:r>
              <a:rPr lang="vi-VN" sz="2600" b="1" dirty="0">
                <a:solidFill>
                  <a:srgbClr val="0033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04 phút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vi-VN" sz="2600" b="1" i="1">
                <a:solidFill>
                  <a:srgbClr val="C00000"/>
                </a:solidFill>
                <a:latin typeface="+mj-lt"/>
              </a:rPr>
              <a:t>Nhiệm vụ</a:t>
            </a:r>
            <a:r>
              <a:rPr lang="en-US" sz="2600" b="1" i="1">
                <a:solidFill>
                  <a:srgbClr val="C00000"/>
                </a:solidFill>
                <a:latin typeface="+mj-lt"/>
              </a:rPr>
              <a:t> </a:t>
            </a:r>
            <a:r>
              <a:rPr lang="en-US" sz="2600" b="1" i="1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  <a:r>
              <a:rPr lang="vi-VN" sz="2600" b="1" i="1">
                <a:solidFill>
                  <a:srgbClr val="C00000"/>
                </a:solidFill>
                <a:latin typeface="Cambria" panose="02040503050406030204" pitchFamily="18" charset="0"/>
              </a:rPr>
              <a:t>:</a:t>
            </a:r>
            <a:r>
              <a:rPr lang="en-US" sz="2600" b="1" i="1">
                <a:solidFill>
                  <a:srgbClr val="C00000"/>
                </a:solidFill>
                <a:latin typeface="Cambria" panose="02040503050406030204" pitchFamily="18" charset="0"/>
              </a:rPr>
              <a:t> H</a:t>
            </a:r>
            <a:r>
              <a:rPr lang="vi-VN" sz="2600" b="1" i="1">
                <a:solidFill>
                  <a:srgbClr val="C00000"/>
                </a:solidFill>
                <a:latin typeface="Cambria" panose="02040503050406030204" pitchFamily="18" charset="0"/>
              </a:rPr>
              <a:t>ãy nêu những nhân vật có công trong ba lần kháng chiến chống quân Mông – Nguyên.</a:t>
            </a:r>
            <a:endParaRPr lang="vi-VN" sz="2600" b="1" dirty="0">
              <a:solidFill>
                <a:srgbClr val="0033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AB55CC-0B91-4E3A-A101-A234CAF1D3A7}"/>
              </a:ext>
            </a:extLst>
          </p:cNvPr>
          <p:cNvCxnSpPr/>
          <p:nvPr/>
        </p:nvCxnSpPr>
        <p:spPr>
          <a:xfrm>
            <a:off x="4916557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44EE415-1685-4451-A0F0-B98FB849E975}"/>
              </a:ext>
            </a:extLst>
          </p:cNvPr>
          <p:cNvSpPr/>
          <p:nvPr/>
        </p:nvSpPr>
        <p:spPr>
          <a:xfrm>
            <a:off x="5093087" y="490209"/>
            <a:ext cx="60652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 dân nhà Trần đã ba lần đánh tan quân xâm lược Mông – Nguyên trong các năm 1258, 1285 và 1287 – 1288. 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nhân vật lịch sử tiêu biểu trong cuộc kháng chiến này gồm có vua Trần Nhân Tông, Hưng Đạo Vương Trần Quốc Tuấn, võ tướng Phạm Ngũ Lão….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/>
          <p:nvPr/>
        </p:nvGrpSpPr>
        <p:grpSpPr bwMode="auto">
          <a:xfrm rot="5400000">
            <a:off x="240466" y="3974269"/>
            <a:ext cx="4419602" cy="128665"/>
            <a:chOff x="0" y="1824"/>
            <a:chExt cx="5760" cy="90"/>
          </a:xfrm>
        </p:grpSpPr>
        <p:sp>
          <p:nvSpPr>
            <p:cNvPr id="31783" name="Rectangle 3"/>
            <p:cNvSpPr>
              <a:spLocks noChangeArrowheads="1"/>
            </p:cNvSpPr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3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784" name="Rectangle 4"/>
            <p:cNvSpPr>
              <a:spLocks noChangeArrowheads="1"/>
            </p:cNvSpPr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3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9701" name="Rectangle 5"/>
          <p:cNvSpPr>
            <a:spLocks noChangeArrowheads="1"/>
          </p:cNvSpPr>
          <p:nvPr/>
        </p:nvSpPr>
        <p:spPr bwMode="gray">
          <a:xfrm rot="3419336">
            <a:off x="1827291" y="4385483"/>
            <a:ext cx="533400" cy="533400"/>
          </a:xfrm>
          <a:prstGeom prst="rect">
            <a:avLst/>
          </a:prstGeom>
          <a:solidFill>
            <a:srgbClr val="FFFF00"/>
          </a:soli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>
            <a:flatTx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VNI-Bodon-Poster" pitchFamily="2" charset="0"/>
              </a:rPr>
              <a:t>C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gray">
          <a:xfrm rot="3419336">
            <a:off x="1790779" y="3204241"/>
            <a:ext cx="561975" cy="577850"/>
          </a:xfrm>
          <a:prstGeom prst="rect">
            <a:avLst/>
          </a:prstGeom>
          <a:solidFill>
            <a:srgbClr val="FF0066"/>
          </a:soli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>
            <a:flatTx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VNI-Bodon-Poster" pitchFamily="2" charset="0"/>
              </a:rPr>
              <a:t>B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gray">
          <a:xfrm rot="3419336">
            <a:off x="1865067" y="5422246"/>
            <a:ext cx="522287" cy="533400"/>
          </a:xfrm>
          <a:prstGeom prst="rect">
            <a:avLst/>
          </a:prstGeom>
          <a:solidFill>
            <a:srgbClr val="0066FF"/>
          </a:soli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>
            <a:flatTx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VNI-Bodon-Poster" pitchFamily="2" charset="0"/>
              </a:rPr>
              <a:t>D</a:t>
            </a: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2109866" y="737176"/>
            <a:ext cx="8197851" cy="1015425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>
                <a:solidFill>
                  <a:srgbClr val="0000CC"/>
                </a:solidFill>
                <a:latin typeface="Times New Roman" panose="02020603050405020304" charset="0"/>
              </a:rPr>
              <a:t>1</a:t>
            </a:r>
            <a:r>
              <a:rPr lang="sv-SE" sz="2800" b="1">
                <a:solidFill>
                  <a:srgbClr val="0000CC"/>
                </a:solidFill>
                <a:latin typeface="Times New Roman" panose="02020603050405020304" charset="0"/>
              </a:rPr>
              <a:t>. </a:t>
            </a:r>
            <a:r>
              <a:rPr lang="vi-VN" sz="2800" b="1">
                <a:solidFill>
                  <a:srgbClr val="0000CC"/>
                </a:solidFill>
                <a:latin typeface="Times New Roman" panose="02020603050405020304" charset="0"/>
              </a:rPr>
              <a:t>Sự kiện nào dưới đây đưa đến sự thành lập nhà Trần? </a:t>
            </a:r>
            <a:r>
              <a:rPr lang="vi-VN" sz="2800" b="1" i="1">
                <a:solidFill>
                  <a:srgbClr val="0000CC"/>
                </a:solidFill>
                <a:latin typeface="Times New Roman" panose="02020603050405020304" charset="0"/>
              </a:rPr>
              <a:t> </a:t>
            </a:r>
            <a:endParaRPr lang="en-US" sz="2800" b="1" i="1" dirty="0">
              <a:solidFill>
                <a:srgbClr val="0000CC"/>
              </a:solidFill>
              <a:latin typeface="Times New Roman" panose="02020603050405020304" charset="0"/>
            </a:endParaRP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gray">
          <a:xfrm>
            <a:off x="2916315" y="2027860"/>
            <a:ext cx="8719093" cy="86774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sv-SE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>
                <a:latin typeface="+mj-lt"/>
              </a:rPr>
              <a:t>Lý Chiêu Hoàng nhường ngôi cho Trần Cảnh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gray">
          <a:xfrm>
            <a:off x="2840117" y="3119484"/>
            <a:ext cx="8795292" cy="69051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sv-SE" sz="3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vi-VN" sz="3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Lý Huệ Tông nhường ngôi cho Trần Cảnh</a:t>
            </a:r>
            <a:r>
              <a:rPr lang="sv-SE" sz="3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	</a:t>
            </a:r>
            <a:endParaRPr lang="en-US" sz="34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gray">
          <a:xfrm>
            <a:off x="2840116" y="4110084"/>
            <a:ext cx="8795292" cy="95254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vi-VN" sz="3200">
                <a:solidFill>
                  <a:schemeClr val="bg1"/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Qúy tộc nhà Trần họp bàn tại hội nghị Bình Than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quyết định thành lập nhà Trần.</a:t>
            </a: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gray">
          <a:xfrm>
            <a:off x="2753763" y="5362713"/>
            <a:ext cx="8978812" cy="95254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sv-SE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Cuộc kháng chiến chông quân Mông – Nguyên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xâm lược giành thắng lợi, nhà Trần thành lập. </a:t>
            </a:r>
            <a:endParaRPr lang="sv-S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gray">
          <a:xfrm rot="3419336">
            <a:off x="1813004" y="2197146"/>
            <a:ext cx="561975" cy="577850"/>
          </a:xfrm>
          <a:prstGeom prst="rect">
            <a:avLst/>
          </a:prstGeom>
          <a:solidFill>
            <a:srgbClr val="008000"/>
          </a:soli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>
            <a:flatTx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VNI-Bodon-Poster" pitchFamily="2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78" y="76201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AECD33-C2B0-48CB-A292-FFECD4C21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654" y="0"/>
            <a:ext cx="3475021" cy="896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1" grpId="1" animBg="1"/>
      <p:bldP spid="29702" grpId="0" animBg="1"/>
      <p:bldP spid="29702" grpId="1" animBg="1"/>
      <p:bldP spid="29703" grpId="0" animBg="1"/>
      <p:bldP spid="29703" grpId="1" animBg="1"/>
      <p:bldP spid="29709" grpId="0" animBg="1"/>
      <p:bldP spid="2970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508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Cambria Math</vt:lpstr>
      <vt:lpstr>Times New Roman</vt:lpstr>
      <vt:lpstr>VNI-Bodon-Poster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40</cp:revision>
  <dcterms:created xsi:type="dcterms:W3CDTF">2024-10-10T08:17:10Z</dcterms:created>
  <dcterms:modified xsi:type="dcterms:W3CDTF">2024-10-11T08:16:17Z</dcterms:modified>
</cp:coreProperties>
</file>