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Fraunces" charset="1" panose="00000000000000000000"/>
      <p:regular r:id="rId15"/>
    </p:embeddedFont>
    <p:embeddedFont>
      <p:font typeface="Quicksand Bold" charset="1" panose="00000000000000000000"/>
      <p:regular r:id="rId16"/>
    </p:embeddedFont>
    <p:embeddedFont>
      <p:font typeface="Fibre" charset="1" panose="0200050606000002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13" Target="../media/image40.png" Type="http://schemas.openxmlformats.org/officeDocument/2006/relationships/image"/><Relationship Id="rId14" Target="../media/image41.svg" Type="http://schemas.openxmlformats.org/officeDocument/2006/relationships/image"/><Relationship Id="rId15" Target="../media/image42.png" Type="http://schemas.openxmlformats.org/officeDocument/2006/relationships/image"/><Relationship Id="rId16" Target="../media/image43.svg" Type="http://schemas.openxmlformats.org/officeDocument/2006/relationships/image"/><Relationship Id="rId2" Target="../media/image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2" Target="../media/image1.jpe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13" Target="../media/image40.png" Type="http://schemas.openxmlformats.org/officeDocument/2006/relationships/image"/><Relationship Id="rId14" Target="../media/image41.svg" Type="http://schemas.openxmlformats.org/officeDocument/2006/relationships/image"/><Relationship Id="rId15" Target="../media/image42.png" Type="http://schemas.openxmlformats.org/officeDocument/2006/relationships/image"/><Relationship Id="rId16" Target="../media/image43.svg" Type="http://schemas.openxmlformats.org/officeDocument/2006/relationships/image"/><Relationship Id="rId2" Target="../media/image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13" Target="../media/image40.png" Type="http://schemas.openxmlformats.org/officeDocument/2006/relationships/image"/><Relationship Id="rId14" Target="../media/image41.svg" Type="http://schemas.openxmlformats.org/officeDocument/2006/relationships/image"/><Relationship Id="rId15" Target="../media/image42.png" Type="http://schemas.openxmlformats.org/officeDocument/2006/relationships/image"/><Relationship Id="rId16" Target="../media/image43.svg" Type="http://schemas.openxmlformats.org/officeDocument/2006/relationships/image"/><Relationship Id="rId2" Target="../media/image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svg" Type="http://schemas.openxmlformats.org/officeDocument/2006/relationships/image"/><Relationship Id="rId2" Target="../media/image1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514574" y="8661324"/>
            <a:ext cx="4277568" cy="2978743"/>
          </a:xfrm>
          <a:custGeom>
            <a:avLst/>
            <a:gdLst/>
            <a:ahLst/>
            <a:cxnLst/>
            <a:rect r="r" b="b" t="t" l="l"/>
            <a:pathLst>
              <a:path h="2978743" w="4277568">
                <a:moveTo>
                  <a:pt x="0" y="0"/>
                </a:moveTo>
                <a:lnTo>
                  <a:pt x="4277569" y="0"/>
                </a:lnTo>
                <a:lnTo>
                  <a:pt x="4277569" y="2978743"/>
                </a:lnTo>
                <a:lnTo>
                  <a:pt x="0" y="297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096905" y="3925196"/>
            <a:ext cx="2854557" cy="2956698"/>
          </a:xfrm>
          <a:custGeom>
            <a:avLst/>
            <a:gdLst/>
            <a:ahLst/>
            <a:cxnLst/>
            <a:rect r="r" b="b" t="t" l="l"/>
            <a:pathLst>
              <a:path h="2956698" w="2854557">
                <a:moveTo>
                  <a:pt x="0" y="0"/>
                </a:moveTo>
                <a:lnTo>
                  <a:pt x="2854557" y="0"/>
                </a:lnTo>
                <a:lnTo>
                  <a:pt x="2854557" y="2956698"/>
                </a:lnTo>
                <a:lnTo>
                  <a:pt x="0" y="2956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1136496" y="8228619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13011" y="7395331"/>
            <a:ext cx="4539051" cy="4810170"/>
          </a:xfrm>
          <a:custGeom>
            <a:avLst/>
            <a:gdLst/>
            <a:ahLst/>
            <a:cxnLst/>
            <a:rect r="r" b="b" t="t" l="l"/>
            <a:pathLst>
              <a:path h="4810170" w="4539051">
                <a:moveTo>
                  <a:pt x="0" y="0"/>
                </a:moveTo>
                <a:lnTo>
                  <a:pt x="4539051" y="0"/>
                </a:lnTo>
                <a:lnTo>
                  <a:pt x="4539051" y="4810170"/>
                </a:lnTo>
                <a:lnTo>
                  <a:pt x="0" y="48101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29695" y="4662240"/>
            <a:ext cx="2058395" cy="3339578"/>
          </a:xfrm>
          <a:custGeom>
            <a:avLst/>
            <a:gdLst/>
            <a:ahLst/>
            <a:cxnLst/>
            <a:rect r="r" b="b" t="t" l="l"/>
            <a:pathLst>
              <a:path h="3339578" w="2058395">
                <a:moveTo>
                  <a:pt x="0" y="0"/>
                </a:moveTo>
                <a:lnTo>
                  <a:pt x="2058395" y="0"/>
                </a:lnTo>
                <a:lnTo>
                  <a:pt x="2058395" y="3339578"/>
                </a:lnTo>
                <a:lnTo>
                  <a:pt x="0" y="3339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26264" y="8847163"/>
            <a:ext cx="2906489" cy="3358338"/>
          </a:xfrm>
          <a:custGeom>
            <a:avLst/>
            <a:gdLst/>
            <a:ahLst/>
            <a:cxnLst/>
            <a:rect r="r" b="b" t="t" l="l"/>
            <a:pathLst>
              <a:path h="3358338" w="2906489">
                <a:moveTo>
                  <a:pt x="0" y="0"/>
                </a:moveTo>
                <a:lnTo>
                  <a:pt x="2906488" y="0"/>
                </a:lnTo>
                <a:lnTo>
                  <a:pt x="2906488" y="3358338"/>
                </a:lnTo>
                <a:lnTo>
                  <a:pt x="0" y="3358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7096905" y="1028700"/>
            <a:ext cx="2886146" cy="2524065"/>
          </a:xfrm>
          <a:custGeom>
            <a:avLst/>
            <a:gdLst/>
            <a:ahLst/>
            <a:cxnLst/>
            <a:rect r="r" b="b" t="t" l="l"/>
            <a:pathLst>
              <a:path h="2524065" w="2886146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0696671" y="9261214"/>
            <a:ext cx="5352421" cy="2530235"/>
          </a:xfrm>
          <a:custGeom>
            <a:avLst/>
            <a:gdLst/>
            <a:ahLst/>
            <a:cxnLst/>
            <a:rect r="r" b="b" t="t" l="l"/>
            <a:pathLst>
              <a:path h="2530235" w="5352421">
                <a:moveTo>
                  <a:pt x="0" y="0"/>
                </a:moveTo>
                <a:lnTo>
                  <a:pt x="5352421" y="0"/>
                </a:lnTo>
                <a:lnTo>
                  <a:pt x="5352421" y="2530235"/>
                </a:lnTo>
                <a:lnTo>
                  <a:pt x="0" y="25302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417113" y="-1667348"/>
            <a:ext cx="2477977" cy="3577131"/>
          </a:xfrm>
          <a:custGeom>
            <a:avLst/>
            <a:gdLst/>
            <a:ahLst/>
            <a:cxnLst/>
            <a:rect r="r" b="b" t="t" l="l"/>
            <a:pathLst>
              <a:path h="3577131" w="2477977">
                <a:moveTo>
                  <a:pt x="0" y="0"/>
                </a:moveTo>
                <a:lnTo>
                  <a:pt x="2477976" y="0"/>
                </a:lnTo>
                <a:lnTo>
                  <a:pt x="2477976" y="3577131"/>
                </a:lnTo>
                <a:lnTo>
                  <a:pt x="0" y="3577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060863" y="-1667348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4182716">
            <a:off x="5683694" y="-2327113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9"/>
                </a:lnTo>
                <a:lnTo>
                  <a:pt x="0" y="40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181395" y="-3285587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0684014" y="-184301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972660" y="2160503"/>
            <a:ext cx="2001360" cy="2251018"/>
          </a:xfrm>
          <a:custGeom>
            <a:avLst/>
            <a:gdLst/>
            <a:ahLst/>
            <a:cxnLst/>
            <a:rect r="r" b="b" t="t" l="l"/>
            <a:pathLst>
              <a:path h="2251018" w="2001360">
                <a:moveTo>
                  <a:pt x="0" y="0"/>
                </a:moveTo>
                <a:lnTo>
                  <a:pt x="2001360" y="0"/>
                </a:lnTo>
                <a:lnTo>
                  <a:pt x="2001360" y="2251018"/>
                </a:lnTo>
                <a:lnTo>
                  <a:pt x="0" y="22510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906311" y="3582834"/>
            <a:ext cx="16582949" cy="3362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842"/>
              </a:lnSpc>
            </a:pPr>
            <a:r>
              <a:rPr lang="en-US" sz="13518" spc="-27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EM LÀ CHỦ NHÂN TƯƠNG LAI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2591838">
            <a:off x="835920" y="2230284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007480" y="1962859"/>
            <a:ext cx="4110645" cy="599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TRAO ĐỔI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8382831">
            <a:off x="14925775" y="5367122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4544" y="1172977"/>
            <a:ext cx="11198912" cy="7941047"/>
          </a:xfrm>
          <a:custGeom>
            <a:avLst/>
            <a:gdLst/>
            <a:ahLst/>
            <a:cxnLst/>
            <a:rect r="r" b="b" t="t" l="l"/>
            <a:pathLst>
              <a:path h="7941047" w="11198912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748704" y="-3236984"/>
            <a:ext cx="3554807" cy="5131612"/>
          </a:xfrm>
          <a:custGeom>
            <a:avLst/>
            <a:gdLst/>
            <a:ahLst/>
            <a:cxnLst/>
            <a:rect r="r" b="b" t="t" l="l"/>
            <a:pathLst>
              <a:path h="5131612" w="3554807">
                <a:moveTo>
                  <a:pt x="0" y="0"/>
                </a:moveTo>
                <a:lnTo>
                  <a:pt x="3554808" y="0"/>
                </a:lnTo>
                <a:lnTo>
                  <a:pt x="3554808" y="5131612"/>
                </a:lnTo>
                <a:lnTo>
                  <a:pt x="0" y="513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1503353" y="2377331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4182716">
            <a:off x="16663466" y="7802025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8"/>
                </a:lnTo>
                <a:lnTo>
                  <a:pt x="0" y="40066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259300" y="4754150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737559">
            <a:off x="1159713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6003287" y="-481992"/>
            <a:ext cx="2781341" cy="2859323"/>
          </a:xfrm>
          <a:custGeom>
            <a:avLst/>
            <a:gdLst/>
            <a:ahLst/>
            <a:cxnLst/>
            <a:rect r="r" b="b" t="t" l="l"/>
            <a:pathLst>
              <a:path h="2859323" w="2781341">
                <a:moveTo>
                  <a:pt x="0" y="0"/>
                </a:moveTo>
                <a:lnTo>
                  <a:pt x="2781341" y="0"/>
                </a:lnTo>
                <a:lnTo>
                  <a:pt x="2781341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4277528" y="2236494"/>
            <a:ext cx="7516196" cy="108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03778" y="3681916"/>
            <a:ext cx="8880444" cy="3849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46"/>
              </a:lnSpc>
            </a:pPr>
            <a:r>
              <a:rPr lang="en-US" sz="11033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TÌM HIỂU ĐỀ BÀI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622910" y="3359541"/>
            <a:ext cx="9316097" cy="927934"/>
            <a:chOff x="0" y="0"/>
            <a:chExt cx="2351263" cy="2341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51263" cy="234198"/>
            </a:xfrm>
            <a:custGeom>
              <a:avLst/>
              <a:gdLst/>
              <a:ahLst/>
              <a:cxnLst/>
              <a:rect r="r" b="b" t="t" l="l"/>
              <a:pathLst>
                <a:path h="234198" w="2351263">
                  <a:moveTo>
                    <a:pt x="2148063" y="0"/>
                  </a:moveTo>
                  <a:cubicBezTo>
                    <a:pt x="2260287" y="0"/>
                    <a:pt x="2351263" y="52427"/>
                    <a:pt x="2351263" y="117099"/>
                  </a:cubicBezTo>
                  <a:cubicBezTo>
                    <a:pt x="2351263" y="181771"/>
                    <a:pt x="2260287" y="234198"/>
                    <a:pt x="2148063" y="234198"/>
                  </a:cubicBezTo>
                  <a:lnTo>
                    <a:pt x="203200" y="234198"/>
                  </a:lnTo>
                  <a:cubicBezTo>
                    <a:pt x="90976" y="234198"/>
                    <a:pt x="0" y="181771"/>
                    <a:pt x="0" y="117099"/>
                  </a:cubicBezTo>
                  <a:cubicBezTo>
                    <a:pt x="0" y="5242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279"/>
            </a:solidFill>
            <a:ln w="38100" cap="sq">
              <a:solidFill>
                <a:srgbClr val="FFE279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85725"/>
              <a:ext cx="2351263" cy="1484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81442" y="564541"/>
            <a:ext cx="14762838" cy="218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7"/>
              </a:lnSpc>
            </a:pPr>
            <a:r>
              <a:rPr lang="en-US" sz="5934" spc="-118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Đề 1 : Dựa vào nội dung Bài đọc 1, hãy phát biểu cảm nghĩ của em về việc làm của cậu bé trong câu chuyện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77477" y="3332358"/>
            <a:ext cx="9006964" cy="887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GỢI Ý NỘI DUNG TRAO ĐỔI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609610"/>
            <a:ext cx="16708436" cy="5541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a. Giới thiệu tên câu chuyện và nhân vật trong câu chuyện</a:t>
            </a:r>
          </a:p>
          <a:p>
            <a:pPr algn="l" marL="878327" indent="-439163" lvl="1">
              <a:lnSpc>
                <a:spcPts val="5492"/>
              </a:lnSpc>
              <a:buFont typeface="Arial"/>
              <a:buChar char="•"/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Tên câu chuyện : Cậu bé và con heo đất</a:t>
            </a:r>
          </a:p>
          <a:p>
            <a:pPr algn="l" marL="878327" indent="-439163" lvl="1">
              <a:lnSpc>
                <a:spcPts val="5492"/>
              </a:lnSpc>
              <a:buFont typeface="Arial"/>
              <a:buChar char="•"/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Các nhân vật : Hải, ba của Hải, cô chủ tiệm</a:t>
            </a:r>
          </a:p>
          <a:p>
            <a:pPr algn="l">
              <a:lnSpc>
                <a:spcPts val="5492"/>
              </a:lnSpc>
            </a:pPr>
          </a:p>
          <a:p>
            <a:pPr algn="l">
              <a:lnSpc>
                <a:spcPts val="5492"/>
              </a:lnSpc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b. Việc làm của nhân vật Hải và ý nghĩa của việc làm đó</a:t>
            </a:r>
          </a:p>
          <a:p>
            <a:pPr algn="l" marL="878327" indent="-439163" lvl="1">
              <a:lnSpc>
                <a:spcPts val="5492"/>
              </a:lnSpc>
              <a:buFont typeface="Arial"/>
              <a:buChar char="•"/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Việc cậu bé đã làm</a:t>
            </a:r>
          </a:p>
          <a:p>
            <a:pPr algn="l" marL="878327" indent="-439163" lvl="1">
              <a:lnSpc>
                <a:spcPts val="5492"/>
              </a:lnSpc>
              <a:buFont typeface="Arial"/>
              <a:buChar char="•"/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Ý nghĩa của việc đó</a:t>
            </a:r>
          </a:p>
          <a:p>
            <a:pPr algn="l" marL="0" indent="0" lvl="0">
              <a:lnSpc>
                <a:spcPts val="54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829726" y="-3217054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9938" y="711058"/>
            <a:ext cx="16739362" cy="146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7"/>
              </a:lnSpc>
            </a:pPr>
            <a:r>
              <a:rPr lang="en-US" sz="5934" spc="-118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Đề 2 : Giới thiệu một số “việc làm nhỏ, ý nghĩa lớn” của em (hoặc của các bạn nhỏ mà em biết)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777477" y="2595626"/>
            <a:ext cx="9316097" cy="900048"/>
            <a:chOff x="0" y="0"/>
            <a:chExt cx="2351263" cy="2271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51263" cy="227161"/>
            </a:xfrm>
            <a:custGeom>
              <a:avLst/>
              <a:gdLst/>
              <a:ahLst/>
              <a:cxnLst/>
              <a:rect r="r" b="b" t="t" l="l"/>
              <a:pathLst>
                <a:path h="227161" w="2351263">
                  <a:moveTo>
                    <a:pt x="2148063" y="0"/>
                  </a:moveTo>
                  <a:cubicBezTo>
                    <a:pt x="2260287" y="0"/>
                    <a:pt x="2351263" y="50852"/>
                    <a:pt x="2351263" y="113580"/>
                  </a:cubicBezTo>
                  <a:cubicBezTo>
                    <a:pt x="2351263" y="176309"/>
                    <a:pt x="2260287" y="227161"/>
                    <a:pt x="2148063" y="227161"/>
                  </a:cubicBezTo>
                  <a:lnTo>
                    <a:pt x="203200" y="227161"/>
                  </a:lnTo>
                  <a:cubicBezTo>
                    <a:pt x="90976" y="227161"/>
                    <a:pt x="0" y="176309"/>
                    <a:pt x="0" y="113580"/>
                  </a:cubicBezTo>
                  <a:cubicBezTo>
                    <a:pt x="0" y="508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FDB7F"/>
            </a:solidFill>
            <a:ln w="38100" cap="sq">
              <a:solidFill>
                <a:srgbClr val="BFDB7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85725"/>
              <a:ext cx="2351263" cy="141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932043" y="2608626"/>
            <a:ext cx="9006964" cy="887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GỢI Ý NỘI DUNG TRAO ĐỔI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857625"/>
            <a:ext cx="16708436" cy="6236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a. Đó là việc gì? Ai đã làm việc có ý nghĩa đó?</a:t>
            </a:r>
          </a:p>
          <a:p>
            <a:pPr algn="l" marL="878327" indent="-439163" lvl="1">
              <a:lnSpc>
                <a:spcPts val="5492"/>
              </a:lnSpc>
              <a:buFont typeface="Arial"/>
              <a:buChar char="•"/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Việc làm : học tập tốt, làm đẹp trường lớp (đường phố, xóm thôn), bảo vệ môi trường, bảo vệ trật tự, .....</a:t>
            </a:r>
          </a:p>
          <a:p>
            <a:pPr algn="l" marL="878327" indent="-439163" lvl="1">
              <a:lnSpc>
                <a:spcPts val="5492"/>
              </a:lnSpc>
              <a:buFont typeface="Arial"/>
              <a:buChar char="•"/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Người làm việc tốt : em hoặc bạn cùng lớp (cùng trường) hoặc cùng xóm (cùng khu phố), .....</a:t>
            </a:r>
          </a:p>
          <a:p>
            <a:pPr algn="l">
              <a:lnSpc>
                <a:spcPts val="5492"/>
              </a:lnSpc>
            </a:pPr>
          </a:p>
          <a:p>
            <a:pPr algn="l">
              <a:lnSpc>
                <a:spcPts val="5492"/>
              </a:lnSpc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b. Ý nghĩa của những việc làm đó là gì</a:t>
            </a:r>
          </a:p>
          <a:p>
            <a:pPr algn="l" marL="878327" indent="-439163" lvl="1">
              <a:lnSpc>
                <a:spcPts val="5492"/>
              </a:lnSpc>
              <a:buFont typeface="Arial"/>
              <a:buChar char="•"/>
            </a:pPr>
            <a:r>
              <a:rPr lang="en-US" sz="4068" spc="126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Thể hiện ý thức của “chủ nhân tương lai”</a:t>
            </a:r>
          </a:p>
          <a:p>
            <a:pPr algn="l" marL="0" indent="0" lvl="0">
              <a:lnSpc>
                <a:spcPts val="549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4544" y="1172977"/>
            <a:ext cx="11198912" cy="7941047"/>
          </a:xfrm>
          <a:custGeom>
            <a:avLst/>
            <a:gdLst/>
            <a:ahLst/>
            <a:cxnLst/>
            <a:rect r="r" b="b" t="t" l="l"/>
            <a:pathLst>
              <a:path h="7941047" w="11198912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748704" y="-3236984"/>
            <a:ext cx="3554807" cy="5131612"/>
          </a:xfrm>
          <a:custGeom>
            <a:avLst/>
            <a:gdLst/>
            <a:ahLst/>
            <a:cxnLst/>
            <a:rect r="r" b="b" t="t" l="l"/>
            <a:pathLst>
              <a:path h="5131612" w="3554807">
                <a:moveTo>
                  <a:pt x="0" y="0"/>
                </a:moveTo>
                <a:lnTo>
                  <a:pt x="3554808" y="0"/>
                </a:lnTo>
                <a:lnTo>
                  <a:pt x="3554808" y="5131612"/>
                </a:lnTo>
                <a:lnTo>
                  <a:pt x="0" y="513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1503353" y="2377331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4182716">
            <a:off x="16663466" y="7802025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8"/>
                </a:lnTo>
                <a:lnTo>
                  <a:pt x="0" y="40066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259300" y="4754150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737559">
            <a:off x="1159713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6003287" y="-481992"/>
            <a:ext cx="2781341" cy="2859323"/>
          </a:xfrm>
          <a:custGeom>
            <a:avLst/>
            <a:gdLst/>
            <a:ahLst/>
            <a:cxnLst/>
            <a:rect r="r" b="b" t="t" l="l"/>
            <a:pathLst>
              <a:path h="2859323" w="2781341">
                <a:moveTo>
                  <a:pt x="0" y="0"/>
                </a:moveTo>
                <a:lnTo>
                  <a:pt x="2781341" y="0"/>
                </a:lnTo>
                <a:lnTo>
                  <a:pt x="2781341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4277528" y="2236494"/>
            <a:ext cx="7516196" cy="108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40635" y="3972637"/>
            <a:ext cx="10406730" cy="3849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46"/>
              </a:lnSpc>
            </a:pPr>
            <a:r>
              <a:rPr lang="en-US" sz="11033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TRAO ĐỔI TRONG NHÓM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4544" y="1172977"/>
            <a:ext cx="11198912" cy="7941047"/>
          </a:xfrm>
          <a:custGeom>
            <a:avLst/>
            <a:gdLst/>
            <a:ahLst/>
            <a:cxnLst/>
            <a:rect r="r" b="b" t="t" l="l"/>
            <a:pathLst>
              <a:path h="7941047" w="11198912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748704" y="-3236984"/>
            <a:ext cx="3554807" cy="5131612"/>
          </a:xfrm>
          <a:custGeom>
            <a:avLst/>
            <a:gdLst/>
            <a:ahLst/>
            <a:cxnLst/>
            <a:rect r="r" b="b" t="t" l="l"/>
            <a:pathLst>
              <a:path h="5131612" w="3554807">
                <a:moveTo>
                  <a:pt x="0" y="0"/>
                </a:moveTo>
                <a:lnTo>
                  <a:pt x="3554808" y="0"/>
                </a:lnTo>
                <a:lnTo>
                  <a:pt x="3554808" y="5131612"/>
                </a:lnTo>
                <a:lnTo>
                  <a:pt x="0" y="513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1503353" y="2377331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4182716">
            <a:off x="16663466" y="7802025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8"/>
                </a:lnTo>
                <a:lnTo>
                  <a:pt x="0" y="40066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259300" y="4754150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737559">
            <a:off x="1159713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6003287" y="-481992"/>
            <a:ext cx="2781341" cy="2859323"/>
          </a:xfrm>
          <a:custGeom>
            <a:avLst/>
            <a:gdLst/>
            <a:ahLst/>
            <a:cxnLst/>
            <a:rect r="r" b="b" t="t" l="l"/>
            <a:pathLst>
              <a:path h="2859323" w="2781341">
                <a:moveTo>
                  <a:pt x="0" y="0"/>
                </a:moveTo>
                <a:lnTo>
                  <a:pt x="2781341" y="0"/>
                </a:lnTo>
                <a:lnTo>
                  <a:pt x="2781341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4277528" y="2236494"/>
            <a:ext cx="7516196" cy="108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40635" y="3972637"/>
            <a:ext cx="10406730" cy="3849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46"/>
              </a:lnSpc>
            </a:pPr>
            <a:r>
              <a:rPr lang="en-US" sz="11033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TRAO ĐỔI TRƯỚC LỚP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6980" y="3912585"/>
            <a:ext cx="16974040" cy="287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18979" indent="-459490" lvl="1">
              <a:lnSpc>
                <a:spcPts val="5746"/>
              </a:lnSpc>
              <a:buFont typeface="Arial"/>
              <a:buChar char="•"/>
            </a:pPr>
            <a:r>
              <a:rPr lang="en-US" sz="4256" spc="13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Thời gian : 3 phút</a:t>
            </a:r>
          </a:p>
          <a:p>
            <a:pPr algn="l" marL="918979" indent="-459490" lvl="1">
              <a:lnSpc>
                <a:spcPts val="5746"/>
              </a:lnSpc>
              <a:buFont typeface="Arial"/>
              <a:buChar char="•"/>
            </a:pPr>
            <a:r>
              <a:rPr lang="en-US" sz="4256" spc="13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Nội dung : Bám sát đề tài</a:t>
            </a:r>
          </a:p>
          <a:p>
            <a:pPr algn="l" marL="918979" indent="-459490" lvl="1">
              <a:lnSpc>
                <a:spcPts val="5746"/>
              </a:lnSpc>
              <a:buFont typeface="Arial"/>
              <a:buChar char="•"/>
            </a:pPr>
            <a:r>
              <a:rPr lang="en-US" sz="4256" spc="13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Ngôn ngữ : Dễ hiểu, trong sáng</a:t>
            </a:r>
          </a:p>
          <a:p>
            <a:pPr algn="l" marL="918979" indent="-459490" lvl="1">
              <a:lnSpc>
                <a:spcPts val="5746"/>
              </a:lnSpc>
              <a:spcBef>
                <a:spcPct val="0"/>
              </a:spcBef>
              <a:buFont typeface="Arial"/>
              <a:buChar char="•"/>
            </a:pPr>
            <a:r>
              <a:rPr lang="en-US" sz="4256" spc="13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Sự tương tác với người nghe : Ánh mắt, cử chỉ, ....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608626"/>
            <a:ext cx="6608427" cy="887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TIÊU CHÍ ĐÁNH GIÁ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908749" y="-3521026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036918" y="1773178"/>
            <a:ext cx="14702170" cy="6740643"/>
            <a:chOff x="0" y="0"/>
            <a:chExt cx="4921672" cy="22564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1672" cy="2256486"/>
            </a:xfrm>
            <a:custGeom>
              <a:avLst/>
              <a:gdLst/>
              <a:ahLst/>
              <a:cxnLst/>
              <a:rect r="r" b="b" t="t" l="l"/>
              <a:pathLst>
                <a:path h="2256486" w="4921672">
                  <a:moveTo>
                    <a:pt x="0" y="0"/>
                  </a:moveTo>
                  <a:lnTo>
                    <a:pt x="4921672" y="0"/>
                  </a:lnTo>
                  <a:lnTo>
                    <a:pt x="4921672" y="2256486"/>
                  </a:lnTo>
                  <a:lnTo>
                    <a:pt x="0" y="2256486"/>
                  </a:lnTo>
                  <a:close/>
                </a:path>
              </a:pathLst>
            </a:custGeom>
            <a:solidFill>
              <a:srgbClr val="FFE279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85725"/>
              <a:ext cx="4921672" cy="2170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2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155464" y="2236811"/>
            <a:ext cx="7977073" cy="887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HOẠT ĐỘNG VẬN DỤNG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23286" y="4266795"/>
            <a:ext cx="11729436" cy="1810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Fraunces"/>
                <a:ea typeface="Fraunces"/>
                <a:cs typeface="Fraunces"/>
                <a:sym typeface="Fraunces"/>
              </a:rPr>
              <a:t>Tìm hiểu thêm về những việc tốt của mọi người xung quanh để kể lại.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514574" y="8661324"/>
            <a:ext cx="4277568" cy="2978743"/>
          </a:xfrm>
          <a:custGeom>
            <a:avLst/>
            <a:gdLst/>
            <a:ahLst/>
            <a:cxnLst/>
            <a:rect r="r" b="b" t="t" l="l"/>
            <a:pathLst>
              <a:path h="2978743" w="4277568">
                <a:moveTo>
                  <a:pt x="0" y="0"/>
                </a:moveTo>
                <a:lnTo>
                  <a:pt x="4277569" y="0"/>
                </a:lnTo>
                <a:lnTo>
                  <a:pt x="4277569" y="2978743"/>
                </a:lnTo>
                <a:lnTo>
                  <a:pt x="0" y="297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096905" y="3925196"/>
            <a:ext cx="2854557" cy="2956698"/>
          </a:xfrm>
          <a:custGeom>
            <a:avLst/>
            <a:gdLst/>
            <a:ahLst/>
            <a:cxnLst/>
            <a:rect r="r" b="b" t="t" l="l"/>
            <a:pathLst>
              <a:path h="2956698" w="2854557">
                <a:moveTo>
                  <a:pt x="0" y="0"/>
                </a:moveTo>
                <a:lnTo>
                  <a:pt x="2854557" y="0"/>
                </a:lnTo>
                <a:lnTo>
                  <a:pt x="2854557" y="2956698"/>
                </a:lnTo>
                <a:lnTo>
                  <a:pt x="0" y="2956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1136496" y="8228619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13011" y="7395331"/>
            <a:ext cx="4539051" cy="4810170"/>
          </a:xfrm>
          <a:custGeom>
            <a:avLst/>
            <a:gdLst/>
            <a:ahLst/>
            <a:cxnLst/>
            <a:rect r="r" b="b" t="t" l="l"/>
            <a:pathLst>
              <a:path h="4810170" w="4539051">
                <a:moveTo>
                  <a:pt x="0" y="0"/>
                </a:moveTo>
                <a:lnTo>
                  <a:pt x="4539051" y="0"/>
                </a:lnTo>
                <a:lnTo>
                  <a:pt x="4539051" y="4810170"/>
                </a:lnTo>
                <a:lnTo>
                  <a:pt x="0" y="48101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29695" y="4662240"/>
            <a:ext cx="2058395" cy="3339578"/>
          </a:xfrm>
          <a:custGeom>
            <a:avLst/>
            <a:gdLst/>
            <a:ahLst/>
            <a:cxnLst/>
            <a:rect r="r" b="b" t="t" l="l"/>
            <a:pathLst>
              <a:path h="3339578" w="2058395">
                <a:moveTo>
                  <a:pt x="0" y="0"/>
                </a:moveTo>
                <a:lnTo>
                  <a:pt x="2058395" y="0"/>
                </a:lnTo>
                <a:lnTo>
                  <a:pt x="2058395" y="3339578"/>
                </a:lnTo>
                <a:lnTo>
                  <a:pt x="0" y="3339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26264" y="8847163"/>
            <a:ext cx="2906489" cy="3358338"/>
          </a:xfrm>
          <a:custGeom>
            <a:avLst/>
            <a:gdLst/>
            <a:ahLst/>
            <a:cxnLst/>
            <a:rect r="r" b="b" t="t" l="l"/>
            <a:pathLst>
              <a:path h="3358338" w="2906489">
                <a:moveTo>
                  <a:pt x="0" y="0"/>
                </a:moveTo>
                <a:lnTo>
                  <a:pt x="2906488" y="0"/>
                </a:lnTo>
                <a:lnTo>
                  <a:pt x="2906488" y="3358338"/>
                </a:lnTo>
                <a:lnTo>
                  <a:pt x="0" y="3358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7096905" y="1028700"/>
            <a:ext cx="2886146" cy="2524065"/>
          </a:xfrm>
          <a:custGeom>
            <a:avLst/>
            <a:gdLst/>
            <a:ahLst/>
            <a:cxnLst/>
            <a:rect r="r" b="b" t="t" l="l"/>
            <a:pathLst>
              <a:path h="2524065" w="2886146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0696671" y="9261214"/>
            <a:ext cx="5352421" cy="2530235"/>
          </a:xfrm>
          <a:custGeom>
            <a:avLst/>
            <a:gdLst/>
            <a:ahLst/>
            <a:cxnLst/>
            <a:rect r="r" b="b" t="t" l="l"/>
            <a:pathLst>
              <a:path h="2530235" w="5352421">
                <a:moveTo>
                  <a:pt x="0" y="0"/>
                </a:moveTo>
                <a:lnTo>
                  <a:pt x="5352421" y="0"/>
                </a:lnTo>
                <a:lnTo>
                  <a:pt x="5352421" y="2530235"/>
                </a:lnTo>
                <a:lnTo>
                  <a:pt x="0" y="25302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417113" y="-1667348"/>
            <a:ext cx="2477977" cy="3577131"/>
          </a:xfrm>
          <a:custGeom>
            <a:avLst/>
            <a:gdLst/>
            <a:ahLst/>
            <a:cxnLst/>
            <a:rect r="r" b="b" t="t" l="l"/>
            <a:pathLst>
              <a:path h="3577131" w="2477977">
                <a:moveTo>
                  <a:pt x="0" y="0"/>
                </a:moveTo>
                <a:lnTo>
                  <a:pt x="2477976" y="0"/>
                </a:lnTo>
                <a:lnTo>
                  <a:pt x="2477976" y="3577131"/>
                </a:lnTo>
                <a:lnTo>
                  <a:pt x="0" y="3577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060863" y="-1667348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4182716">
            <a:off x="5683694" y="-2327113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9"/>
                </a:lnTo>
                <a:lnTo>
                  <a:pt x="0" y="40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181395" y="-3285587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0684014" y="-184301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972660" y="2160503"/>
            <a:ext cx="2001360" cy="2251018"/>
          </a:xfrm>
          <a:custGeom>
            <a:avLst/>
            <a:gdLst/>
            <a:ahLst/>
            <a:cxnLst/>
            <a:rect r="r" b="b" t="t" l="l"/>
            <a:pathLst>
              <a:path h="2251018" w="2001360">
                <a:moveTo>
                  <a:pt x="0" y="0"/>
                </a:moveTo>
                <a:lnTo>
                  <a:pt x="2001360" y="0"/>
                </a:lnTo>
                <a:lnTo>
                  <a:pt x="2001360" y="2251018"/>
                </a:lnTo>
                <a:lnTo>
                  <a:pt x="0" y="22510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4333911" y="3442714"/>
            <a:ext cx="9620177" cy="4173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44"/>
              </a:lnSpc>
            </a:pPr>
            <a:r>
              <a:rPr lang="en-US" sz="17981" spc="-359">
                <a:solidFill>
                  <a:srgbClr val="2B2B2B"/>
                </a:solidFill>
                <a:latin typeface="Fibre"/>
                <a:ea typeface="Fibre"/>
                <a:cs typeface="Fibre"/>
                <a:sym typeface="Fibre"/>
              </a:rPr>
              <a:t>Thank you very much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761291" y="4114800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14508296" y="4114800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DAGKD57Dr0A</dc:identifier>
  <dcterms:modified xsi:type="dcterms:W3CDTF">2011-08-01T06:04:30Z</dcterms:modified>
  <cp:revision>1</cp:revision>
  <dc:title>Trao đổi : Em là chủ nhân tương lai</dc:title>
</cp:coreProperties>
</file>