
<file path=[Content_Types].xml><?xml version="1.0" encoding="utf-8"?>
<Types xmlns="http://schemas.openxmlformats.org/package/2006/content-types"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63" r:id="rId2"/>
    <p:sldId id="257" r:id="rId3"/>
    <p:sldId id="259" r:id="rId4"/>
    <p:sldId id="271" r:id="rId5"/>
    <p:sldId id="272" r:id="rId6"/>
    <p:sldId id="273" r:id="rId7"/>
    <p:sldId id="275" r:id="rId8"/>
    <p:sldId id="270" r:id="rId9"/>
    <p:sldId id="276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00FF"/>
    <a:srgbClr val="F72B09"/>
    <a:srgbClr val="E94B2B"/>
    <a:srgbClr val="B51144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w 1588"/>
              <a:gd name="T1" fmla="*/ 0 h 1912"/>
              <a:gd name="T2" fmla="*/ 0 w 1588"/>
              <a:gd name="T3" fmla="*/ 9525 h 1912"/>
              <a:gd name="T4" fmla="*/ 0 w 1588"/>
              <a:gd name="T5" fmla="*/ 9525 h 1912"/>
              <a:gd name="T6" fmla="*/ 0 w 1588"/>
              <a:gd name="T7" fmla="*/ 95250 h 1912"/>
              <a:gd name="T8" fmla="*/ 0 w 1588"/>
              <a:gd name="T9" fmla="*/ 3035300 h 1912"/>
              <a:gd name="T10" fmla="*/ 0 w 1588"/>
              <a:gd name="T11" fmla="*/ 3035300 h 1912"/>
              <a:gd name="T12" fmla="*/ 0 w 1588"/>
              <a:gd name="T13" fmla="*/ 0 h 1912"/>
              <a:gd name="T14" fmla="*/ 0 w 1588"/>
              <a:gd name="T15" fmla="*/ 0 h 191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588" h="1912">
                <a:moveTo>
                  <a:pt x="0" y="0"/>
                </a:move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5058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DAEC78-04A9-4E13-8BF4-9506350A82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AF83C8-BACD-4F51-B4E9-46C625B2BA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2BD3A6-0643-4898-9EB5-D9BBFA63ED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55735-31DF-4CFF-9CF8-5DC69AA873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919C5B-AC63-492F-B37C-372A36FC72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6B70B8-025B-463C-903E-8903995E7B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C4947E-9530-4ABD-859A-18D2ABEED3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6E9293-1CA5-4DDC-9D05-01CDE0152F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8A9250-A077-4EFE-A7C3-50EA296995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0CBB41-DEC5-4DC2-9AB1-799043D33A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58DA9E-AD8F-4D25-8C6C-F90B6AB9F6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403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ABB0E69E-A86D-4194-9056-72A0F40F61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0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5" descr="BD14996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228600"/>
            <a:ext cx="8534400" cy="76200"/>
          </a:xfrm>
          <a:prstGeom prst="rect">
            <a:avLst/>
          </a:prstGeom>
          <a:solidFill>
            <a:srgbClr val="009900"/>
          </a:solidFill>
          <a:ln w="9525">
            <a:noFill/>
            <a:miter lim="800000"/>
            <a:headEnd/>
            <a:tailEnd/>
          </a:ln>
        </p:spPr>
      </p:pic>
      <p:pic>
        <p:nvPicPr>
          <p:cNvPr id="3075" name="Picture 6" descr="BD14996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6477000"/>
            <a:ext cx="8534400" cy="76200"/>
          </a:xfrm>
          <a:prstGeom prst="rect">
            <a:avLst/>
          </a:prstGeom>
          <a:solidFill>
            <a:srgbClr val="009900"/>
          </a:solidFill>
          <a:ln w="9525">
            <a:noFill/>
            <a:miter lim="800000"/>
            <a:headEnd/>
            <a:tailEnd/>
          </a:ln>
        </p:spPr>
      </p:pic>
      <p:pic>
        <p:nvPicPr>
          <p:cNvPr id="3076" name="Picture 7" descr="BD14996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304800"/>
            <a:ext cx="74613" cy="6172200"/>
          </a:xfrm>
          <a:prstGeom prst="rect">
            <a:avLst/>
          </a:prstGeom>
          <a:solidFill>
            <a:srgbClr val="009900"/>
          </a:solidFill>
          <a:ln w="9525">
            <a:solidFill>
              <a:srgbClr val="009900"/>
            </a:solidFill>
            <a:miter lim="800000"/>
            <a:headEnd/>
            <a:tailEnd/>
          </a:ln>
        </p:spPr>
      </p:pic>
      <p:pic>
        <p:nvPicPr>
          <p:cNvPr id="3077" name="Picture 8" descr="BD14996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763000" y="304800"/>
            <a:ext cx="74613" cy="6172200"/>
          </a:xfrm>
          <a:prstGeom prst="rect">
            <a:avLst/>
          </a:prstGeom>
          <a:solidFill>
            <a:srgbClr val="009900"/>
          </a:solidFill>
          <a:ln w="9525">
            <a:solidFill>
              <a:srgbClr val="009900"/>
            </a:solidFill>
            <a:miter lim="800000"/>
            <a:headEnd/>
            <a:tailEnd/>
          </a:ln>
        </p:spPr>
      </p:pic>
      <p:pic>
        <p:nvPicPr>
          <p:cNvPr id="3078" name="Picture 10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304800"/>
            <a:ext cx="1371600" cy="1366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9" name="Picture 12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400000">
            <a:off x="7389019" y="307181"/>
            <a:ext cx="1371600" cy="1366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0" name="Picture 13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5400000">
            <a:off x="378619" y="5107781"/>
            <a:ext cx="1371600" cy="1366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1" name="Picture 14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0800000">
            <a:off x="7389813" y="5106988"/>
            <a:ext cx="1371600" cy="1366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2" name="WordArt 17"/>
          <p:cNvSpPr>
            <a:spLocks noChangeArrowheads="1" noChangeShapeType="1" noTextEdit="1"/>
          </p:cNvSpPr>
          <p:nvPr/>
        </p:nvSpPr>
        <p:spPr bwMode="auto">
          <a:xfrm>
            <a:off x="1676399" y="1143000"/>
            <a:ext cx="5713413" cy="21336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LUYỆN TỪ VÀ CÂU 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3083" name="WordArt 18"/>
          <p:cNvSpPr>
            <a:spLocks noChangeArrowheads="1" noChangeShapeType="1" noTextEdit="1"/>
          </p:cNvSpPr>
          <p:nvPr/>
        </p:nvSpPr>
        <p:spPr bwMode="auto">
          <a:xfrm>
            <a:off x="609600" y="3505200"/>
            <a:ext cx="7848600" cy="10969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VIẾT HOA ĐỂ THỂ HIỆN SỰ TÔN TRỌNG ĐẶC BIỆT </a:t>
            </a:r>
            <a:endParaRPr lang="vi-VN" sz="3600" b="1" kern="10" dirty="0">
              <a:ln w="12700">
                <a:solidFill>
                  <a:srgbClr val="3333CC"/>
                </a:solidFill>
                <a:round/>
                <a:headEnd/>
                <a:tailEnd/>
              </a:ln>
              <a:solidFill>
                <a:srgbClr val="B2B2B2">
                  <a:alpha val="50195"/>
                </a:srgbClr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Arial"/>
              <a:cs typeface="Arial"/>
            </a:endParaRPr>
          </a:p>
        </p:txBody>
      </p:sp>
      <p:sp>
        <p:nvSpPr>
          <p:cNvPr id="3084" name="WordArt 20"/>
          <p:cNvSpPr>
            <a:spLocks noChangeArrowheads="1" noChangeShapeType="1" noTextEdit="1"/>
          </p:cNvSpPr>
          <p:nvPr/>
        </p:nvSpPr>
        <p:spPr bwMode="auto">
          <a:xfrm>
            <a:off x="3657600" y="2590800"/>
            <a:ext cx="116205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b="1" kern="10" dirty="0">
              <a:ln w="9525">
                <a:noFill/>
                <a:round/>
                <a:headEnd/>
                <a:tailEnd/>
              </a:ln>
              <a:solidFill>
                <a:srgbClr val="336699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457200" y="685800"/>
            <a:ext cx="79248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0000FF"/>
                </a:solidFill>
                <a:latin typeface="Arial" charset="0"/>
              </a:rPr>
              <a:t>- </a:t>
            </a:r>
            <a:r>
              <a:rPr lang="en-US" sz="2800" dirty="0" err="1" smtClean="0">
                <a:solidFill>
                  <a:srgbClr val="0000FF"/>
                </a:solidFill>
                <a:latin typeface="Arial" charset="0"/>
              </a:rPr>
              <a:t>Khi</a:t>
            </a:r>
            <a:r>
              <a:rPr lang="en-US" sz="2800" dirty="0" smtClean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Arial" charset="0"/>
              </a:rPr>
              <a:t>viết</a:t>
            </a:r>
            <a:r>
              <a:rPr lang="en-US" sz="2800" dirty="0" smtClean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Arial" charset="0"/>
              </a:rPr>
              <a:t>bài</a:t>
            </a:r>
            <a:r>
              <a:rPr lang="en-US" sz="2800" dirty="0" smtClean="0">
                <a:solidFill>
                  <a:srgbClr val="0000FF"/>
                </a:solidFill>
                <a:latin typeface="Arial" charset="0"/>
              </a:rPr>
              <a:t>, </a:t>
            </a:r>
            <a:r>
              <a:rPr lang="en-US" sz="2800" dirty="0" err="1" smtClean="0">
                <a:solidFill>
                  <a:srgbClr val="0000FF"/>
                </a:solidFill>
                <a:latin typeface="Arial" charset="0"/>
              </a:rPr>
              <a:t>em</a:t>
            </a:r>
            <a:r>
              <a:rPr lang="en-US" sz="2800" dirty="0" smtClean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Arial" charset="0"/>
              </a:rPr>
              <a:t>thường</a:t>
            </a:r>
            <a:r>
              <a:rPr lang="en-US" sz="2800" dirty="0" smtClean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Arial" charset="0"/>
              </a:rPr>
              <a:t>viết</a:t>
            </a:r>
            <a:r>
              <a:rPr lang="en-US" sz="2800" dirty="0" smtClean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Arial" charset="0"/>
              </a:rPr>
              <a:t>hoa</a:t>
            </a:r>
            <a:r>
              <a:rPr lang="en-US" sz="2800" dirty="0" smtClean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Arial" charset="0"/>
              </a:rPr>
              <a:t>trong</a:t>
            </a:r>
            <a:r>
              <a:rPr lang="en-US" sz="2800" dirty="0" smtClean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Arial" charset="0"/>
              </a:rPr>
              <a:t>những</a:t>
            </a:r>
            <a:r>
              <a:rPr lang="en-US" sz="2800" dirty="0" smtClean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Arial" charset="0"/>
              </a:rPr>
              <a:t>trường</a:t>
            </a:r>
            <a:r>
              <a:rPr lang="en-US" sz="2800" dirty="0" smtClean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Arial" charset="0"/>
              </a:rPr>
              <a:t>hợp</a:t>
            </a:r>
            <a:r>
              <a:rPr lang="en-US" sz="2800" dirty="0" smtClean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Arial" charset="0"/>
              </a:rPr>
              <a:t>nào</a:t>
            </a:r>
            <a:r>
              <a:rPr lang="en-US" sz="2800" dirty="0" smtClean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dirty="0" smtClean="0">
                <a:solidFill>
                  <a:srgbClr val="0000FF"/>
                </a:solidFill>
                <a:latin typeface="Arial" charset="0"/>
              </a:rPr>
              <a:t>”?</a:t>
            </a:r>
            <a:endParaRPr lang="en-US" sz="2800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457200" y="2209801"/>
            <a:ext cx="8003382" cy="52322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err="1" smtClean="0">
                <a:solidFill>
                  <a:srgbClr val="000000"/>
                </a:solidFill>
                <a:latin typeface="Arial" charset="0"/>
              </a:rPr>
              <a:t>Viết</a:t>
            </a:r>
            <a:r>
              <a:rPr lang="en-US" sz="28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charset="0"/>
              </a:rPr>
              <a:t>hoa</a:t>
            </a:r>
            <a:r>
              <a:rPr lang="en-US" sz="28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charset="0"/>
              </a:rPr>
              <a:t>chữ</a:t>
            </a:r>
            <a:r>
              <a:rPr lang="en-US" sz="28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charset="0"/>
              </a:rPr>
              <a:t>cái</a:t>
            </a:r>
            <a:r>
              <a:rPr lang="en-US" sz="28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charset="0"/>
              </a:rPr>
              <a:t>đầu</a:t>
            </a:r>
            <a:r>
              <a:rPr lang="en-US" sz="28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charset="0"/>
              </a:rPr>
              <a:t>câu</a:t>
            </a:r>
            <a:r>
              <a:rPr lang="en-US" sz="2800" dirty="0" smtClean="0">
                <a:solidFill>
                  <a:srgbClr val="000000"/>
                </a:solidFill>
                <a:latin typeface="Arial" charset="0"/>
              </a:rPr>
              <a:t>, </a:t>
            </a:r>
            <a:r>
              <a:rPr lang="en-US" sz="2800" dirty="0" err="1" smtClean="0">
                <a:solidFill>
                  <a:srgbClr val="000000"/>
                </a:solidFill>
                <a:latin typeface="Arial" charset="0"/>
              </a:rPr>
              <a:t>viết</a:t>
            </a:r>
            <a:r>
              <a:rPr lang="en-US" sz="28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charset="0"/>
              </a:rPr>
              <a:t>hoa</a:t>
            </a:r>
            <a:r>
              <a:rPr lang="en-US" sz="28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charset="0"/>
              </a:rPr>
              <a:t>danh</a:t>
            </a:r>
            <a:r>
              <a:rPr lang="en-US" sz="28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charset="0"/>
              </a:rPr>
              <a:t>từ</a:t>
            </a:r>
            <a:r>
              <a:rPr lang="en-US" sz="28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charset="0"/>
              </a:rPr>
              <a:t>riêng</a:t>
            </a:r>
            <a:r>
              <a:rPr lang="en-US" sz="2800" dirty="0" smtClean="0">
                <a:solidFill>
                  <a:srgbClr val="000000"/>
                </a:solidFill>
                <a:latin typeface="Arial" charset="0"/>
              </a:rPr>
              <a:t>.</a:t>
            </a:r>
            <a:endParaRPr lang="en-US" sz="2800" dirty="0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5126" name="Picture 10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774782" y="2381"/>
            <a:ext cx="1371600" cy="1366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7" name="Picture 11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588" y="1588"/>
            <a:ext cx="1371601" cy="1366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8" name="Picture 12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-793" y="5491956"/>
            <a:ext cx="1371600" cy="1366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9" name="Picture 13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7772400" y="5491163"/>
            <a:ext cx="1371600" cy="1366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8" grpId="0"/>
      <p:bldP spid="308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85800"/>
            <a:ext cx="8229600" cy="1752600"/>
          </a:xfrm>
        </p:spPr>
        <p:txBody>
          <a:bodyPr/>
          <a:lstStyle/>
          <a:p>
            <a:pPr eaLnBrk="1" hangingPunct="1">
              <a:buClr>
                <a:schemeClr val="tx1"/>
              </a:buClr>
              <a:buFontTx/>
              <a:buNone/>
              <a:defRPr/>
            </a:pPr>
            <a:r>
              <a:rPr lang="en-US" dirty="0" smtClean="0">
                <a:latin typeface="Arial"/>
              </a:rPr>
              <a:t>  </a:t>
            </a:r>
            <a:r>
              <a:rPr lang="en-US" dirty="0" smtClean="0">
                <a:solidFill>
                  <a:srgbClr val="0000FF"/>
                </a:solidFill>
                <a:latin typeface="Arial"/>
              </a:rPr>
              <a:t>1. </a:t>
            </a:r>
            <a:r>
              <a:rPr lang="en-US" dirty="0" err="1" smtClean="0">
                <a:solidFill>
                  <a:srgbClr val="0000FF"/>
                </a:solidFill>
                <a:latin typeface="Arial"/>
              </a:rPr>
              <a:t>Nhận</a:t>
            </a:r>
            <a:r>
              <a:rPr lang="en-US" dirty="0" smtClean="0">
                <a:solidFill>
                  <a:srgbClr val="0000FF"/>
                </a:solidFill>
                <a:latin typeface="Arial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Arial"/>
              </a:rPr>
              <a:t>xét</a:t>
            </a:r>
            <a:r>
              <a:rPr lang="en-US" dirty="0" smtClean="0">
                <a:solidFill>
                  <a:srgbClr val="0000FF"/>
                </a:solidFill>
                <a:latin typeface="Arial"/>
              </a:rPr>
              <a:t> : </a:t>
            </a:r>
          </a:p>
          <a:p>
            <a:pPr eaLnBrk="1" hangingPunct="1">
              <a:buClr>
                <a:schemeClr val="tx1"/>
              </a:buClr>
              <a:buFontTx/>
              <a:buNone/>
              <a:defRPr/>
            </a:pPr>
            <a:r>
              <a:rPr lang="en-US" dirty="0" err="1" smtClean="0">
                <a:solidFill>
                  <a:srgbClr val="0000FF"/>
                </a:solidFill>
                <a:latin typeface="Arial"/>
              </a:rPr>
              <a:t>Trong</a:t>
            </a:r>
            <a:r>
              <a:rPr lang="en-US" dirty="0" smtClean="0">
                <a:solidFill>
                  <a:srgbClr val="0000FF"/>
                </a:solidFill>
                <a:latin typeface="Arial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Arial"/>
              </a:rPr>
              <a:t>đoạn</a:t>
            </a:r>
            <a:r>
              <a:rPr lang="en-US" dirty="0" smtClean="0">
                <a:solidFill>
                  <a:srgbClr val="0000FF"/>
                </a:solidFill>
                <a:latin typeface="Arial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Arial"/>
              </a:rPr>
              <a:t>thơ</a:t>
            </a:r>
            <a:r>
              <a:rPr lang="en-US" dirty="0" smtClean="0">
                <a:solidFill>
                  <a:srgbClr val="0000FF"/>
                </a:solidFill>
                <a:latin typeface="Arial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Arial"/>
              </a:rPr>
              <a:t>sau</a:t>
            </a:r>
            <a:r>
              <a:rPr lang="en-US" dirty="0" smtClean="0">
                <a:solidFill>
                  <a:srgbClr val="0000FF"/>
                </a:solidFill>
                <a:latin typeface="Arial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Arial"/>
              </a:rPr>
              <a:t>có</a:t>
            </a:r>
            <a:r>
              <a:rPr lang="en-US" dirty="0" smtClean="0">
                <a:solidFill>
                  <a:srgbClr val="0000FF"/>
                </a:solidFill>
                <a:latin typeface="Arial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Arial"/>
              </a:rPr>
              <a:t>những</a:t>
            </a:r>
            <a:r>
              <a:rPr lang="en-US" dirty="0" smtClean="0">
                <a:solidFill>
                  <a:srgbClr val="0000FF"/>
                </a:solidFill>
                <a:latin typeface="Arial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Arial"/>
              </a:rPr>
              <a:t>từ</a:t>
            </a:r>
            <a:r>
              <a:rPr lang="en-US" dirty="0" smtClean="0">
                <a:solidFill>
                  <a:srgbClr val="0000FF"/>
                </a:solidFill>
                <a:latin typeface="Arial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Arial"/>
              </a:rPr>
              <a:t>nào</a:t>
            </a:r>
            <a:r>
              <a:rPr lang="en-US" dirty="0" smtClean="0">
                <a:solidFill>
                  <a:srgbClr val="0000FF"/>
                </a:solidFill>
                <a:latin typeface="Arial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Arial"/>
              </a:rPr>
              <a:t>được</a:t>
            </a:r>
            <a:r>
              <a:rPr lang="en-US" dirty="0" smtClean="0">
                <a:solidFill>
                  <a:srgbClr val="0000FF"/>
                </a:solidFill>
                <a:latin typeface="Arial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Arial"/>
              </a:rPr>
              <a:t>viết</a:t>
            </a:r>
            <a:r>
              <a:rPr lang="en-US" dirty="0" smtClean="0">
                <a:solidFill>
                  <a:srgbClr val="0000FF"/>
                </a:solidFill>
                <a:latin typeface="Arial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Arial"/>
              </a:rPr>
              <a:t>hoa</a:t>
            </a:r>
            <a:r>
              <a:rPr lang="en-US" dirty="0" smtClean="0">
                <a:solidFill>
                  <a:srgbClr val="0000FF"/>
                </a:solidFill>
                <a:latin typeface="Arial"/>
              </a:rPr>
              <a:t>? </a:t>
            </a:r>
            <a:r>
              <a:rPr lang="en-US" dirty="0" err="1" smtClean="0">
                <a:solidFill>
                  <a:srgbClr val="0000FF"/>
                </a:solidFill>
                <a:latin typeface="Arial"/>
              </a:rPr>
              <a:t>Vì</a:t>
            </a:r>
            <a:r>
              <a:rPr lang="en-US" dirty="0" smtClean="0">
                <a:solidFill>
                  <a:srgbClr val="0000FF"/>
                </a:solidFill>
                <a:latin typeface="Arial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Arial"/>
              </a:rPr>
              <a:t>sao</a:t>
            </a:r>
            <a:r>
              <a:rPr lang="en-US" dirty="0" smtClean="0">
                <a:solidFill>
                  <a:srgbClr val="0000FF"/>
                </a:solidFill>
                <a:latin typeface="Arial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Arial"/>
              </a:rPr>
              <a:t>chúng</a:t>
            </a:r>
            <a:r>
              <a:rPr lang="en-US" dirty="0" smtClean="0">
                <a:solidFill>
                  <a:srgbClr val="0000FF"/>
                </a:solidFill>
                <a:latin typeface="Arial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Arial"/>
              </a:rPr>
              <a:t>được</a:t>
            </a:r>
            <a:r>
              <a:rPr lang="en-US" dirty="0" smtClean="0">
                <a:solidFill>
                  <a:srgbClr val="0000FF"/>
                </a:solidFill>
                <a:latin typeface="Arial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Arial"/>
              </a:rPr>
              <a:t>viết</a:t>
            </a:r>
            <a:r>
              <a:rPr lang="en-US" dirty="0" smtClean="0">
                <a:solidFill>
                  <a:srgbClr val="0000FF"/>
                </a:solidFill>
                <a:latin typeface="Arial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Arial"/>
              </a:rPr>
              <a:t>hoa</a:t>
            </a:r>
            <a:r>
              <a:rPr lang="en-US" dirty="0" smtClean="0">
                <a:solidFill>
                  <a:srgbClr val="0000FF"/>
                </a:solidFill>
                <a:latin typeface="Arial"/>
              </a:rPr>
              <a:t> ?</a:t>
            </a:r>
            <a:endParaRPr lang="en-US" dirty="0" smtClean="0">
              <a:solidFill>
                <a:srgbClr val="0000FF"/>
              </a:solidFill>
              <a:latin typeface="Arial"/>
            </a:endParaRP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684212" y="2514600"/>
            <a:ext cx="7776370" cy="341632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ts val="0"/>
              </a:spcBef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      </a:t>
            </a:r>
            <a:r>
              <a:rPr lang="en-US" sz="2000" dirty="0" err="1" smtClean="0">
                <a:solidFill>
                  <a:srgbClr val="000000"/>
                </a:solidFill>
                <a:latin typeface="Arial" charset="0"/>
              </a:rPr>
              <a:t>Mình</a:t>
            </a:r>
            <a:r>
              <a:rPr lang="en-US" sz="20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charset="0"/>
              </a:rPr>
              <a:t>về</a:t>
            </a:r>
            <a:r>
              <a:rPr lang="en-US" sz="20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charset="0"/>
              </a:rPr>
              <a:t>với</a:t>
            </a:r>
            <a:r>
              <a:rPr lang="en-US" sz="20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charset="0"/>
              </a:rPr>
              <a:t>Bác</a:t>
            </a:r>
            <a:r>
              <a:rPr lang="en-US" sz="20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charset="0"/>
              </a:rPr>
              <a:t>đường</a:t>
            </a:r>
            <a:r>
              <a:rPr lang="en-US" sz="20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charset="0"/>
              </a:rPr>
              <a:t>xuôi</a:t>
            </a:r>
            <a:endParaRPr lang="en-US" sz="2000" dirty="0" smtClean="0">
              <a:solidFill>
                <a:srgbClr val="000000"/>
              </a:solidFill>
              <a:latin typeface="Arial" charset="0"/>
            </a:endParaRPr>
          </a:p>
          <a:p>
            <a:pPr algn="just">
              <a:spcBef>
                <a:spcPts val="0"/>
              </a:spcBef>
            </a:pPr>
            <a:r>
              <a:rPr lang="en-US" sz="2000" dirty="0" err="1" smtClean="0">
                <a:solidFill>
                  <a:srgbClr val="000000"/>
                </a:solidFill>
                <a:latin typeface="Arial" charset="0"/>
              </a:rPr>
              <a:t>Thưa</a:t>
            </a:r>
            <a:r>
              <a:rPr lang="en-US" sz="20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charset="0"/>
              </a:rPr>
              <a:t>giùm</a:t>
            </a:r>
            <a:r>
              <a:rPr lang="en-US" sz="20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charset="0"/>
              </a:rPr>
              <a:t>Việt</a:t>
            </a:r>
            <a:r>
              <a:rPr lang="en-US" sz="20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charset="0"/>
              </a:rPr>
              <a:t>Bắc</a:t>
            </a:r>
            <a:r>
              <a:rPr lang="en-US" sz="20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charset="0"/>
              </a:rPr>
              <a:t>không</a:t>
            </a:r>
            <a:r>
              <a:rPr lang="en-US" sz="20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charset="0"/>
              </a:rPr>
              <a:t>nguôi</a:t>
            </a:r>
            <a:r>
              <a:rPr lang="en-US" sz="20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charset="0"/>
              </a:rPr>
              <a:t>nhớ</a:t>
            </a:r>
            <a:r>
              <a:rPr lang="en-US" sz="20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charset="0"/>
              </a:rPr>
              <a:t>Người</a:t>
            </a:r>
            <a:r>
              <a:rPr lang="en-US" sz="2000" dirty="0" smtClean="0">
                <a:solidFill>
                  <a:srgbClr val="000000"/>
                </a:solidFill>
                <a:latin typeface="Arial" charset="0"/>
              </a:rPr>
              <a:t> </a:t>
            </a:r>
          </a:p>
          <a:p>
            <a:pPr algn="just">
              <a:spcBef>
                <a:spcPts val="0"/>
              </a:spcBef>
            </a:pPr>
            <a:r>
              <a:rPr lang="en-US" sz="2000" dirty="0" smtClean="0">
                <a:solidFill>
                  <a:srgbClr val="000000"/>
                </a:solidFill>
                <a:latin typeface="Arial" charset="0"/>
              </a:rPr>
              <a:t>         </a:t>
            </a:r>
            <a:r>
              <a:rPr lang="en-US" sz="2000" dirty="0" err="1" smtClean="0">
                <a:solidFill>
                  <a:srgbClr val="000000"/>
                </a:solidFill>
                <a:latin typeface="Arial" charset="0"/>
              </a:rPr>
              <a:t>Nhớ</a:t>
            </a:r>
            <a:r>
              <a:rPr lang="en-US" sz="20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charset="0"/>
              </a:rPr>
              <a:t>Ông</a:t>
            </a:r>
            <a:r>
              <a:rPr lang="en-US" sz="20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charset="0"/>
              </a:rPr>
              <a:t>Cụ</a:t>
            </a:r>
            <a:r>
              <a:rPr lang="en-US" sz="20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charset="0"/>
              </a:rPr>
              <a:t>mắt</a:t>
            </a:r>
            <a:r>
              <a:rPr lang="en-US" sz="20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charset="0"/>
              </a:rPr>
              <a:t>sáng</a:t>
            </a:r>
            <a:r>
              <a:rPr lang="en-US" sz="20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charset="0"/>
              </a:rPr>
              <a:t>ngời</a:t>
            </a:r>
            <a:endParaRPr lang="en-US" sz="2000" dirty="0" smtClean="0">
              <a:solidFill>
                <a:srgbClr val="000000"/>
              </a:solidFill>
              <a:latin typeface="Arial" charset="0"/>
            </a:endParaRPr>
          </a:p>
          <a:p>
            <a:pPr algn="just">
              <a:spcBef>
                <a:spcPts val="0"/>
              </a:spcBef>
            </a:pPr>
            <a:r>
              <a:rPr lang="en-US" sz="2000" dirty="0" err="1" smtClean="0">
                <a:solidFill>
                  <a:srgbClr val="000000"/>
                </a:solidFill>
                <a:latin typeface="Arial" charset="0"/>
              </a:rPr>
              <a:t>Áo</a:t>
            </a:r>
            <a:r>
              <a:rPr lang="en-US" sz="20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charset="0"/>
              </a:rPr>
              <a:t>nâu</a:t>
            </a:r>
            <a:r>
              <a:rPr lang="en-US" sz="20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charset="0"/>
              </a:rPr>
              <a:t>tui</a:t>
            </a:r>
            <a:r>
              <a:rPr lang="en-US" sz="20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charset="0"/>
              </a:rPr>
              <a:t>vải</a:t>
            </a:r>
            <a:r>
              <a:rPr lang="en-US" sz="2000" dirty="0" smtClean="0">
                <a:solidFill>
                  <a:srgbClr val="000000"/>
                </a:solidFill>
                <a:latin typeface="Arial" charset="0"/>
              </a:rPr>
              <a:t>, </a:t>
            </a:r>
            <a:r>
              <a:rPr lang="en-US" sz="2000" dirty="0" err="1" smtClean="0">
                <a:solidFill>
                  <a:srgbClr val="000000"/>
                </a:solidFill>
                <a:latin typeface="Arial" charset="0"/>
              </a:rPr>
              <a:t>đẹp</a:t>
            </a:r>
            <a:r>
              <a:rPr lang="en-US" sz="20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charset="0"/>
              </a:rPr>
              <a:t>tươi</a:t>
            </a:r>
            <a:r>
              <a:rPr lang="en-US" sz="20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charset="0"/>
              </a:rPr>
              <a:t>lạ</a:t>
            </a:r>
            <a:r>
              <a:rPr lang="en-US" sz="20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charset="0"/>
              </a:rPr>
              <a:t>thường</a:t>
            </a:r>
            <a:r>
              <a:rPr lang="en-US" sz="2000" dirty="0" smtClean="0">
                <a:solidFill>
                  <a:srgbClr val="000000"/>
                </a:solidFill>
                <a:latin typeface="Arial" charset="0"/>
              </a:rPr>
              <a:t> !</a:t>
            </a:r>
          </a:p>
          <a:p>
            <a:pPr algn="just">
              <a:spcBef>
                <a:spcPts val="0"/>
              </a:spcBef>
            </a:pPr>
            <a:r>
              <a:rPr lang="en-US" sz="2000" dirty="0" smtClean="0">
                <a:solidFill>
                  <a:srgbClr val="000000"/>
                </a:solidFill>
                <a:latin typeface="Arial" charset="0"/>
              </a:rPr>
              <a:t>         </a:t>
            </a:r>
            <a:r>
              <a:rPr lang="en-US" sz="2000" dirty="0" err="1" smtClean="0">
                <a:solidFill>
                  <a:srgbClr val="000000"/>
                </a:solidFill>
                <a:latin typeface="Arial" charset="0"/>
              </a:rPr>
              <a:t>Nhớ</a:t>
            </a:r>
            <a:r>
              <a:rPr lang="en-US" sz="20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charset="0"/>
              </a:rPr>
              <a:t>N</a:t>
            </a:r>
            <a:r>
              <a:rPr lang="en-US" sz="2000" dirty="0" err="1" smtClean="0">
                <a:solidFill>
                  <a:srgbClr val="000000"/>
                </a:solidFill>
                <a:latin typeface="Arial" charset="0"/>
              </a:rPr>
              <a:t>gười</a:t>
            </a:r>
            <a:r>
              <a:rPr lang="en-US" sz="20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charset="0"/>
              </a:rPr>
              <a:t>những</a:t>
            </a:r>
            <a:r>
              <a:rPr lang="en-US" sz="20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charset="0"/>
              </a:rPr>
              <a:t>sáng</a:t>
            </a:r>
            <a:r>
              <a:rPr lang="en-US" sz="20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charset="0"/>
              </a:rPr>
              <a:t>tinh</a:t>
            </a:r>
            <a:r>
              <a:rPr lang="en-US" sz="20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charset="0"/>
              </a:rPr>
              <a:t>sương</a:t>
            </a:r>
            <a:r>
              <a:rPr lang="en-US" sz="2000" dirty="0" smtClean="0">
                <a:solidFill>
                  <a:srgbClr val="000000"/>
                </a:solidFill>
                <a:latin typeface="Arial" charset="0"/>
              </a:rPr>
              <a:t> </a:t>
            </a:r>
          </a:p>
          <a:p>
            <a:pPr algn="just">
              <a:spcBef>
                <a:spcPts val="0"/>
              </a:spcBef>
            </a:pPr>
            <a:r>
              <a:rPr lang="en-US" sz="2000" dirty="0" err="1" smtClean="0">
                <a:solidFill>
                  <a:srgbClr val="000000"/>
                </a:solidFill>
                <a:latin typeface="Arial" charset="0"/>
              </a:rPr>
              <a:t>Ung</a:t>
            </a:r>
            <a:r>
              <a:rPr lang="en-US" sz="2000" dirty="0" smtClean="0">
                <a:solidFill>
                  <a:srgbClr val="000000"/>
                </a:solidFill>
                <a:latin typeface="Arial" charset="0"/>
              </a:rPr>
              <a:t> dung </a:t>
            </a:r>
            <a:r>
              <a:rPr lang="en-US" sz="2000" dirty="0" err="1" smtClean="0">
                <a:solidFill>
                  <a:srgbClr val="000000"/>
                </a:solidFill>
                <a:latin typeface="Arial" charset="0"/>
              </a:rPr>
              <a:t>yên</a:t>
            </a:r>
            <a:r>
              <a:rPr lang="en-US" sz="20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charset="0"/>
              </a:rPr>
              <a:t>ngựa</a:t>
            </a:r>
            <a:r>
              <a:rPr lang="en-US" sz="20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charset="0"/>
              </a:rPr>
              <a:t>trên</a:t>
            </a:r>
            <a:r>
              <a:rPr lang="en-US" sz="20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charset="0"/>
              </a:rPr>
              <a:t>đường</a:t>
            </a:r>
            <a:r>
              <a:rPr lang="en-US" sz="20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charset="0"/>
              </a:rPr>
              <a:t>suối</a:t>
            </a:r>
            <a:r>
              <a:rPr lang="en-US" sz="2000" dirty="0" smtClean="0">
                <a:solidFill>
                  <a:srgbClr val="000000"/>
                </a:solidFill>
                <a:latin typeface="Arial" charset="0"/>
              </a:rPr>
              <a:t> reo </a:t>
            </a:r>
          </a:p>
          <a:p>
            <a:pPr algn="just">
              <a:spcBef>
                <a:spcPts val="0"/>
              </a:spcBef>
            </a:pPr>
            <a:r>
              <a:rPr lang="en-US" sz="2000" dirty="0" smtClean="0">
                <a:solidFill>
                  <a:srgbClr val="000000"/>
                </a:solidFill>
                <a:latin typeface="Arial" charset="0"/>
              </a:rPr>
              <a:t>         </a:t>
            </a:r>
            <a:r>
              <a:rPr lang="en-US" sz="2000" dirty="0" err="1" smtClean="0">
                <a:solidFill>
                  <a:srgbClr val="000000"/>
                </a:solidFill>
                <a:latin typeface="Arial" charset="0"/>
              </a:rPr>
              <a:t>Nhớ</a:t>
            </a:r>
            <a:r>
              <a:rPr lang="en-US" sz="20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charset="0"/>
              </a:rPr>
              <a:t>chân</a:t>
            </a:r>
            <a:r>
              <a:rPr lang="en-US" sz="20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charset="0"/>
              </a:rPr>
              <a:t>Người</a:t>
            </a:r>
            <a:r>
              <a:rPr lang="en-US" sz="20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charset="0"/>
              </a:rPr>
              <a:t>bước</a:t>
            </a:r>
            <a:r>
              <a:rPr lang="en-US" sz="20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charset="0"/>
              </a:rPr>
              <a:t>lên</a:t>
            </a:r>
            <a:r>
              <a:rPr lang="en-US" sz="20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charset="0"/>
              </a:rPr>
              <a:t>đèo</a:t>
            </a:r>
            <a:r>
              <a:rPr lang="en-US" sz="2000" dirty="0" smtClean="0">
                <a:solidFill>
                  <a:srgbClr val="000000"/>
                </a:solidFill>
                <a:latin typeface="Arial" charset="0"/>
              </a:rPr>
              <a:t> </a:t>
            </a:r>
          </a:p>
          <a:p>
            <a:pPr algn="just">
              <a:spcBef>
                <a:spcPts val="0"/>
              </a:spcBef>
            </a:pPr>
            <a:r>
              <a:rPr lang="en-US" sz="2000" dirty="0" err="1" smtClean="0">
                <a:solidFill>
                  <a:srgbClr val="000000"/>
                </a:solidFill>
                <a:latin typeface="Arial" charset="0"/>
              </a:rPr>
              <a:t>Người</a:t>
            </a:r>
            <a:r>
              <a:rPr lang="en-US" sz="20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charset="0"/>
              </a:rPr>
              <a:t>đi</a:t>
            </a:r>
            <a:r>
              <a:rPr lang="en-US" sz="2000" dirty="0" smtClean="0">
                <a:solidFill>
                  <a:srgbClr val="000000"/>
                </a:solidFill>
                <a:latin typeface="Arial" charset="0"/>
              </a:rPr>
              <a:t>, </a:t>
            </a:r>
            <a:r>
              <a:rPr lang="en-US" sz="2000" dirty="0" err="1" smtClean="0">
                <a:solidFill>
                  <a:srgbClr val="000000"/>
                </a:solidFill>
                <a:latin typeface="Arial" charset="0"/>
              </a:rPr>
              <a:t>rừng</a:t>
            </a:r>
            <a:r>
              <a:rPr lang="en-US" sz="20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charset="0"/>
              </a:rPr>
              <a:t>núi</a:t>
            </a:r>
            <a:r>
              <a:rPr lang="en-US" sz="20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charset="0"/>
              </a:rPr>
              <a:t>trông</a:t>
            </a:r>
            <a:r>
              <a:rPr lang="en-US" sz="20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charset="0"/>
              </a:rPr>
              <a:t>theo</a:t>
            </a:r>
            <a:r>
              <a:rPr lang="en-US" sz="20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charset="0"/>
              </a:rPr>
              <a:t>bóng</a:t>
            </a:r>
            <a:r>
              <a:rPr lang="en-US" sz="20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charset="0"/>
              </a:rPr>
              <a:t>Người</a:t>
            </a:r>
            <a:r>
              <a:rPr lang="en-US" sz="2000" dirty="0" smtClean="0">
                <a:solidFill>
                  <a:srgbClr val="000000"/>
                </a:solidFill>
                <a:latin typeface="Arial" charset="0"/>
              </a:rPr>
              <a:t> …</a:t>
            </a:r>
          </a:p>
          <a:p>
            <a:pPr algn="just">
              <a:spcBef>
                <a:spcPts val="0"/>
              </a:spcBef>
            </a:pPr>
            <a:r>
              <a:rPr lang="en-US" sz="2000" dirty="0" smtClean="0">
                <a:solidFill>
                  <a:srgbClr val="000000"/>
                </a:solidFill>
                <a:latin typeface="Arial" charset="0"/>
              </a:rPr>
              <a:t>                                                                       TỐ HỮU </a:t>
            </a:r>
          </a:p>
          <a:p>
            <a:pPr algn="just">
              <a:spcBef>
                <a:spcPts val="0"/>
              </a:spcBef>
            </a:pPr>
            <a:endParaRPr lang="en-US" sz="2800" dirty="0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7172" name="Picture 7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774782" y="2381"/>
            <a:ext cx="1371600" cy="1366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3" name="Picture 8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588" y="1588"/>
            <a:ext cx="1371601" cy="1366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4" name="Picture 9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-793" y="5491956"/>
            <a:ext cx="1371600" cy="1366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5" name="Picture 10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7772400" y="5491163"/>
            <a:ext cx="1371600" cy="1366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70" decel="1000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770" decel="100000"/>
                                        <p:tgtEl>
                                          <p:spTgt spid="512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8" dur="77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0" dur="77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  <p:bldP spid="512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85800"/>
            <a:ext cx="8382000" cy="228600"/>
          </a:xfrm>
        </p:spPr>
        <p:txBody>
          <a:bodyPr/>
          <a:lstStyle/>
          <a:p>
            <a:pPr eaLnBrk="1" hangingPunct="1">
              <a:buClr>
                <a:schemeClr val="tx1"/>
              </a:buClr>
              <a:buFontTx/>
              <a:buNone/>
              <a:defRPr/>
            </a:pPr>
            <a:r>
              <a:rPr lang="en-US" dirty="0" smtClean="0">
                <a:latin typeface="Arial"/>
              </a:rPr>
              <a:t> </a:t>
            </a:r>
            <a:endParaRPr lang="en-US" dirty="0" smtClean="0">
              <a:solidFill>
                <a:srgbClr val="0000FF"/>
              </a:solidFill>
              <a:latin typeface="Arial"/>
            </a:endParaRP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684212" y="457200"/>
            <a:ext cx="7773988" cy="594008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  <a:latin typeface="Arial" charset="0"/>
              </a:rPr>
              <a:t>      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Trong đoạn thơ, có ba nhóm từ được viết hoa: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Thưa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Ung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dung,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8)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vi-VN" sz="3200" i="1" dirty="0">
                <a:latin typeface="Times New Roman" pitchFamily="18" charset="0"/>
                <a:cs typeface="Times New Roman" pitchFamily="18" charset="0"/>
              </a:rPr>
              <a:t>Việt Bắc 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được viết hoa vì là danh từ riêng.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+ Các từ </a:t>
            </a:r>
            <a:r>
              <a:rPr lang="vi-VN" sz="3200" i="1" dirty="0">
                <a:latin typeface="Times New Roman" pitchFamily="18" charset="0"/>
                <a:cs typeface="Times New Roman" pitchFamily="18" charset="0"/>
              </a:rPr>
              <a:t>Bác, Người, Ông, Cụ, Người 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được viết hoa để thể hiện sự tôn trọng đặc biệt. (Lưu ý: Từ </a:t>
            </a:r>
            <a:r>
              <a:rPr lang="vi-VN" sz="3200" i="1" dirty="0">
                <a:latin typeface="Times New Roman" pitchFamily="18" charset="0"/>
                <a:cs typeface="Times New Roman" pitchFamily="18" charset="0"/>
              </a:rPr>
              <a:t>Người 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ở đầu dòng 8 cũng thể hiện sự tôn trọng đặc biệt đối với Bác Hồ, như từ </a:t>
            </a:r>
            <a:r>
              <a:rPr lang="vi-VN" sz="3200" i="1" dirty="0">
                <a:latin typeface="Times New Roman" pitchFamily="18" charset="0"/>
                <a:cs typeface="Times New Roman" pitchFamily="18" charset="0"/>
              </a:rPr>
              <a:t>Người 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ở các vị trí khác trong đoạn thơ.)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0"/>
              </a:spcBef>
            </a:pPr>
            <a:endParaRPr lang="en-US" sz="2800" dirty="0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7172" name="Picture 7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774782" y="2381"/>
            <a:ext cx="1371600" cy="1366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3" name="Picture 8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588" y="1588"/>
            <a:ext cx="1371601" cy="1366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4" name="Picture 9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-793" y="5491956"/>
            <a:ext cx="1371600" cy="1366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5" name="Picture 10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7772400" y="5491163"/>
            <a:ext cx="1371600" cy="1366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83639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70" decel="1000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770" decel="100000"/>
                                        <p:tgtEl>
                                          <p:spTgt spid="512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  <p:bldP spid="512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85800"/>
            <a:ext cx="8229600" cy="1752600"/>
          </a:xfrm>
        </p:spPr>
        <p:txBody>
          <a:bodyPr/>
          <a:lstStyle/>
          <a:p>
            <a:pPr eaLnBrk="1" hangingPunct="1">
              <a:buClr>
                <a:schemeClr val="tx1"/>
              </a:buClr>
              <a:buFontTx/>
              <a:buNone/>
              <a:defRPr/>
            </a:pPr>
            <a:r>
              <a:rPr lang="en-US" dirty="0" smtClean="0">
                <a:latin typeface="Arial"/>
              </a:rPr>
              <a:t>  </a:t>
            </a:r>
            <a:r>
              <a:rPr lang="en-US" dirty="0" err="1" smtClean="0">
                <a:solidFill>
                  <a:srgbClr val="0000FF"/>
                </a:solidFill>
                <a:latin typeface="Arial"/>
              </a:rPr>
              <a:t>Bài</a:t>
            </a:r>
            <a:r>
              <a:rPr lang="en-US" dirty="0" smtClean="0">
                <a:solidFill>
                  <a:srgbClr val="0000FF"/>
                </a:solidFill>
                <a:latin typeface="Arial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Arial"/>
              </a:rPr>
              <a:t>học</a:t>
            </a:r>
            <a:r>
              <a:rPr lang="en-US" dirty="0" smtClean="0">
                <a:solidFill>
                  <a:srgbClr val="0000FF"/>
                </a:solidFill>
                <a:latin typeface="Arial"/>
              </a:rPr>
              <a:t> : </a:t>
            </a:r>
          </a:p>
          <a:p>
            <a:pPr eaLnBrk="1" hangingPunct="1">
              <a:buClr>
                <a:schemeClr val="tx1"/>
              </a:buClr>
              <a:buFontTx/>
              <a:buNone/>
              <a:defRPr/>
            </a:pPr>
            <a:endParaRPr lang="en-US" dirty="0" smtClean="0">
              <a:solidFill>
                <a:srgbClr val="0000FF"/>
              </a:solidFill>
              <a:latin typeface="Arial"/>
            </a:endParaRP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684212" y="2514600"/>
            <a:ext cx="7776370" cy="2677656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      </a:t>
            </a:r>
            <a:r>
              <a:rPr lang="en-US" sz="2800" dirty="0" err="1" smtClean="0">
                <a:solidFill>
                  <a:srgbClr val="000000"/>
                </a:solidFill>
                <a:latin typeface="Arial" charset="0"/>
              </a:rPr>
              <a:t>Trong</a:t>
            </a:r>
            <a:r>
              <a:rPr lang="en-US" sz="28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charset="0"/>
              </a:rPr>
              <a:t>một</a:t>
            </a:r>
            <a:r>
              <a:rPr lang="en-US" sz="28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charset="0"/>
              </a:rPr>
              <a:t>số</a:t>
            </a:r>
            <a:r>
              <a:rPr lang="en-US" sz="28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charset="0"/>
              </a:rPr>
              <a:t>trường</a:t>
            </a:r>
            <a:r>
              <a:rPr lang="en-US" sz="28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charset="0"/>
              </a:rPr>
              <a:t>hợp</a:t>
            </a:r>
            <a:r>
              <a:rPr lang="en-US" sz="2800" dirty="0" smtClean="0">
                <a:solidFill>
                  <a:srgbClr val="000000"/>
                </a:solidFill>
                <a:latin typeface="Arial" charset="0"/>
              </a:rPr>
              <a:t>, </a:t>
            </a:r>
            <a:r>
              <a:rPr lang="en-US" sz="2800" dirty="0" err="1" smtClean="0">
                <a:solidFill>
                  <a:srgbClr val="000000"/>
                </a:solidFill>
                <a:latin typeface="Arial" charset="0"/>
              </a:rPr>
              <a:t>danh</a:t>
            </a:r>
            <a:r>
              <a:rPr lang="en-US" sz="28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charset="0"/>
              </a:rPr>
              <a:t>từ</a:t>
            </a:r>
            <a:r>
              <a:rPr lang="en-US" sz="28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charset="0"/>
              </a:rPr>
              <a:t>chung</a:t>
            </a:r>
            <a:r>
              <a:rPr lang="en-US" sz="28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charset="0"/>
              </a:rPr>
              <a:t>được</a:t>
            </a:r>
            <a:r>
              <a:rPr lang="en-US" sz="28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charset="0"/>
              </a:rPr>
              <a:t>viết</a:t>
            </a:r>
            <a:r>
              <a:rPr lang="en-US" sz="28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charset="0"/>
              </a:rPr>
              <a:t>hoa</a:t>
            </a:r>
            <a:r>
              <a:rPr lang="en-US" sz="28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charset="0"/>
              </a:rPr>
              <a:t>để</a:t>
            </a:r>
            <a:r>
              <a:rPr lang="en-US" sz="28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charset="0"/>
              </a:rPr>
              <a:t>thể</a:t>
            </a:r>
            <a:r>
              <a:rPr lang="en-US" sz="28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charset="0"/>
              </a:rPr>
              <a:t>hiện</a:t>
            </a:r>
            <a:r>
              <a:rPr lang="en-US" sz="28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charset="0"/>
              </a:rPr>
              <a:t>sự</a:t>
            </a:r>
            <a:r>
              <a:rPr lang="en-US" sz="28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charset="0"/>
              </a:rPr>
              <a:t>tôn</a:t>
            </a:r>
            <a:r>
              <a:rPr lang="en-US" sz="28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charset="0"/>
              </a:rPr>
              <a:t>trọng</a:t>
            </a:r>
            <a:r>
              <a:rPr lang="en-US" sz="28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charset="0"/>
              </a:rPr>
              <a:t>đặc</a:t>
            </a:r>
            <a:r>
              <a:rPr lang="en-US" sz="28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charset="0"/>
              </a:rPr>
              <a:t>biệt</a:t>
            </a:r>
            <a:r>
              <a:rPr lang="en-US" sz="28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charset="0"/>
              </a:rPr>
              <a:t>đối</a:t>
            </a:r>
            <a:r>
              <a:rPr lang="en-US" sz="28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charset="0"/>
              </a:rPr>
              <a:t>với</a:t>
            </a:r>
            <a:r>
              <a:rPr lang="en-US" sz="28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charset="0"/>
              </a:rPr>
              <a:t>người</a:t>
            </a:r>
            <a:r>
              <a:rPr lang="en-US" sz="28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charset="0"/>
              </a:rPr>
              <a:t>hoặc</a:t>
            </a:r>
            <a:r>
              <a:rPr lang="en-US" sz="28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charset="0"/>
              </a:rPr>
              <a:t>sự</a:t>
            </a:r>
            <a:r>
              <a:rPr lang="en-US" sz="28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charset="0"/>
              </a:rPr>
              <a:t>vật</a:t>
            </a:r>
            <a:r>
              <a:rPr lang="en-US" sz="28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charset="0"/>
              </a:rPr>
              <a:t>mà</a:t>
            </a:r>
            <a:r>
              <a:rPr lang="en-US" sz="28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charset="0"/>
              </a:rPr>
              <a:t>danh</a:t>
            </a:r>
            <a:r>
              <a:rPr lang="en-US" sz="28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charset="0"/>
              </a:rPr>
              <a:t>từ</a:t>
            </a:r>
            <a:r>
              <a:rPr lang="en-US" sz="28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charset="0"/>
              </a:rPr>
              <a:t>đó</a:t>
            </a:r>
            <a:r>
              <a:rPr lang="en-US" sz="28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charset="0"/>
              </a:rPr>
              <a:t>biểu</a:t>
            </a:r>
            <a:r>
              <a:rPr lang="en-US" sz="28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charset="0"/>
              </a:rPr>
              <a:t>thị</a:t>
            </a:r>
            <a:r>
              <a:rPr lang="en-US" sz="2800" dirty="0" smtClean="0">
                <a:solidFill>
                  <a:srgbClr val="000000"/>
                </a:solidFill>
                <a:latin typeface="Arial" charset="0"/>
              </a:rPr>
              <a:t>. </a:t>
            </a:r>
            <a:endParaRPr lang="en-US" sz="2800" dirty="0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7172" name="Picture 7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774782" y="2381"/>
            <a:ext cx="1371600" cy="1366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3" name="Picture 8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588" y="1588"/>
            <a:ext cx="1371601" cy="1366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4" name="Picture 9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-793" y="5491956"/>
            <a:ext cx="1371600" cy="1366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5" name="Picture 10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7772400" y="5491163"/>
            <a:ext cx="1371600" cy="1366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83639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70" decel="1000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770" decel="100000"/>
                                        <p:tgtEl>
                                          <p:spTgt spid="512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  <p:bldP spid="512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85800"/>
            <a:ext cx="8229600" cy="1143000"/>
          </a:xfrm>
        </p:spPr>
        <p:txBody>
          <a:bodyPr/>
          <a:lstStyle/>
          <a:p>
            <a:pPr eaLnBrk="1" hangingPunct="1">
              <a:buClr>
                <a:schemeClr val="tx1"/>
              </a:buClr>
              <a:buFontTx/>
              <a:buNone/>
              <a:defRPr/>
            </a:pPr>
            <a:r>
              <a:rPr lang="en-US" dirty="0" smtClean="0">
                <a:latin typeface="Arial"/>
              </a:rPr>
              <a:t> 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s-VE" dirty="0" err="1" smtClean="0">
                <a:solidFill>
                  <a:schemeClr val="bg1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s-VE" dirty="0" smtClean="0">
                <a:solidFill>
                  <a:schemeClr val="bg1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VE" dirty="0" err="1">
                <a:solidFill>
                  <a:schemeClr val="bg1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s-VE" dirty="0">
                <a:solidFill>
                  <a:schemeClr val="bg1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VE" dirty="0" err="1">
                <a:solidFill>
                  <a:schemeClr val="bg1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s-VE" dirty="0">
                <a:solidFill>
                  <a:schemeClr val="bg1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VE" dirty="0" err="1">
                <a:solidFill>
                  <a:schemeClr val="bg1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s-VE" dirty="0">
                <a:solidFill>
                  <a:schemeClr val="bg1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VE" dirty="0" err="1">
                <a:solidFill>
                  <a:schemeClr val="bg1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s-VE" dirty="0">
                <a:solidFill>
                  <a:schemeClr val="bg1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VE" dirty="0" err="1">
                <a:solidFill>
                  <a:schemeClr val="bg1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s-VE" dirty="0">
                <a:solidFill>
                  <a:schemeClr val="bg1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VE" dirty="0" err="1">
                <a:solidFill>
                  <a:schemeClr val="bg1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s-VE" dirty="0">
                <a:solidFill>
                  <a:schemeClr val="bg1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VE" dirty="0" err="1">
                <a:solidFill>
                  <a:schemeClr val="bg1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s-VE" dirty="0">
                <a:solidFill>
                  <a:schemeClr val="bg1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VE" dirty="0" err="1">
                <a:solidFill>
                  <a:schemeClr val="bg1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s-VE" dirty="0">
                <a:solidFill>
                  <a:schemeClr val="bg1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VE" dirty="0" err="1">
                <a:solidFill>
                  <a:schemeClr val="bg1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s-VE" dirty="0">
                <a:solidFill>
                  <a:schemeClr val="bg1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VE" dirty="0" err="1">
                <a:solidFill>
                  <a:schemeClr val="bg1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tôn</a:t>
            </a:r>
            <a:r>
              <a:rPr lang="es-VE" dirty="0">
                <a:solidFill>
                  <a:schemeClr val="bg1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VE" dirty="0" err="1">
                <a:solidFill>
                  <a:schemeClr val="bg1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s-VE" dirty="0">
                <a:solidFill>
                  <a:schemeClr val="bg1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VE" dirty="0" err="1" smtClean="0">
                <a:solidFill>
                  <a:schemeClr val="bg1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s-VE" dirty="0" smtClean="0">
                <a:solidFill>
                  <a:schemeClr val="bg1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VE" dirty="0" err="1">
                <a:solidFill>
                  <a:schemeClr val="bg1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s-VE" dirty="0">
                <a:solidFill>
                  <a:schemeClr val="bg1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VE" dirty="0" err="1">
                <a:solidFill>
                  <a:schemeClr val="bg1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s-VE" dirty="0">
                <a:solidFill>
                  <a:schemeClr val="bg1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VE" dirty="0" err="1">
                <a:solidFill>
                  <a:schemeClr val="bg1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s-VE" dirty="0">
                <a:solidFill>
                  <a:schemeClr val="bg1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VE" dirty="0" err="1">
                <a:solidFill>
                  <a:schemeClr val="bg1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s-VE" dirty="0">
                <a:solidFill>
                  <a:schemeClr val="bg1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VE" dirty="0" err="1">
                <a:solidFill>
                  <a:schemeClr val="bg1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s-VE" dirty="0">
                <a:solidFill>
                  <a:schemeClr val="bg1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: </a:t>
            </a:r>
            <a:endParaRPr lang="en-US" dirty="0" smtClean="0">
              <a:solidFill>
                <a:schemeClr val="bg1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228600" y="1906675"/>
            <a:ext cx="8763000" cy="5139869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ts val="0"/>
              </a:spcBef>
            </a:pP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Cha,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endParaRPr lang="en-US" sz="28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0"/>
              </a:spcBef>
            </a:pP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tim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lọc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trăm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máu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0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0"/>
              </a:spcBef>
            </a:pPr>
            <a:r>
              <a:rPr lang="en-US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TỐ HỮU </a:t>
            </a:r>
          </a:p>
          <a:p>
            <a:pPr algn="just">
              <a:spcBef>
                <a:spcPts val="0"/>
              </a:spcBef>
            </a:pP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xảy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đai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tức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xảy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đứa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spcBef>
                <a:spcPts val="0"/>
              </a:spcBef>
            </a:pP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</a:t>
            </a:r>
            <a:r>
              <a:rPr lang="en-US" sz="2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Theo </a:t>
            </a:r>
            <a:r>
              <a:rPr lang="en-US" sz="24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sz="2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6 (2002)</a:t>
            </a:r>
          </a:p>
          <a:p>
            <a:pPr algn="just">
              <a:spcBef>
                <a:spcPts val="0"/>
              </a:spcBef>
            </a:pP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C,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ngước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gặp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ánh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mắt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hiền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đầy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tin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cậy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trưởng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algn="just">
              <a:spcBef>
                <a:spcPts val="0"/>
              </a:spcBef>
            </a:pP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Thưa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tuyển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ơn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dặn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đạt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ạ. </a:t>
            </a:r>
          </a:p>
          <a:p>
            <a:pPr algn="just">
              <a:spcBef>
                <a:spcPts val="0"/>
              </a:spcBef>
            </a:pP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</a:t>
            </a:r>
            <a:r>
              <a:rPr lang="en-US" sz="2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DUY THÁI</a:t>
            </a:r>
          </a:p>
          <a:p>
            <a:pPr algn="just">
              <a:spcBef>
                <a:spcPts val="0"/>
              </a:spcBef>
            </a:pPr>
            <a:endParaRPr lang="en-US" sz="28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2" name="Picture 7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774782" y="2381"/>
            <a:ext cx="1371600" cy="1366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3" name="Picture 8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588" y="1588"/>
            <a:ext cx="1371601" cy="1366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4" name="Picture 9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-793" y="5491956"/>
            <a:ext cx="1371600" cy="1366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5" name="Picture 10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7772400" y="5491163"/>
            <a:ext cx="1371600" cy="1366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83639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70" decel="1000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770" decel="100000"/>
                                        <p:tgtEl>
                                          <p:spTgt spid="512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  <p:bldP spid="512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85800"/>
            <a:ext cx="8229600" cy="1143000"/>
          </a:xfrm>
        </p:spPr>
        <p:txBody>
          <a:bodyPr/>
          <a:lstStyle/>
          <a:p>
            <a:pPr eaLnBrk="1" hangingPunct="1">
              <a:buClr>
                <a:schemeClr val="tx1"/>
              </a:buClr>
              <a:buFontTx/>
              <a:buNone/>
              <a:defRPr/>
            </a:pPr>
            <a:r>
              <a:rPr lang="en-US" dirty="0" smtClean="0">
                <a:latin typeface="Arial"/>
              </a:rPr>
              <a:t> 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s-VE" dirty="0" err="1" smtClean="0">
                <a:solidFill>
                  <a:schemeClr val="bg1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s-VE" dirty="0" smtClean="0">
                <a:solidFill>
                  <a:schemeClr val="bg1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VE" dirty="0" err="1">
                <a:solidFill>
                  <a:schemeClr val="bg1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s-VE" dirty="0">
                <a:solidFill>
                  <a:schemeClr val="bg1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VE" dirty="0" err="1">
                <a:solidFill>
                  <a:schemeClr val="bg1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s-VE" dirty="0">
                <a:solidFill>
                  <a:schemeClr val="bg1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VE" dirty="0" err="1">
                <a:solidFill>
                  <a:schemeClr val="bg1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s-VE" dirty="0">
                <a:solidFill>
                  <a:schemeClr val="bg1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VE" dirty="0" err="1">
                <a:solidFill>
                  <a:schemeClr val="bg1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s-VE" dirty="0">
                <a:solidFill>
                  <a:schemeClr val="bg1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VE" dirty="0" err="1">
                <a:solidFill>
                  <a:schemeClr val="bg1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s-VE" dirty="0">
                <a:solidFill>
                  <a:schemeClr val="bg1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VE" dirty="0" err="1">
                <a:solidFill>
                  <a:schemeClr val="bg1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s-VE" dirty="0">
                <a:solidFill>
                  <a:schemeClr val="bg1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VE" dirty="0" err="1">
                <a:solidFill>
                  <a:schemeClr val="bg1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s-VE" dirty="0">
                <a:solidFill>
                  <a:schemeClr val="bg1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VE" dirty="0" err="1">
                <a:solidFill>
                  <a:schemeClr val="bg1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s-VE" dirty="0">
                <a:solidFill>
                  <a:schemeClr val="bg1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VE" dirty="0" err="1">
                <a:solidFill>
                  <a:schemeClr val="bg1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s-VE" dirty="0">
                <a:solidFill>
                  <a:schemeClr val="bg1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VE" dirty="0" err="1">
                <a:solidFill>
                  <a:schemeClr val="bg1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tôn</a:t>
            </a:r>
            <a:r>
              <a:rPr lang="es-VE" dirty="0">
                <a:solidFill>
                  <a:schemeClr val="bg1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VE" dirty="0" err="1">
                <a:solidFill>
                  <a:schemeClr val="bg1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s-VE" dirty="0">
                <a:solidFill>
                  <a:schemeClr val="bg1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VE" dirty="0" err="1" smtClean="0">
                <a:solidFill>
                  <a:schemeClr val="bg1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s-VE" dirty="0" smtClean="0">
                <a:solidFill>
                  <a:schemeClr val="bg1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VE" dirty="0" err="1">
                <a:solidFill>
                  <a:schemeClr val="bg1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s-VE" dirty="0">
                <a:solidFill>
                  <a:schemeClr val="bg1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VE" dirty="0" err="1">
                <a:solidFill>
                  <a:schemeClr val="bg1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s-VE" dirty="0">
                <a:solidFill>
                  <a:schemeClr val="bg1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VE" dirty="0" err="1">
                <a:solidFill>
                  <a:schemeClr val="bg1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s-VE" dirty="0">
                <a:solidFill>
                  <a:schemeClr val="bg1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VE" dirty="0" err="1">
                <a:solidFill>
                  <a:schemeClr val="bg1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s-VE" dirty="0">
                <a:solidFill>
                  <a:schemeClr val="bg1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VE" dirty="0" err="1">
                <a:solidFill>
                  <a:schemeClr val="bg1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s-VE" dirty="0">
                <a:solidFill>
                  <a:schemeClr val="bg1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: </a:t>
            </a:r>
            <a:endParaRPr lang="en-US" dirty="0" smtClean="0">
              <a:solidFill>
                <a:schemeClr val="bg1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228600" y="1906675"/>
            <a:ext cx="8763000" cy="5139869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ts val="0"/>
              </a:spcBef>
            </a:pP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Cha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endParaRPr lang="en-US" sz="2800" b="1" u="sng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0"/>
              </a:spcBef>
            </a:pP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tim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lọc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trăm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máu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0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0"/>
              </a:spcBef>
            </a:pPr>
            <a:r>
              <a:rPr lang="en-US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TỐ HỮU </a:t>
            </a:r>
          </a:p>
          <a:p>
            <a:pPr algn="just">
              <a:spcBef>
                <a:spcPts val="0"/>
              </a:spcBef>
            </a:pP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xảy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đai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tức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xảy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đứa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spcBef>
                <a:spcPts val="0"/>
              </a:spcBef>
            </a:pP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</a:t>
            </a:r>
            <a:r>
              <a:rPr lang="en-US" sz="2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Theo </a:t>
            </a:r>
            <a:r>
              <a:rPr lang="en-US" sz="24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sz="2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6 (2002)</a:t>
            </a:r>
          </a:p>
          <a:p>
            <a:pPr algn="just">
              <a:spcBef>
                <a:spcPts val="0"/>
              </a:spcBef>
            </a:pP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C,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ngước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gặp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ánh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mắt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hiền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đầy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tin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cậy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trưởng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algn="just">
              <a:spcBef>
                <a:spcPts val="0"/>
              </a:spcBef>
            </a:pP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Thưa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tuyển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ơn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dặn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đạt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ạ. </a:t>
            </a:r>
          </a:p>
          <a:p>
            <a:pPr algn="just">
              <a:spcBef>
                <a:spcPts val="0"/>
              </a:spcBef>
            </a:pP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</a:t>
            </a:r>
            <a:r>
              <a:rPr lang="en-US" sz="2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DUY THÁI</a:t>
            </a:r>
          </a:p>
          <a:p>
            <a:pPr algn="just">
              <a:spcBef>
                <a:spcPts val="0"/>
              </a:spcBef>
            </a:pPr>
            <a:endParaRPr lang="en-US" sz="28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2" name="Picture 7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774782" y="2381"/>
            <a:ext cx="1371600" cy="1366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3" name="Picture 8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588" y="1588"/>
            <a:ext cx="1371601" cy="1366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4" name="Picture 9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-793" y="5491956"/>
            <a:ext cx="1371600" cy="1366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5" name="Picture 10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7772400" y="5491163"/>
            <a:ext cx="1371600" cy="1366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32111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70" decel="1000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770" decel="100000"/>
                                        <p:tgtEl>
                                          <p:spTgt spid="512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  <p:bldP spid="512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85800"/>
            <a:ext cx="8382000" cy="3505200"/>
          </a:xfrm>
        </p:spPr>
        <p:txBody>
          <a:bodyPr/>
          <a:lstStyle/>
          <a:p>
            <a:pPr eaLnBrk="1" hangingPunct="1">
              <a:buClr>
                <a:schemeClr val="tx1"/>
              </a:buClr>
              <a:buFontTx/>
              <a:buNone/>
              <a:defRPr/>
            </a:pPr>
            <a:r>
              <a:rPr lang="en-US" dirty="0" smtClean="0">
                <a:latin typeface="Arial"/>
              </a:rPr>
              <a:t>  </a:t>
            </a:r>
            <a:r>
              <a:rPr lang="en-US" dirty="0" err="1" smtClean="0">
                <a:solidFill>
                  <a:srgbClr val="0000FF"/>
                </a:solidFill>
                <a:latin typeface="Arial"/>
              </a:rPr>
              <a:t>Bài</a:t>
            </a:r>
            <a:r>
              <a:rPr lang="en-US" dirty="0" smtClean="0">
                <a:solidFill>
                  <a:srgbClr val="0000FF"/>
                </a:solidFill>
                <a:latin typeface="Arial"/>
              </a:rPr>
              <a:t> 2 </a:t>
            </a:r>
            <a:r>
              <a:rPr lang="en-US" dirty="0" smtClean="0">
                <a:solidFill>
                  <a:srgbClr val="0000FF"/>
                </a:solidFill>
                <a:latin typeface="Arial"/>
              </a:rPr>
              <a:t>: </a:t>
            </a:r>
          </a:p>
          <a:p>
            <a:pPr marL="0" indent="0" algn="just">
              <a:buNone/>
            </a:pPr>
            <a:r>
              <a:rPr lang="es-VE" dirty="0" err="1"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s-VE" dirty="0"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VE" dirty="0" err="1"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s-VE" dirty="0"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VE" dirty="0" err="1"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s-VE" dirty="0"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VE" dirty="0" err="1"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ngắn</a:t>
            </a:r>
            <a:r>
              <a:rPr lang="es-VE" dirty="0"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VE" dirty="0" err="1"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s-VE" dirty="0"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VE" dirty="0" err="1"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s-VE" dirty="0"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VE" dirty="0" err="1"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nghĩ</a:t>
            </a:r>
            <a:r>
              <a:rPr lang="es-VE" dirty="0"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VE" dirty="0" err="1"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s-VE" dirty="0"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VE" dirty="0" err="1"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s-VE" dirty="0"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VE" dirty="0" err="1"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s-VE" dirty="0"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VE" dirty="0" err="1"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s-VE" dirty="0"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VE" dirty="0" err="1"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s-VE" dirty="0"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VE" dirty="0" err="1"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s-VE" dirty="0"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VE" dirty="0" err="1"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hùng</a:t>
            </a:r>
            <a:r>
              <a:rPr lang="es-VE" dirty="0"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VE" dirty="0" err="1"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s-VE" dirty="0"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VE" dirty="0" err="1"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tộc</a:t>
            </a:r>
            <a:r>
              <a:rPr lang="es-VE" dirty="0"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s-VE" dirty="0" err="1"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Ngô</a:t>
            </a:r>
            <a:r>
              <a:rPr lang="es-VE" dirty="0"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VE" dirty="0" err="1"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Quyền</a:t>
            </a:r>
            <a:r>
              <a:rPr lang="es-VE" dirty="0"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VE" dirty="0" err="1"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es-VE" dirty="0"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VE" dirty="0" err="1"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s-VE" dirty="0"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VE" dirty="0" err="1"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Kiệt</a:t>
            </a:r>
            <a:r>
              <a:rPr lang="es-VE" dirty="0"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VE" dirty="0" err="1"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Trần</a:t>
            </a:r>
            <a:r>
              <a:rPr lang="es-VE" dirty="0"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VE" dirty="0" err="1"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s-VE" dirty="0"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VE" dirty="0" err="1"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Tuấn</a:t>
            </a:r>
            <a:r>
              <a:rPr lang="es-VE" dirty="0"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VE" dirty="0" err="1"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s-VE" dirty="0"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VE" dirty="0" err="1"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Huệ</a:t>
            </a:r>
            <a:r>
              <a:rPr lang="es-VE" dirty="0"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VE" dirty="0" err="1"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s-VE" dirty="0"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VE" dirty="0" err="1"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s-VE" dirty="0"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Minh, …), </a:t>
            </a:r>
            <a:r>
              <a:rPr lang="es-VE" dirty="0" err="1"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s-VE" dirty="0"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VE" dirty="0" err="1"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s-VE" dirty="0"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VE" dirty="0" err="1"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s-VE" dirty="0"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VE" dirty="0" err="1"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s-VE" dirty="0"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VE" dirty="0" err="1"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s-VE" dirty="0"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VE" dirty="0" err="1"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s-VE" dirty="0"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VE" dirty="0" err="1"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s-VE" dirty="0"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VE" dirty="0" err="1"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s-VE" dirty="0"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VE" dirty="0" err="1"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s-VE" dirty="0"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VE" dirty="0" err="1"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s-VE" dirty="0"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VE" dirty="0" err="1"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s-VE" dirty="0"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VE" dirty="0" err="1"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s-VE" dirty="0"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VE" dirty="0" err="1"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s-VE" dirty="0"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VE" dirty="0" err="1"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tôn</a:t>
            </a:r>
            <a:r>
              <a:rPr lang="es-VE" dirty="0"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VE" dirty="0" err="1"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s-VE" dirty="0"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VE" dirty="0" err="1"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s-VE" dirty="0"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VE" dirty="0" err="1"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s-VE" dirty="0"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solidFill>
                <a:schemeClr val="bg2">
                  <a:lumMod val="60000"/>
                  <a:lumOff val="4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2" name="Picture 7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774782" y="2381"/>
            <a:ext cx="1371600" cy="1366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3" name="Picture 8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588" y="1588"/>
            <a:ext cx="1371601" cy="1366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4" name="Picture 9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-793" y="5491956"/>
            <a:ext cx="1371600" cy="1366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5" name="Picture 10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7772400" y="5491163"/>
            <a:ext cx="1371600" cy="1366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83639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85800"/>
            <a:ext cx="8229600" cy="1752600"/>
          </a:xfrm>
        </p:spPr>
        <p:txBody>
          <a:bodyPr/>
          <a:lstStyle/>
          <a:p>
            <a:pPr eaLnBrk="1" hangingPunct="1">
              <a:buClr>
                <a:schemeClr val="tx1"/>
              </a:buClr>
              <a:buFontTx/>
              <a:buNone/>
              <a:defRPr/>
            </a:pPr>
            <a:r>
              <a:rPr lang="en-US" dirty="0" smtClean="0">
                <a:latin typeface="Arial"/>
              </a:rPr>
              <a:t>  </a:t>
            </a:r>
            <a:r>
              <a:rPr lang="en-US" dirty="0" err="1" smtClean="0">
                <a:solidFill>
                  <a:srgbClr val="0000FF"/>
                </a:solidFill>
                <a:latin typeface="Arial"/>
              </a:rPr>
              <a:t>Bài</a:t>
            </a:r>
            <a:r>
              <a:rPr lang="en-US" dirty="0" smtClean="0">
                <a:solidFill>
                  <a:srgbClr val="0000FF"/>
                </a:solidFill>
                <a:latin typeface="Arial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Arial"/>
              </a:rPr>
              <a:t>học</a:t>
            </a:r>
            <a:r>
              <a:rPr lang="en-US" dirty="0" smtClean="0">
                <a:solidFill>
                  <a:srgbClr val="0000FF"/>
                </a:solidFill>
                <a:latin typeface="Arial"/>
              </a:rPr>
              <a:t> : </a:t>
            </a:r>
          </a:p>
          <a:p>
            <a:pPr eaLnBrk="1" hangingPunct="1">
              <a:buClr>
                <a:schemeClr val="tx1"/>
              </a:buClr>
              <a:buFontTx/>
              <a:buNone/>
              <a:defRPr/>
            </a:pPr>
            <a:endParaRPr lang="en-US" dirty="0" smtClean="0">
              <a:solidFill>
                <a:srgbClr val="0000FF"/>
              </a:solidFill>
              <a:latin typeface="Arial"/>
            </a:endParaRP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684212" y="2514600"/>
            <a:ext cx="7776370" cy="2677656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      </a:t>
            </a:r>
            <a:r>
              <a:rPr lang="en-US" sz="2800" dirty="0" err="1" smtClean="0">
                <a:solidFill>
                  <a:srgbClr val="000000"/>
                </a:solidFill>
                <a:latin typeface="Arial" charset="0"/>
              </a:rPr>
              <a:t>Trong</a:t>
            </a:r>
            <a:r>
              <a:rPr lang="en-US" sz="28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charset="0"/>
              </a:rPr>
              <a:t>một</a:t>
            </a:r>
            <a:r>
              <a:rPr lang="en-US" sz="28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charset="0"/>
              </a:rPr>
              <a:t>số</a:t>
            </a:r>
            <a:r>
              <a:rPr lang="en-US" sz="28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charset="0"/>
              </a:rPr>
              <a:t>trường</a:t>
            </a:r>
            <a:r>
              <a:rPr lang="en-US" sz="28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charset="0"/>
              </a:rPr>
              <a:t>hợp</a:t>
            </a:r>
            <a:r>
              <a:rPr lang="en-US" sz="2800" dirty="0" smtClean="0">
                <a:solidFill>
                  <a:srgbClr val="000000"/>
                </a:solidFill>
                <a:latin typeface="Arial" charset="0"/>
              </a:rPr>
              <a:t>, </a:t>
            </a:r>
            <a:r>
              <a:rPr lang="en-US" sz="2800" dirty="0" err="1" smtClean="0">
                <a:solidFill>
                  <a:srgbClr val="000000"/>
                </a:solidFill>
                <a:latin typeface="Arial" charset="0"/>
              </a:rPr>
              <a:t>danh</a:t>
            </a:r>
            <a:r>
              <a:rPr lang="en-US" sz="28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charset="0"/>
              </a:rPr>
              <a:t>từ</a:t>
            </a:r>
            <a:r>
              <a:rPr lang="en-US" sz="28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charset="0"/>
              </a:rPr>
              <a:t>chung</a:t>
            </a:r>
            <a:r>
              <a:rPr lang="en-US" sz="28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charset="0"/>
              </a:rPr>
              <a:t>được</a:t>
            </a:r>
            <a:r>
              <a:rPr lang="en-US" sz="28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charset="0"/>
              </a:rPr>
              <a:t>viết</a:t>
            </a:r>
            <a:r>
              <a:rPr lang="en-US" sz="28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charset="0"/>
              </a:rPr>
              <a:t>hoa</a:t>
            </a:r>
            <a:r>
              <a:rPr lang="en-US" sz="28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charset="0"/>
              </a:rPr>
              <a:t>để</a:t>
            </a:r>
            <a:r>
              <a:rPr lang="en-US" sz="28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charset="0"/>
              </a:rPr>
              <a:t>thể</a:t>
            </a:r>
            <a:r>
              <a:rPr lang="en-US" sz="28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charset="0"/>
              </a:rPr>
              <a:t>hiện</a:t>
            </a:r>
            <a:r>
              <a:rPr lang="en-US" sz="28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charset="0"/>
              </a:rPr>
              <a:t>sự</a:t>
            </a:r>
            <a:r>
              <a:rPr lang="en-US" sz="28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charset="0"/>
              </a:rPr>
              <a:t>tôn</a:t>
            </a:r>
            <a:r>
              <a:rPr lang="en-US" sz="28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charset="0"/>
              </a:rPr>
              <a:t>trọng</a:t>
            </a:r>
            <a:r>
              <a:rPr lang="en-US" sz="28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charset="0"/>
              </a:rPr>
              <a:t>đặc</a:t>
            </a:r>
            <a:r>
              <a:rPr lang="en-US" sz="28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charset="0"/>
              </a:rPr>
              <a:t>biệt</a:t>
            </a:r>
            <a:r>
              <a:rPr lang="en-US" sz="28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charset="0"/>
              </a:rPr>
              <a:t>đối</a:t>
            </a:r>
            <a:r>
              <a:rPr lang="en-US" sz="28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charset="0"/>
              </a:rPr>
              <a:t>với</a:t>
            </a:r>
            <a:r>
              <a:rPr lang="en-US" sz="28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charset="0"/>
              </a:rPr>
              <a:t>người</a:t>
            </a:r>
            <a:r>
              <a:rPr lang="en-US" sz="28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charset="0"/>
              </a:rPr>
              <a:t>hoặc</a:t>
            </a:r>
            <a:r>
              <a:rPr lang="en-US" sz="28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charset="0"/>
              </a:rPr>
              <a:t>sự</a:t>
            </a:r>
            <a:r>
              <a:rPr lang="en-US" sz="28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charset="0"/>
              </a:rPr>
              <a:t>vật</a:t>
            </a:r>
            <a:r>
              <a:rPr lang="en-US" sz="28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charset="0"/>
              </a:rPr>
              <a:t>mà</a:t>
            </a:r>
            <a:r>
              <a:rPr lang="en-US" sz="28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charset="0"/>
              </a:rPr>
              <a:t>danh</a:t>
            </a:r>
            <a:r>
              <a:rPr lang="en-US" sz="28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charset="0"/>
              </a:rPr>
              <a:t>từ</a:t>
            </a:r>
            <a:r>
              <a:rPr lang="en-US" sz="28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charset="0"/>
              </a:rPr>
              <a:t>đó</a:t>
            </a:r>
            <a:r>
              <a:rPr lang="en-US" sz="28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charset="0"/>
              </a:rPr>
              <a:t>biểu</a:t>
            </a:r>
            <a:r>
              <a:rPr lang="en-US" sz="28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charset="0"/>
              </a:rPr>
              <a:t>thị</a:t>
            </a:r>
            <a:r>
              <a:rPr lang="en-US" sz="2800" dirty="0" smtClean="0">
                <a:solidFill>
                  <a:srgbClr val="000000"/>
                </a:solidFill>
                <a:latin typeface="Arial" charset="0"/>
              </a:rPr>
              <a:t>. </a:t>
            </a:r>
            <a:endParaRPr lang="en-US" sz="2800" dirty="0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7172" name="Picture 7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774782" y="2381"/>
            <a:ext cx="1371600" cy="1366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3" name="Picture 8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588" y="1588"/>
            <a:ext cx="1371601" cy="1366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4" name="Picture 9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-793" y="5491956"/>
            <a:ext cx="1371600" cy="1366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5" name="Picture 10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7772400" y="5491163"/>
            <a:ext cx="1371600" cy="1366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93824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70" decel="1000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770" decel="100000"/>
                                        <p:tgtEl>
                                          <p:spTgt spid="512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  <p:bldP spid="5126" grpId="0" animBg="1"/>
    </p:bldLst>
  </p:timing>
</p:sld>
</file>

<file path=ppt/theme/theme1.xml><?xml version="1.0" encoding="utf-8"?>
<a:theme xmlns:a="http://schemas.openxmlformats.org/drawingml/2006/main" name="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1822</TotalTime>
  <Words>668</Words>
  <Application>Microsoft Office PowerPoint</Application>
  <PresentationFormat>On-screen Show (4:3)</PresentationFormat>
  <Paragraphs>44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Ocean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itfriend.org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Nguyễn Trường tộ mong muốn canh tân đất nước</dc:title>
  <dc:creator>Smart</dc:creator>
  <cp:lastModifiedBy>ASUS</cp:lastModifiedBy>
  <cp:revision>18</cp:revision>
  <dcterms:created xsi:type="dcterms:W3CDTF">2011-05-06T07:48:13Z</dcterms:created>
  <dcterms:modified xsi:type="dcterms:W3CDTF">2024-06-25T13:54:00Z</dcterms:modified>
</cp:coreProperties>
</file>