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1" r:id="rId2"/>
    <p:sldId id="280" r:id="rId3"/>
    <p:sldId id="281" r:id="rId4"/>
    <p:sldId id="326" r:id="rId5"/>
    <p:sldId id="282" r:id="rId6"/>
    <p:sldId id="283" r:id="rId7"/>
    <p:sldId id="327" r:id="rId8"/>
    <p:sldId id="328" r:id="rId9"/>
    <p:sldId id="329" r:id="rId10"/>
    <p:sldId id="332" r:id="rId11"/>
  </p:sldIdLst>
  <p:sldSz cx="18288000" cy="10287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96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8.sv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5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.png"/><Relationship Id="rId3" Type="http://schemas.openxmlformats.org/officeDocument/2006/relationships/image" Target="../media/image5.png"/><Relationship Id="rId12" Type="http://schemas.openxmlformats.org/officeDocument/2006/relationships/image" Target="../media/image2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19" Type="http://schemas.openxmlformats.org/officeDocument/2006/relationships/image" Target="../media/image97.sv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1" Type="http://schemas.openxmlformats.org/officeDocument/2006/relationships/image" Target="../media/image12.png"/><Relationship Id="rId2" Type="http://schemas.openxmlformats.org/officeDocument/2006/relationships/image" Target="../media/image1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19" Type="http://schemas.openxmlformats.org/officeDocument/2006/relationships/image" Target="../media/image9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19" Type="http://schemas.openxmlformats.org/officeDocument/2006/relationships/image" Target="../media/image97.sv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17" Type="http://schemas.openxmlformats.org/officeDocument/2006/relationships/image" Target="../media/image1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5.png"/><Relationship Id="rId3" Type="http://schemas.openxmlformats.org/officeDocument/2006/relationships/image" Target="../media/image14.png"/><Relationship Id="rId21" Type="http://schemas.openxmlformats.org/officeDocument/2006/relationships/image" Target="../media/image117.svg"/><Relationship Id="rId17" Type="http://schemas.openxmlformats.org/officeDocument/2006/relationships/image" Target="../media/image1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3" Type="http://schemas.openxmlformats.org/officeDocument/2006/relationships/image" Target="../media/image16.svg"/><Relationship Id="rId22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15.png"/><Relationship Id="rId21" Type="http://schemas.openxmlformats.org/officeDocument/2006/relationships/image" Target="../media/image11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3" Type="http://schemas.openxmlformats.org/officeDocument/2006/relationships/image" Target="../media/image18.png"/><Relationship Id="rId22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19100" y="354445"/>
            <a:ext cx="17449800" cy="960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3198340" y="686732"/>
            <a:ext cx="11891319" cy="1097973"/>
          </a:xfrm>
          <a:prstGeom prst="roundRect">
            <a:avLst/>
          </a:prstGeom>
          <a:solidFill>
            <a:srgbClr val="00B050">
              <a:alpha val="9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atin typeface="Arial" pitchFamily="34" charset="0"/>
                <a:cs typeface="Arial" pitchFamily="34" charset="0"/>
              </a:rPr>
              <a:t>TRAO ĐỔI. BẢO VỆ MÔI TRƯỜNG ĐÔ THỊ</a:t>
            </a:r>
            <a:endParaRPr lang="en-US" sz="4400" b="1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62000" y="2010214"/>
            <a:ext cx="4572000" cy="1228286"/>
            <a:chOff x="762000" y="2010214"/>
            <a:chExt cx="4572000" cy="1228286"/>
          </a:xfrm>
        </p:grpSpPr>
        <p:pic>
          <p:nvPicPr>
            <p:cNvPr id="8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62000" y="2010214"/>
              <a:ext cx="4572000" cy="122828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304574" y="2286634"/>
              <a:ext cx="348685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smtClean="0">
                  <a:solidFill>
                    <a:srgbClr val="00B050"/>
                  </a:solidFill>
                  <a:latin typeface="Arial" pitchFamily="34" charset="0"/>
                  <a:cs typeface="Arial" pitchFamily="34" charset="0"/>
                </a:rPr>
                <a:t>KHỞI ĐỘNG</a:t>
              </a:r>
              <a:endParaRPr lang="en-US" sz="4400" b="1">
                <a:solidFill>
                  <a:srgbClr val="00B05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5867400" y="2358430"/>
            <a:ext cx="112534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smtClean="0">
                <a:latin typeface="Arial" pitchFamily="34" charset="0"/>
                <a:cs typeface="Arial" pitchFamily="34" charset="0"/>
              </a:rPr>
              <a:t>Xem</a:t>
            </a:r>
            <a:r>
              <a:rPr lang="en-US" sz="4000" smtClean="0"/>
              <a:t> </a:t>
            </a:r>
            <a:r>
              <a:rPr lang="vi-VN" sz="4000" smtClean="0"/>
              <a:t>video </a:t>
            </a:r>
            <a:r>
              <a:rPr lang="vi-VN" sz="4000"/>
              <a:t>clip nói về ô nhiễm môi trường đô </a:t>
            </a:r>
            <a:r>
              <a:rPr lang="vi-VN" sz="4000" smtClean="0"/>
              <a:t>thị</a:t>
            </a:r>
            <a:r>
              <a:rPr lang="en-US" sz="4000"/>
              <a:t>:</a:t>
            </a:r>
          </a:p>
        </p:txBody>
      </p:sp>
      <p:pic>
        <p:nvPicPr>
          <p:cNvPr id="11" name="ha-noi-rac-thai-gay-o-nhiem-moi-truong-mat-my-quan-do-thi-vtc9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67400" y="3333212"/>
            <a:ext cx="11506200" cy="6467185"/>
          </a:xfrm>
          <a:prstGeom prst="rect">
            <a:avLst/>
          </a:prstGeom>
        </p:spPr>
      </p:pic>
      <p:pic>
        <p:nvPicPr>
          <p:cNvPr id="13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19100" y="5676901"/>
            <a:ext cx="5049551" cy="412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4564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4" grpId="0" animBg="1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333" r="333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9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958567" y="-5443"/>
            <a:ext cx="3972065" cy="2117048"/>
          </a:xfrm>
          <a:prstGeom prst="rect">
            <a:avLst/>
          </a:prstGeom>
        </p:spPr>
      </p:pic>
      <p:pic>
        <p:nvPicPr>
          <p:cNvPr id="40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5221" y="155486"/>
            <a:ext cx="3626644" cy="1795189"/>
          </a:xfrm>
          <a:prstGeom prst="rect">
            <a:avLst/>
          </a:prstGeom>
        </p:spPr>
      </p:pic>
      <p:pic>
        <p:nvPicPr>
          <p:cNvPr id="18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67962" y="4076700"/>
            <a:ext cx="11616234" cy="6362700"/>
          </a:xfrm>
          <a:prstGeom prst="rect">
            <a:avLst/>
          </a:prstGeom>
        </p:spPr>
      </p:pic>
      <p:pic>
        <p:nvPicPr>
          <p:cNvPr id="20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671766" y="4076700"/>
            <a:ext cx="11616234" cy="63627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531720" y="2111605"/>
            <a:ext cx="11740715" cy="14041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ts val="12000"/>
              </a:lnSpc>
              <a:spcBef>
                <a:spcPct val="0"/>
              </a:spcBef>
            </a:pPr>
            <a:r>
              <a:rPr lang="en-US" sz="5400" b="1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CẢM ƠN CÁC EM ĐÃ LẮNG NGHE!</a:t>
            </a:r>
          </a:p>
        </p:txBody>
      </p:sp>
    </p:spTree>
    <p:extLst>
      <p:ext uri="{BB962C8B-B14F-4D97-AF65-F5344CB8AC3E}">
        <p14:creationId xmlns:p14="http://schemas.microsoft.com/office/powerpoint/2010/main" val="4206373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19100" y="354445"/>
            <a:ext cx="17449800" cy="960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5029200" y="565902"/>
            <a:ext cx="8229600" cy="1105218"/>
            <a:chOff x="914400" y="609283"/>
            <a:chExt cx="8229600" cy="1105218"/>
          </a:xfrm>
        </p:grpSpPr>
        <p:pic>
          <p:nvPicPr>
            <p:cNvPr id="5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914400" y="609283"/>
              <a:ext cx="8229600" cy="1105218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143000" y="776351"/>
              <a:ext cx="698300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smtClean="0">
                  <a:solidFill>
                    <a:srgbClr val="00B050"/>
                  </a:solidFill>
                  <a:latin typeface="Arial" pitchFamily="34" charset="0"/>
                  <a:cs typeface="Arial" pitchFamily="34" charset="0"/>
                </a:rPr>
                <a:t>HÌNH THÀNH KIẾN THỨC</a:t>
              </a:r>
              <a:endParaRPr lang="en-US" sz="4400" b="1">
                <a:solidFill>
                  <a:srgbClr val="00B05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" name="Pentagon 6"/>
          <p:cNvSpPr/>
          <p:nvPr/>
        </p:nvSpPr>
        <p:spPr>
          <a:xfrm>
            <a:off x="678592" y="1985317"/>
            <a:ext cx="9220200" cy="892776"/>
          </a:xfrm>
          <a:prstGeom prst="homePlat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latin typeface="Arial" pitchFamily="34" charset="0"/>
                <a:cs typeface="Arial" pitchFamily="34" charset="0"/>
              </a:rPr>
              <a:t>1. </a:t>
            </a:r>
            <a:r>
              <a:rPr lang="vi-VN" sz="4000" b="1" smtClean="0"/>
              <a:t>Nghe </a:t>
            </a:r>
            <a:r>
              <a:rPr lang="vi-VN" sz="4000" b="1"/>
              <a:t>thông tin và trả lời câu hỏi </a:t>
            </a:r>
            <a:endParaRPr lang="en-US" sz="4000" b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028425"/>
            <a:ext cx="15849600" cy="6302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77785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19100" y="354445"/>
            <a:ext cx="17449800" cy="960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entagon 3"/>
          <p:cNvSpPr/>
          <p:nvPr/>
        </p:nvSpPr>
        <p:spPr>
          <a:xfrm>
            <a:off x="678592" y="647700"/>
            <a:ext cx="9220200" cy="892776"/>
          </a:xfrm>
          <a:prstGeom prst="homePlat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latin typeface="Arial" pitchFamily="34" charset="0"/>
                <a:cs typeface="Arial" pitchFamily="34" charset="0"/>
              </a:rPr>
              <a:t>1. </a:t>
            </a:r>
            <a:r>
              <a:rPr lang="vi-VN" sz="4000" b="1" smtClean="0"/>
              <a:t>Nghe </a:t>
            </a:r>
            <a:r>
              <a:rPr lang="vi-VN" sz="4000" b="1"/>
              <a:t>thông tin và trả lời câu hỏi </a:t>
            </a:r>
            <a:endParaRPr lang="en-US" sz="4000" b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592" y="1667133"/>
            <a:ext cx="6179408" cy="3781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592" y="5676899"/>
            <a:ext cx="6179408" cy="4137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7116491" y="6026676"/>
            <a:ext cx="9906000" cy="3437628"/>
            <a:chOff x="966042" y="3486388"/>
            <a:chExt cx="8448052" cy="1689813"/>
          </a:xfrm>
        </p:grpSpPr>
        <p:pic>
          <p:nvPicPr>
            <p:cNvPr id="8" name="Picture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966042" y="3486388"/>
              <a:ext cx="8448052" cy="1689813"/>
            </a:xfrm>
            <a:prstGeom prst="rect">
              <a:avLst/>
            </a:prstGeom>
            <a:noFill/>
          </p:spPr>
        </p:pic>
        <p:sp>
          <p:nvSpPr>
            <p:cNvPr id="9" name="Rounded Rectangle 8"/>
            <p:cNvSpPr/>
            <p:nvPr/>
          </p:nvSpPr>
          <p:spPr>
            <a:xfrm>
              <a:off x="1165878" y="3592647"/>
              <a:ext cx="8034932" cy="1364358"/>
            </a:xfrm>
            <a:prstGeom prst="roundRect">
              <a:avLst/>
            </a:prstGeom>
            <a:noFill/>
            <a:ln w="28575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452410" y="3606064"/>
              <a:ext cx="7557722" cy="13509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Nước bị ô nhiễm chủ yếu là do nước thải, rác thải làm bẩn ao hồ, sông và mạch nước ngầm. 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231115" y="1991302"/>
            <a:ext cx="9906000" cy="3437628"/>
            <a:chOff x="966042" y="3486388"/>
            <a:chExt cx="8448052" cy="1689813"/>
          </a:xfrm>
        </p:grpSpPr>
        <p:pic>
          <p:nvPicPr>
            <p:cNvPr id="13" name="Picture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966042" y="3486388"/>
              <a:ext cx="8448052" cy="1689813"/>
            </a:xfrm>
            <a:prstGeom prst="rect">
              <a:avLst/>
            </a:prstGeom>
            <a:noFill/>
          </p:spPr>
        </p:pic>
        <p:sp>
          <p:nvSpPr>
            <p:cNvPr id="14" name="Rounded Rectangle 13"/>
            <p:cNvSpPr/>
            <p:nvPr/>
          </p:nvSpPr>
          <p:spPr>
            <a:xfrm>
              <a:off x="1165878" y="3592647"/>
              <a:ext cx="8034932" cy="1364358"/>
            </a:xfrm>
            <a:prstGeom prst="roundRect">
              <a:avLst/>
            </a:prstGeom>
            <a:noFill/>
            <a:ln w="28575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452410" y="3606064"/>
              <a:ext cx="7557722" cy="13509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Đô thị là nơi tập trung đông người, vì vậy môi trường dễ bị ô nhiễm, đặc biệt là môi trường nước và không khí.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777785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19100" y="354445"/>
            <a:ext cx="17449800" cy="960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entagon 6"/>
          <p:cNvSpPr/>
          <p:nvPr/>
        </p:nvSpPr>
        <p:spPr>
          <a:xfrm>
            <a:off x="678592" y="977209"/>
            <a:ext cx="9220200" cy="892776"/>
          </a:xfrm>
          <a:prstGeom prst="homePlat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latin typeface="Arial" pitchFamily="34" charset="0"/>
                <a:cs typeface="Arial" pitchFamily="34" charset="0"/>
              </a:rPr>
              <a:t>1. </a:t>
            </a:r>
            <a:r>
              <a:rPr lang="vi-VN" sz="4000" b="1" smtClean="0"/>
              <a:t>Nghe </a:t>
            </a:r>
            <a:r>
              <a:rPr lang="vi-VN" sz="4000" b="1"/>
              <a:t>thông tin và trả lời câu hỏi </a:t>
            </a:r>
            <a:endParaRPr lang="en-US" sz="4000" b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592" y="2324100"/>
            <a:ext cx="16618808" cy="7118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6216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19100" y="354445"/>
            <a:ext cx="17449800" cy="960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7279428" y="5948586"/>
            <a:ext cx="9906000" cy="3594733"/>
            <a:chOff x="966042" y="3539192"/>
            <a:chExt cx="8448052" cy="1767040"/>
          </a:xfrm>
        </p:grpSpPr>
        <p:pic>
          <p:nvPicPr>
            <p:cNvPr id="5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966042" y="3539192"/>
              <a:ext cx="8448052" cy="1767040"/>
            </a:xfrm>
            <a:prstGeom prst="rect">
              <a:avLst/>
            </a:prstGeom>
            <a:noFill/>
          </p:spPr>
        </p:pic>
        <p:sp>
          <p:nvSpPr>
            <p:cNvPr id="6" name="Rounded Rectangle 5"/>
            <p:cNvSpPr/>
            <p:nvPr/>
          </p:nvSpPr>
          <p:spPr>
            <a:xfrm>
              <a:off x="1165878" y="3663020"/>
              <a:ext cx="8034932" cy="1449375"/>
            </a:xfrm>
            <a:prstGeom prst="roundRect">
              <a:avLst/>
            </a:prstGeom>
            <a:noFill/>
            <a:ln w="28575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437810" y="3663020"/>
              <a:ext cx="7670076" cy="14070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Nước và không khí bị ô nhiễm gây ra cho con người các bệnh về mắt, da, đường hô hấp, đường </a:t>
              </a:r>
              <a:r>
                <a:rPr lang="vi-VN" sz="400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ruột</a:t>
              </a:r>
              <a:r>
                <a:rPr lang="en-US" sz="400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…</a:t>
              </a:r>
              <a:endParaRPr lang="vi-VN" sz="400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231115" y="1991302"/>
            <a:ext cx="9906000" cy="3437628"/>
            <a:chOff x="966042" y="3486388"/>
            <a:chExt cx="8448052" cy="1689813"/>
          </a:xfrm>
        </p:grpSpPr>
        <p:pic>
          <p:nvPicPr>
            <p:cNvPr id="9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966042" y="3486388"/>
              <a:ext cx="8448052" cy="1689813"/>
            </a:xfrm>
            <a:prstGeom prst="rect">
              <a:avLst/>
            </a:prstGeom>
            <a:noFill/>
          </p:spPr>
        </p:pic>
        <p:sp>
          <p:nvSpPr>
            <p:cNvPr id="10" name="Rounded Rectangle 9"/>
            <p:cNvSpPr/>
            <p:nvPr/>
          </p:nvSpPr>
          <p:spPr>
            <a:xfrm>
              <a:off x="1165878" y="3592647"/>
              <a:ext cx="8034932" cy="1364358"/>
            </a:xfrm>
            <a:prstGeom prst="roundRect">
              <a:avLst/>
            </a:prstGeom>
            <a:noFill/>
            <a:ln w="28575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452410" y="3606064"/>
              <a:ext cx="7557722" cy="13509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Không khí bị ô nhiễm chủ yếu là do khí thải từ nhà máy, ô tô, xe máy; do rác thải, nước thải,... </a:t>
              </a:r>
            </a:p>
          </p:txBody>
        </p:sp>
      </p:grpSp>
      <p:sp>
        <p:nvSpPr>
          <p:cNvPr id="12" name="Pentagon 11"/>
          <p:cNvSpPr/>
          <p:nvPr/>
        </p:nvSpPr>
        <p:spPr>
          <a:xfrm>
            <a:off x="655938" y="723900"/>
            <a:ext cx="9220200" cy="892776"/>
          </a:xfrm>
          <a:prstGeom prst="homePlat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latin typeface="Arial" pitchFamily="34" charset="0"/>
                <a:cs typeface="Arial" pitchFamily="34" charset="0"/>
              </a:rPr>
              <a:t>1. </a:t>
            </a:r>
            <a:r>
              <a:rPr lang="vi-VN" sz="4000" b="1" smtClean="0"/>
              <a:t>Nghe </a:t>
            </a:r>
            <a:r>
              <a:rPr lang="vi-VN" sz="4000" b="1"/>
              <a:t>thông tin và trả lời câu hỏi </a:t>
            </a:r>
            <a:endParaRPr lang="en-US" sz="4000" b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52" y="1742263"/>
            <a:ext cx="6177349" cy="3686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129" y="5559694"/>
            <a:ext cx="6160872" cy="4169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77785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19100" y="354445"/>
            <a:ext cx="17449800" cy="960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77" y="2564245"/>
            <a:ext cx="9418592" cy="6922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entagon 4"/>
          <p:cNvSpPr/>
          <p:nvPr/>
        </p:nvSpPr>
        <p:spPr>
          <a:xfrm>
            <a:off x="655938" y="723900"/>
            <a:ext cx="9220200" cy="892776"/>
          </a:xfrm>
          <a:prstGeom prst="homePlat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latin typeface="Arial" pitchFamily="34" charset="0"/>
                <a:cs typeface="Arial" pitchFamily="34" charset="0"/>
              </a:rPr>
              <a:t>1. </a:t>
            </a:r>
            <a:r>
              <a:rPr lang="vi-VN" sz="4000" b="1" smtClean="0"/>
              <a:t>Nghe </a:t>
            </a:r>
            <a:r>
              <a:rPr lang="vi-VN" sz="4000" b="1"/>
              <a:t>thông tin và trả lời câu hỏi </a:t>
            </a:r>
            <a:endParaRPr lang="en-US" sz="4000" b="1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0066825" y="2163490"/>
            <a:ext cx="7771183" cy="3437209"/>
            <a:chOff x="966042" y="3486388"/>
            <a:chExt cx="8448052" cy="1689606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966042" y="3486388"/>
              <a:ext cx="8448052" cy="1689606"/>
            </a:xfrm>
            <a:prstGeom prst="rect">
              <a:avLst/>
            </a:prstGeom>
            <a:noFill/>
          </p:spPr>
        </p:pic>
        <p:sp>
          <p:nvSpPr>
            <p:cNvPr id="12" name="Rounded Rectangle 11"/>
            <p:cNvSpPr/>
            <p:nvPr/>
          </p:nvSpPr>
          <p:spPr>
            <a:xfrm>
              <a:off x="1165878" y="3592647"/>
              <a:ext cx="8034932" cy="1420430"/>
            </a:xfrm>
            <a:prstGeom prst="roundRect">
              <a:avLst/>
            </a:prstGeom>
            <a:noFill/>
            <a:ln w="28575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452410" y="3606064"/>
              <a:ext cx="7557722" cy="14070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Cần có biện pháp xử lí nguồn lây ô nhiễm từ nhà máy, bệnh viện, công trình, gia đình… </a:t>
              </a:r>
              <a:endParaRPr lang="vi-VN" sz="400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0097717" y="6025572"/>
            <a:ext cx="7771183" cy="3437209"/>
            <a:chOff x="966042" y="3486388"/>
            <a:chExt cx="8448052" cy="1689606"/>
          </a:xfrm>
        </p:grpSpPr>
        <p:pic>
          <p:nvPicPr>
            <p:cNvPr id="15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966042" y="3486388"/>
              <a:ext cx="8448052" cy="1689606"/>
            </a:xfrm>
            <a:prstGeom prst="rect">
              <a:avLst/>
            </a:prstGeom>
            <a:noFill/>
          </p:spPr>
        </p:pic>
        <p:sp>
          <p:nvSpPr>
            <p:cNvPr id="16" name="Rounded Rectangle 15"/>
            <p:cNvSpPr/>
            <p:nvPr/>
          </p:nvSpPr>
          <p:spPr>
            <a:xfrm>
              <a:off x="1165878" y="3592647"/>
              <a:ext cx="8034932" cy="1420430"/>
            </a:xfrm>
            <a:prstGeom prst="roundRect">
              <a:avLst/>
            </a:prstGeom>
            <a:noFill/>
            <a:ln w="28575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527700" y="3606064"/>
              <a:ext cx="7257569" cy="14070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C</a:t>
              </a:r>
              <a:r>
                <a:rPr lang="vi-VN" sz="400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ần </a:t>
              </a:r>
              <a:r>
                <a:rPr lang="vi-VN" sz="400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bỏ rác đúng nơi quy định, lựa chọn phương tiện giao thông công </a:t>
              </a:r>
              <a:r>
                <a:rPr lang="vi-VN" sz="400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cộng</a:t>
              </a:r>
              <a:r>
                <a:rPr lang="en-US" sz="400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…</a:t>
              </a:r>
              <a:endParaRPr lang="vi-VN" sz="400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77785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19100" y="354445"/>
            <a:ext cx="17449800" cy="960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entagon 4"/>
          <p:cNvSpPr/>
          <p:nvPr/>
        </p:nvSpPr>
        <p:spPr>
          <a:xfrm>
            <a:off x="655938" y="723900"/>
            <a:ext cx="3535062" cy="892776"/>
          </a:xfrm>
          <a:prstGeom prst="homePlat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latin typeface="Arial" pitchFamily="34" charset="0"/>
                <a:cs typeface="Arial" pitchFamily="34" charset="0"/>
              </a:rPr>
              <a:t>2. Thảo luận</a:t>
            </a:r>
            <a:endParaRPr lang="en-US" sz="4000" b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657997" y="2237088"/>
            <a:ext cx="8068815" cy="6803947"/>
          </a:xfrm>
          <a:prstGeom prst="rect">
            <a:avLst/>
          </a:prstGeom>
        </p:spPr>
      </p:pic>
      <p:sp>
        <p:nvSpPr>
          <p:cNvPr id="19" name="Snip Single Corner Rectangle 18"/>
          <p:cNvSpPr/>
          <p:nvPr/>
        </p:nvSpPr>
        <p:spPr>
          <a:xfrm>
            <a:off x="9144000" y="1170288"/>
            <a:ext cx="7848600" cy="2133600"/>
          </a:xfrm>
          <a:prstGeom prst="snip1Rect">
            <a:avLst/>
          </a:prstGeom>
          <a:solidFill>
            <a:schemeClr val="bg1"/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>
                <a:solidFill>
                  <a:schemeClr val="accent5">
                    <a:lumMod val="50000"/>
                  </a:schemeClr>
                </a:solidFill>
              </a:rPr>
              <a:t>Em đã và sẽ làm gì để góp phần giảm ô nhiễm môi trường.</a:t>
            </a:r>
          </a:p>
        </p:txBody>
      </p:sp>
      <p:sp>
        <p:nvSpPr>
          <p:cNvPr id="20" name="Snip Single Corner Rectangle 19"/>
          <p:cNvSpPr/>
          <p:nvPr/>
        </p:nvSpPr>
        <p:spPr>
          <a:xfrm>
            <a:off x="9144000" y="4076700"/>
            <a:ext cx="7848600" cy="2133600"/>
          </a:xfrm>
          <a:prstGeom prst="snip1Rect">
            <a:avLst/>
          </a:prstGeom>
          <a:solidFill>
            <a:schemeClr val="bg1"/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>
                <a:solidFill>
                  <a:schemeClr val="accent5">
                    <a:lumMod val="50000"/>
                  </a:schemeClr>
                </a:solidFill>
              </a:rPr>
              <a:t>Chia sẻ về những việc bản thân đã làm.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144000" y="6743699"/>
            <a:ext cx="7848600" cy="2895601"/>
            <a:chOff x="9144000" y="6743699"/>
            <a:chExt cx="7848600" cy="2895601"/>
          </a:xfrm>
        </p:grpSpPr>
        <p:sp>
          <p:nvSpPr>
            <p:cNvPr id="21" name="Snip Single Corner Rectangle 20"/>
            <p:cNvSpPr/>
            <p:nvPr/>
          </p:nvSpPr>
          <p:spPr>
            <a:xfrm>
              <a:off x="9144000" y="6743699"/>
              <a:ext cx="7848600" cy="2895601"/>
            </a:xfrm>
            <a:prstGeom prst="snip1Rect">
              <a:avLst/>
            </a:prstGeom>
            <a:solidFill>
              <a:schemeClr val="bg1"/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vi-VN" sz="400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9144000" y="6776978"/>
              <a:ext cx="7813590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000">
                  <a:solidFill>
                    <a:schemeClr val="accent5">
                      <a:lumMod val="50000"/>
                    </a:schemeClr>
                  </a:solidFill>
                </a:rPr>
                <a:t>Chia sẻ về dự định làm một số việc vừa sức để góp phần bảo vệ môi trường.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50605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19100" y="354445"/>
            <a:ext cx="17449800" cy="960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entagon 4"/>
          <p:cNvSpPr/>
          <p:nvPr/>
        </p:nvSpPr>
        <p:spPr>
          <a:xfrm>
            <a:off x="655938" y="723900"/>
            <a:ext cx="3535062" cy="892776"/>
          </a:xfrm>
          <a:prstGeom prst="homePlat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latin typeface="Arial" pitchFamily="34" charset="0"/>
                <a:cs typeface="Arial" pitchFamily="34" charset="0"/>
              </a:rPr>
              <a:t>2. Thảo luận</a:t>
            </a:r>
            <a:endParaRPr lang="en-US" sz="4000" b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660057" y="2019300"/>
            <a:ext cx="6429410" cy="7555135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7502556" y="1091734"/>
            <a:ext cx="9372600" cy="1457216"/>
            <a:chOff x="8913560" y="4298050"/>
            <a:chExt cx="8906943" cy="3175214"/>
          </a:xfrm>
        </p:grpSpPr>
        <p:pic>
          <p:nvPicPr>
            <p:cNvPr id="11" name="Picture 9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8913560" y="4298050"/>
              <a:ext cx="8534400" cy="3175214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9539177" y="4666024"/>
              <a:ext cx="8281326" cy="8206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600" b="1" smtClean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VIỆC LÀM BẢO VỆ MÔI TRƯỜNG</a:t>
              </a:r>
              <a:endParaRPr lang="en-US" sz="3600" b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3" name="Picture 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7315201" y="2019300"/>
            <a:ext cx="10553700" cy="7239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462090" y="3241590"/>
            <a:ext cx="914400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vi-VN" sz="4000" smtClean="0"/>
              <a:t>Gìn </a:t>
            </a:r>
            <a:r>
              <a:rPr lang="vi-VN" sz="4000"/>
              <a:t>giữ vệ sinh nơi ở, lớp học; bỏ rác đúng quy định, hạn chế dùng túi nilon,...</a:t>
            </a:r>
            <a:endParaRPr lang="en-US" sz="4000"/>
          </a:p>
          <a:p>
            <a:pPr marL="571500" indent="-57150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vi-VN" sz="4000" smtClean="0"/>
              <a:t>Đi </a:t>
            </a:r>
            <a:r>
              <a:rPr lang="vi-VN" sz="4000"/>
              <a:t>xe đạp hoặc xe bus tới trường, trồng và chăm sóc cây xanh, hạn chế sử dụng đồ </a:t>
            </a:r>
            <a:r>
              <a:rPr lang="en-US" sz="4000" smtClean="0">
                <a:latin typeface="Arial" pitchFamily="34" charset="0"/>
                <a:cs typeface="Arial" pitchFamily="34" charset="0"/>
              </a:rPr>
              <a:t>khó có thể tái chế</a:t>
            </a:r>
            <a:r>
              <a:rPr lang="vi-VN" sz="4000" smtClean="0"/>
              <a:t>,...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5552540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19100" y="354445"/>
            <a:ext cx="17449800" cy="960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3924110" y="540458"/>
            <a:ext cx="4490290" cy="1457216"/>
            <a:chOff x="8913560" y="4298050"/>
            <a:chExt cx="8906943" cy="3175214"/>
          </a:xfrm>
        </p:grpSpPr>
        <p:pic>
          <p:nvPicPr>
            <p:cNvPr id="11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8913560" y="4298050"/>
              <a:ext cx="7784245" cy="3175214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9539177" y="4666024"/>
              <a:ext cx="8281326" cy="19645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 b="1" smtClean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TỔNG KẾT</a:t>
              </a:r>
              <a:endParaRPr lang="en-US" sz="4000" b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4" name="Picture 10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737250" y="1997674"/>
            <a:ext cx="11430000" cy="747232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880250" y="2809576"/>
            <a:ext cx="9144000" cy="55369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/>
              <a:t>Môi trường sống </a:t>
            </a:r>
            <a:r>
              <a:rPr lang="en-US" sz="4000">
                <a:latin typeface="Arial" pitchFamily="34" charset="0"/>
                <a:cs typeface="Arial" pitchFamily="34" charset="0"/>
              </a:rPr>
              <a:t>rất quan trọng, vì đó là không gian sinh sống chung của muôn loài. Mỗi người cần có ý thức bảo vệ môi trường, nhất là ở những đô thị lớn, nơi môi trường đang có những biểu hiện ô nhiễm nghiêm trọng.</a:t>
            </a:r>
          </a:p>
        </p:txBody>
      </p:sp>
      <p:pic>
        <p:nvPicPr>
          <p:cNvPr id="17" name="Picture 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887200" y="3390900"/>
            <a:ext cx="5666950" cy="556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0771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1552</TotalTime>
  <Words>392</Words>
  <Application>Microsoft Office PowerPoint</Application>
  <PresentationFormat>Custom</PresentationFormat>
  <Paragraphs>26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Wingdings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Hoai Ham Hap</dc:creator>
  <cp:lastModifiedBy>Admin</cp:lastModifiedBy>
  <cp:revision>42</cp:revision>
  <dcterms:created xsi:type="dcterms:W3CDTF">2006-08-16T00:00:00Z</dcterms:created>
  <dcterms:modified xsi:type="dcterms:W3CDTF">2022-11-30T16:12:41Z</dcterms:modified>
  <dc:identifier>DAFQyFwxp70</dc:identifier>
</cp:coreProperties>
</file>