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80" r:id="rId3"/>
    <p:sldId id="279" r:id="rId4"/>
    <p:sldId id="266" r:id="rId5"/>
    <p:sldId id="268" r:id="rId6"/>
    <p:sldId id="267" r:id="rId7"/>
    <p:sldId id="282" r:id="rId8"/>
    <p:sldId id="283" r:id="rId9"/>
    <p:sldId id="28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98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402B8-046A-4D3D-BE31-3529840E8235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32E4B-0682-4B05-8E7D-60DE92CEB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47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832E4B-0682-4B05-8E7D-60DE92CEB0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91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7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0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9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7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1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6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1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3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6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8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60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am Thi Minh Phuong\Desktop\o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19200"/>
            <a:ext cx="6705600" cy="1843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Pham Thi Minh Phuong\Desktop\o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152900"/>
            <a:ext cx="67818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967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ham Thi Minh Phuong\Desktop\o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304800"/>
            <a:ext cx="7924799" cy="6476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09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94112"/>
            <a:ext cx="25146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c</a:t>
            </a:r>
            <a:r>
              <a:rPr lang="en-US" sz="3200" b="1" smtClean="0">
                <a:latin typeface="Century Gothic" pitchFamily="34" charset="0"/>
              </a:rPr>
              <a:t>hích chòe</a:t>
            </a:r>
            <a:endParaRPr lang="en-US" sz="3200" b="1">
              <a:latin typeface="Century Gothic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3454" y="1394112"/>
            <a:ext cx="142699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Century Gothic" pitchFamily="34" charset="0"/>
              </a:rPr>
              <a:t>khuya</a:t>
            </a:r>
            <a:endParaRPr lang="en-US" sz="3200" b="1">
              <a:latin typeface="Century Gothic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0" y="1377018"/>
            <a:ext cx="150554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Century Gothic" pitchFamily="34" charset="0"/>
              </a:rPr>
              <a:t>khướu</a:t>
            </a:r>
            <a:endParaRPr lang="en-US" sz="3200" b="1">
              <a:latin typeface="Century Gothic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1" y="2667000"/>
            <a:ext cx="2057399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h</a:t>
            </a:r>
            <a:r>
              <a:rPr lang="en-US" sz="3200" b="1" smtClean="0">
                <a:latin typeface="Century Gothic" pitchFamily="34" charset="0"/>
              </a:rPr>
              <a:t>ội khỏe</a:t>
            </a:r>
            <a:endParaRPr lang="en-US" sz="3200" b="1">
              <a:latin typeface="Century Gothic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52026" y="2666999"/>
            <a:ext cx="22860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</a:t>
            </a:r>
            <a:r>
              <a:rPr lang="en-US" sz="3200" b="1" smtClean="0">
                <a:latin typeface="Century Gothic" pitchFamily="34" charset="0"/>
              </a:rPr>
              <a:t>ong chơi</a:t>
            </a:r>
            <a:endParaRPr lang="en-US" sz="3200" b="1">
              <a:latin typeface="Century Gothic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0" y="2667000"/>
            <a:ext cx="2301319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x</a:t>
            </a:r>
            <a:r>
              <a:rPr lang="en-US" sz="3200" b="1" smtClean="0">
                <a:latin typeface="Century Gothic" pitchFamily="34" charset="0"/>
              </a:rPr>
              <a:t>òe cánh</a:t>
            </a:r>
            <a:endParaRPr lang="en-US" sz="3200" b="1">
              <a:latin typeface="Century Gothic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52026" y="3810000"/>
            <a:ext cx="3074881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>
                <a:latin typeface="Century Gothic" pitchFamily="34" charset="0"/>
              </a:rPr>
              <a:t>r</a:t>
            </a:r>
            <a:r>
              <a:rPr lang="en-US" sz="3200" b="1" smtClean="0">
                <a:latin typeface="Century Gothic" pitchFamily="34" charset="0"/>
              </a:rPr>
              <a:t>ơi bịch xuống</a:t>
            </a:r>
            <a:endParaRPr lang="en-US" sz="3200" b="1">
              <a:latin typeface="Century Gothic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1640" y="3810000"/>
            <a:ext cx="1808508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sz="3200" b="1" smtClean="0">
                <a:latin typeface="Century Gothic" pitchFamily="34" charset="0"/>
              </a:rPr>
              <a:t>ngượng</a:t>
            </a:r>
            <a:endParaRPr lang="en-US" sz="3200" b="1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0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8" grpId="0" animBg="1"/>
      <p:bldP spid="9" grpId="0" animBg="1"/>
      <p:bldP spid="10" grpId="0" animBg="1"/>
      <p:bldP spid="5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Pham Thi Minh Phuong\Desktop\o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86868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1219200" y="11430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smtClean="0">
                <a:solidFill>
                  <a:srgbClr val="C00000"/>
                </a:solidFill>
              </a:rPr>
              <a:t>1</a:t>
            </a:r>
            <a:endParaRPr lang="vi-VN" sz="200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33800" y="162889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5800" y="273364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smtClean="0">
                <a:solidFill>
                  <a:srgbClr val="C00000"/>
                </a:solidFill>
              </a:rPr>
              <a:t>3</a:t>
            </a:r>
            <a:endParaRPr lang="vi-VN" sz="200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048000" y="264789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smtClean="0">
                <a:solidFill>
                  <a:srgbClr val="C00000"/>
                </a:solidFill>
              </a:rPr>
              <a:t>4</a:t>
            </a:r>
            <a:endParaRPr lang="vi-VN" sz="200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19200" y="319096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smtClean="0">
                <a:solidFill>
                  <a:srgbClr val="C00000"/>
                </a:solidFill>
              </a:rPr>
              <a:t>5</a:t>
            </a:r>
            <a:endParaRPr lang="vi-VN" sz="200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03584" y="41910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smtClean="0">
                <a:solidFill>
                  <a:srgbClr val="C00000"/>
                </a:solidFill>
              </a:rPr>
              <a:t>6</a:t>
            </a:r>
            <a:endParaRPr lang="vi-VN" sz="2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0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3" grpId="0"/>
      <p:bldP spid="34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3" descr="C:\Users\Pham Thi Minh Phuong\Desktop\o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86868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609600" y="2819400"/>
            <a:ext cx="79248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09600" y="4343400"/>
            <a:ext cx="79248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60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000121" y="2362200"/>
            <a:ext cx="4562479" cy="540913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smtClean="0">
                <a:solidFill>
                  <a:srgbClr val="002060"/>
                </a:solidFill>
                <a:latin typeface="Century Gothic" pitchFamily="34" charset="0"/>
              </a:rPr>
              <a:t>a) Vì sao gà trống thua</a:t>
            </a:r>
            <a:endParaRPr lang="en-US" sz="3000" b="1">
              <a:solidFill>
                <a:srgbClr val="002060"/>
              </a:solidFill>
              <a:latin typeface="Century Gothic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9648" y="3438525"/>
            <a:ext cx="6838952" cy="553998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000" b="1" smtClean="0">
                <a:solidFill>
                  <a:srgbClr val="002060"/>
                </a:solidFill>
                <a:latin typeface="Century Gothic" pitchFamily="34" charset="0"/>
              </a:rPr>
              <a:t>b) Đến bây giờ gà trống vẫn đỏ mặt</a:t>
            </a:r>
            <a:endParaRPr lang="vi-VN" sz="3000"/>
          </a:p>
        </p:txBody>
      </p:sp>
      <p:sp>
        <p:nvSpPr>
          <p:cNvPr id="7" name="TextBox 6"/>
          <p:cNvSpPr txBox="1"/>
          <p:nvPr/>
        </p:nvSpPr>
        <p:spPr>
          <a:xfrm>
            <a:off x="1066798" y="1447800"/>
            <a:ext cx="7543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Century Gothic" pitchFamily="34" charset="0"/>
              </a:rPr>
              <a:t>Chọn dấu câu (</a:t>
            </a:r>
            <a:r>
              <a:rPr lang="en-US" b="1" smtClean="0">
                <a:solidFill>
                  <a:srgbClr val="C00000"/>
                </a:solidFill>
                <a:latin typeface="Century Gothic" pitchFamily="34" charset="0"/>
              </a:rPr>
              <a:t>dấu chấm </a:t>
            </a:r>
            <a:r>
              <a:rPr lang="en-US" b="1" smtClean="0">
                <a:latin typeface="Century Gothic" pitchFamily="34" charset="0"/>
              </a:rPr>
              <a:t>hoặc </a:t>
            </a:r>
            <a:r>
              <a:rPr lang="en-US" b="1" smtClean="0">
                <a:solidFill>
                  <a:srgbClr val="C00000"/>
                </a:solidFill>
                <a:latin typeface="Century Gothic" pitchFamily="34" charset="0"/>
              </a:rPr>
              <a:t>dấu chấm hỏi</a:t>
            </a:r>
            <a:r>
              <a:rPr lang="en-US" b="1" smtClean="0">
                <a:latin typeface="Century Gothic" pitchFamily="34" charset="0"/>
              </a:rPr>
              <a:t>) hợp với chỗ trống:</a:t>
            </a:r>
            <a:endParaRPr lang="vi-VN" b="1"/>
          </a:p>
        </p:txBody>
      </p:sp>
      <p:sp>
        <p:nvSpPr>
          <p:cNvPr id="8" name="Rectangle 7"/>
          <p:cNvSpPr/>
          <p:nvPr/>
        </p:nvSpPr>
        <p:spPr>
          <a:xfrm>
            <a:off x="6019800" y="2362200"/>
            <a:ext cx="457200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rgbClr val="C00000"/>
                </a:solidFill>
              </a:rPr>
              <a:t>?</a:t>
            </a:r>
            <a:endParaRPr lang="vi-VN" sz="3200" b="1">
              <a:solidFill>
                <a:srgbClr val="C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138669" y="3486924"/>
            <a:ext cx="457200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smtClean="0">
                <a:solidFill>
                  <a:srgbClr val="C00000"/>
                </a:solidFill>
              </a:rPr>
              <a:t>.</a:t>
            </a:r>
            <a:endParaRPr lang="vi-VN" sz="4400">
              <a:solidFill>
                <a:srgbClr val="C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52475" y="1426607"/>
            <a:ext cx="381000" cy="381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solidFill>
                  <a:srgbClr val="C00000"/>
                </a:solidFill>
              </a:rPr>
              <a:t>?</a:t>
            </a:r>
            <a:endParaRPr lang="vi-VN" sz="2000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07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am Thi Minh Phuong\Desktop\sg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76200"/>
            <a:ext cx="5562600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3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657566"/>
            <a:ext cx="10069286" cy="558370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-13647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388014" y="1353943"/>
            <a:ext cx="915290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/>
              </a:rPr>
              <a:t>HĲ mi, khưŴ, chích ch</a:t>
            </a:r>
            <a:r>
              <a:rPr lang="el-GR" sz="4400" b="1" smtClean="0">
                <a:latin typeface="HP001 4 hàng" pitchFamily="34" charset="-93"/>
                <a:ea typeface="HP001 4H"/>
              </a:rPr>
              <a:t>φ</a:t>
            </a:r>
            <a:r>
              <a:rPr lang="vi-VN" sz="4400" b="1" smtClean="0">
                <a:latin typeface="HP001 4 hàng" pitchFamily="34" charset="-93"/>
                <a:ea typeface="HP001 4H"/>
              </a:rPr>
              <a:t>Ę</a:t>
            </a:r>
            <a:r>
              <a:rPr lang="en-US" sz="4400" b="1" smtClean="0">
                <a:latin typeface="HP001 4 hàng" pitchFamily="34" charset="-93"/>
                <a:ea typeface="HP001 4H"/>
              </a:rPr>
              <a:t> Ǉập bay 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563474" y="2265552"/>
            <a:ext cx="702128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Ǉ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ừ sáng </a:t>
            </a:r>
            <a:r>
              <a:rPr lang="el-GR" sz="4400" b="1" smtClean="0">
                <a:latin typeface="HP001 4 hàng" pitchFamily="34" charset="-93"/>
                <a:ea typeface="HP001 4H" pitchFamily="34" charset="-127"/>
              </a:rPr>
              <a:t>Α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Ǚn khuya.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9540" y="4480606"/>
            <a:ext cx="328587" cy="978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/>
          </a:p>
        </p:txBody>
      </p:sp>
      <p:sp>
        <p:nvSpPr>
          <p:cNvPr id="24" name="Rectangle 23"/>
          <p:cNvSpPr/>
          <p:nvPr/>
        </p:nvSpPr>
        <p:spPr>
          <a:xfrm>
            <a:off x="6064849" y="3506345"/>
            <a:ext cx="52580" cy="71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2974776" y="460616"/>
            <a:ext cx="2968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/>
              </a:rPr>
              <a:t>Tập chép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5" name="TextBox 3"/>
          <p:cNvSpPr txBox="1">
            <a:spLocks noChangeArrowheads="1"/>
          </p:cNvSpPr>
          <p:nvPr/>
        </p:nvSpPr>
        <p:spPr bwMode="auto">
          <a:xfrm>
            <a:off x="526766" y="3130455"/>
            <a:ext cx="114963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/>
              </a:rPr>
              <a:t>h</a:t>
            </a:r>
            <a:r>
              <a:rPr lang="en-US" sz="4400" b="1" smtClean="0">
                <a:latin typeface="HP001 4 hàng" pitchFamily="34" charset="-93"/>
                <a:ea typeface="HP001 4H"/>
              </a:rPr>
              <a:t>Ĳ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6" name="TextBox 3"/>
          <p:cNvSpPr txBox="1">
            <a:spLocks noChangeArrowheads="1"/>
          </p:cNvSpPr>
          <p:nvPr/>
        </p:nvSpPr>
        <p:spPr bwMode="auto">
          <a:xfrm>
            <a:off x="579394" y="4042064"/>
            <a:ext cx="71600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Ǉ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ừ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5185" y="3148919"/>
            <a:ext cx="9543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/>
              </a:rPr>
              <a:t>mi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11530" y="3135150"/>
            <a:ext cx="2984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,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11786" y="3148798"/>
            <a:ext cx="16850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khưŴ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183463" y="3135150"/>
            <a:ext cx="2984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,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501045" y="3135150"/>
            <a:ext cx="137088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chích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982961" y="3094206"/>
            <a:ext cx="11496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ch</a:t>
            </a:r>
            <a:r>
              <a:rPr lang="el-GR" sz="4400" b="1">
                <a:latin typeface="HP001 4 hàng" pitchFamily="34" charset="-93"/>
                <a:ea typeface="HP001 4H"/>
              </a:rPr>
              <a:t>φ</a:t>
            </a:r>
            <a:r>
              <a:rPr lang="vi-VN" sz="4400" b="1">
                <a:latin typeface="HP001 4 hàng" pitchFamily="34" charset="-93"/>
                <a:ea typeface="HP001 4H"/>
              </a:rPr>
              <a:t>Ę</a:t>
            </a:r>
            <a:endParaRPr lang="vi-VN" sz="4400"/>
          </a:p>
        </p:txBody>
      </p:sp>
      <p:sp>
        <p:nvSpPr>
          <p:cNvPr id="31" name="Rectangle 30"/>
          <p:cNvSpPr/>
          <p:nvPr/>
        </p:nvSpPr>
        <p:spPr>
          <a:xfrm>
            <a:off x="7213369" y="3097647"/>
            <a:ext cx="92044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Ǉập</a:t>
            </a:r>
            <a:endParaRPr lang="vi-VN" sz="4400"/>
          </a:p>
        </p:txBody>
      </p:sp>
      <p:sp>
        <p:nvSpPr>
          <p:cNvPr id="32" name="Rectangle 31"/>
          <p:cNvSpPr/>
          <p:nvPr/>
        </p:nvSpPr>
        <p:spPr>
          <a:xfrm>
            <a:off x="8253480" y="3109557"/>
            <a:ext cx="10230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bay</a:t>
            </a:r>
            <a:endParaRPr lang="vi-VN" sz="4400"/>
          </a:p>
        </p:txBody>
      </p:sp>
      <p:sp>
        <p:nvSpPr>
          <p:cNvPr id="33" name="Rectangle 32"/>
          <p:cNvSpPr/>
          <p:nvPr/>
        </p:nvSpPr>
        <p:spPr>
          <a:xfrm>
            <a:off x="1221473" y="3996454"/>
            <a:ext cx="136928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 pitchFamily="34" charset="-127"/>
              </a:rPr>
              <a:t>sáng</a:t>
            </a:r>
            <a:endParaRPr lang="vi-VN" sz="4400"/>
          </a:p>
        </p:txBody>
      </p:sp>
      <p:sp>
        <p:nvSpPr>
          <p:cNvPr id="34" name="Rectangle 33"/>
          <p:cNvSpPr/>
          <p:nvPr/>
        </p:nvSpPr>
        <p:spPr>
          <a:xfrm>
            <a:off x="2527617" y="4043034"/>
            <a:ext cx="9733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4000" b="1" smtClean="0">
                <a:latin typeface="HP001 4 hàng" pitchFamily="34" charset="-93"/>
                <a:ea typeface="HP001 4H" pitchFamily="34" charset="-127"/>
              </a:rPr>
              <a:t>Α</a:t>
            </a:r>
            <a:r>
              <a:rPr lang="en-US" sz="4000" b="1" smtClean="0">
                <a:latin typeface="HP001 4 hàng" pitchFamily="34" charset="-93"/>
                <a:ea typeface="HP001 4H" pitchFamily="34" charset="-127"/>
              </a:rPr>
              <a:t>Ǚn</a:t>
            </a:r>
            <a:endParaRPr lang="vi-VN" sz="4000"/>
          </a:p>
        </p:txBody>
      </p:sp>
      <p:sp>
        <p:nvSpPr>
          <p:cNvPr id="35" name="Rectangle 34"/>
          <p:cNvSpPr/>
          <p:nvPr/>
        </p:nvSpPr>
        <p:spPr>
          <a:xfrm>
            <a:off x="3467410" y="4040043"/>
            <a:ext cx="170912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 pitchFamily="34" charset="-127"/>
              </a:rPr>
              <a:t>khuya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104601" y="4050024"/>
            <a:ext cx="2984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/>
              </a:rPr>
              <a:t>.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1372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5" grpId="0"/>
      <p:bldP spid="26" grpId="0"/>
      <p:bldP spid="3" grpId="0"/>
      <p:bldP spid="4" grpId="0"/>
      <p:bldP spid="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</TotalTime>
  <Words>93</Words>
  <Application>Microsoft Office PowerPoint</Application>
  <PresentationFormat>On-screen Show (4:3)</PresentationFormat>
  <Paragraphs>38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Thi Minh Phuong</cp:lastModifiedBy>
  <cp:revision>127</cp:revision>
  <dcterms:created xsi:type="dcterms:W3CDTF">2020-10-21T22:23:20Z</dcterms:created>
  <dcterms:modified xsi:type="dcterms:W3CDTF">2021-02-21T07:50:13Z</dcterms:modified>
</cp:coreProperties>
</file>