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88" r:id="rId2"/>
    <p:sldId id="291" r:id="rId3"/>
    <p:sldId id="287" r:id="rId4"/>
    <p:sldId id="293" r:id="rId5"/>
    <p:sldId id="289" r:id="rId6"/>
    <p:sldId id="29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056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4402B8-046A-4D3D-BE31-3529840E8235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832E4B-0682-4B05-8E7D-60DE92CEB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247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371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46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09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91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077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217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869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581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114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439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FCBA-9BCE-4FA0-B012-93F381619F99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767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2FCBA-9BCE-4FA0-B012-93F381619F99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0175B-D659-4F08-BB35-3FBB0B5B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688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Pham Thi Minh Phuong\Desktop\tv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1" y="0"/>
            <a:ext cx="5486399" cy="701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997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787253" y="889000"/>
            <a:ext cx="37504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sz="3200" dirty="0">
              <a:solidFill>
                <a:srgbClr val="FF0000"/>
              </a:solidFill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1807694"/>
            <a:ext cx="10069286" cy="54595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1"/>
            <a:ext cx="10069286" cy="54595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374184" y="3628270"/>
            <a:ext cx="3141242" cy="2038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sz="8800" b="1" smtClean="0">
                <a:solidFill>
                  <a:srgbClr val="000000"/>
                </a:solidFill>
                <a:latin typeface="HP001 4 hàng" pitchFamily="34" charset="-93"/>
              </a:rPr>
              <a:t>Ξ</a:t>
            </a:r>
            <a:endParaRPr lang="el-GR" sz="8800" b="1" dirty="0">
              <a:solidFill>
                <a:srgbClr val="000000"/>
              </a:solidFill>
              <a:latin typeface="HP001 4 hàng" pitchFamily="34" charset="-93"/>
              <a:ea typeface="HP001 4H" pitchFamily="34" charset="-127"/>
              <a:cs typeface="HP001 4H" panose="020B0603050302020204" pitchFamily="34" charset="0"/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215791" y="5402365"/>
            <a:ext cx="185737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sz="4000" b="1" smtClean="0">
                <a:solidFill>
                  <a:srgbClr val="000000"/>
                </a:solidFill>
                <a:latin typeface="HP001 4 hàng" pitchFamily="34" charset="-93"/>
              </a:rPr>
              <a:t> </a:t>
            </a:r>
            <a:r>
              <a:rPr lang="el-GR" sz="9000" b="1" smtClean="0">
                <a:solidFill>
                  <a:srgbClr val="000000"/>
                </a:solidFill>
                <a:latin typeface="HP001 4 hàng" pitchFamily="34" charset="-93"/>
              </a:rPr>
              <a:t>φψ</a:t>
            </a:r>
            <a:endParaRPr lang="el-GR" sz="9000" b="1" dirty="0">
              <a:solidFill>
                <a:srgbClr val="000000"/>
              </a:solidFill>
              <a:latin typeface="HP001 4 hàng" pitchFamily="34" charset="-93"/>
              <a:ea typeface="HP001 4H" panose="020B0603050302020204" pitchFamily="34" charset="0"/>
              <a:cs typeface="HP001 4H" panose="020B0603050302020204" pitchFamily="34" charset="0"/>
            </a:endParaRPr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3772617" y="3613996"/>
            <a:ext cx="2919847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9000" b="1" smtClean="0">
                <a:latin typeface="HP001 4 hàng" pitchFamily="34" charset="-93"/>
                <a:ea typeface="HP001 4H"/>
              </a:rPr>
              <a:t>cái</a:t>
            </a:r>
            <a:endParaRPr lang="vi-VN" sz="90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1" name="TextBox 3"/>
          <p:cNvSpPr txBox="1">
            <a:spLocks noChangeArrowheads="1"/>
          </p:cNvSpPr>
          <p:nvPr/>
        </p:nvSpPr>
        <p:spPr bwMode="auto">
          <a:xfrm>
            <a:off x="5517932" y="3625526"/>
            <a:ext cx="342897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9000" b="1" smtClean="0">
                <a:latin typeface="HP001 4 hàng" pitchFamily="34" charset="-93"/>
                <a:ea typeface="HP001 4H" pitchFamily="34" charset="-127"/>
              </a:rPr>
              <a:t>l</a:t>
            </a:r>
            <a:r>
              <a:rPr lang="el-GR" sz="9000" b="1" smtClean="0">
                <a:latin typeface="HP001 4 hàng" pitchFamily="34" charset="-93"/>
                <a:ea typeface="HP001 4H" pitchFamily="34" charset="-127"/>
              </a:rPr>
              <a:t>Ξ</a:t>
            </a:r>
            <a:r>
              <a:rPr lang="en-US" sz="9000" b="1" smtClean="0">
                <a:latin typeface="HP001 4 hàng" pitchFamily="34" charset="-93"/>
                <a:ea typeface="HP001 4H" pitchFamily="34" charset="-127"/>
              </a:rPr>
              <a:t> </a:t>
            </a:r>
            <a:endParaRPr lang="vi-VN" sz="90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2" name="TextBox 3"/>
          <p:cNvSpPr txBox="1">
            <a:spLocks noChangeArrowheads="1"/>
          </p:cNvSpPr>
          <p:nvPr/>
        </p:nvSpPr>
        <p:spPr bwMode="auto">
          <a:xfrm>
            <a:off x="3702268" y="5454952"/>
            <a:ext cx="2919847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800" b="1" smtClean="0">
                <a:latin typeface="HP001 4 hàng" pitchFamily="34" charset="-93"/>
                <a:ea typeface="HP001 4H" pitchFamily="34" charset="-127"/>
              </a:rPr>
              <a:t>chích</a:t>
            </a:r>
            <a:endParaRPr lang="vi-VN" sz="88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3" name="Text Box 1"/>
          <p:cNvSpPr txBox="1">
            <a:spLocks noChangeArrowheads="1"/>
          </p:cNvSpPr>
          <p:nvPr/>
        </p:nvSpPr>
        <p:spPr bwMode="auto">
          <a:xfrm>
            <a:off x="-60434" y="47270"/>
            <a:ext cx="3141242" cy="2038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sz="8800" b="1">
                <a:solidFill>
                  <a:srgbClr val="000000"/>
                </a:solidFill>
                <a:latin typeface="HP001 4 hàng" pitchFamily="34" charset="-93"/>
              </a:rPr>
              <a:t> </a:t>
            </a:r>
            <a:r>
              <a:rPr lang="en-US" sz="8800" b="1" smtClean="0">
                <a:solidFill>
                  <a:srgbClr val="000000"/>
                </a:solidFill>
                <a:latin typeface="HP001 4 hàng" pitchFamily="34" charset="-93"/>
              </a:rPr>
              <a:t>Ŕu</a:t>
            </a:r>
            <a:endParaRPr lang="el-GR" sz="8800" b="1" dirty="0">
              <a:solidFill>
                <a:srgbClr val="000000"/>
              </a:solidFill>
              <a:latin typeface="HP001 4 hàng" pitchFamily="34" charset="-93"/>
              <a:ea typeface="HP001 4H" pitchFamily="34" charset="-127"/>
              <a:cs typeface="HP001 4H" panose="020B0603050302020204" pitchFamily="34" charset="0"/>
            </a:endParaRPr>
          </a:p>
        </p:txBody>
      </p:sp>
      <p:sp>
        <p:nvSpPr>
          <p:cNvPr id="14" name="TextBox 3"/>
          <p:cNvSpPr txBox="1">
            <a:spLocks noChangeArrowheads="1"/>
          </p:cNvSpPr>
          <p:nvPr/>
        </p:nvSpPr>
        <p:spPr bwMode="auto">
          <a:xfrm>
            <a:off x="3741085" y="62410"/>
            <a:ext cx="2919847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9000" b="1">
                <a:latin typeface="HP001 4 hàng" pitchFamily="34" charset="-93"/>
                <a:ea typeface="HP001 4H"/>
              </a:rPr>
              <a:t>c</a:t>
            </a:r>
            <a:r>
              <a:rPr lang="en-US" sz="9000" b="1" smtClean="0">
                <a:latin typeface="HP001 4 hàng" pitchFamily="34" charset="-93"/>
                <a:ea typeface="HP001 4H"/>
              </a:rPr>
              <a:t>ừu</a:t>
            </a:r>
            <a:endParaRPr lang="vi-VN" sz="90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79239" y="1839226"/>
            <a:ext cx="215469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0" b="1" smtClean="0">
                <a:solidFill>
                  <a:srgbClr val="000000"/>
                </a:solidFill>
                <a:latin typeface="HP001 4 hàng" pitchFamily="34" charset="-93"/>
              </a:rPr>
              <a:t>Ŕ</a:t>
            </a:r>
            <a:r>
              <a:rPr lang="el-GR" sz="9000" b="1" smtClean="0">
                <a:solidFill>
                  <a:srgbClr val="000000"/>
                </a:solidFill>
                <a:latin typeface="HP001 4 hàng" pitchFamily="34" charset="-93"/>
              </a:rPr>
              <a:t>Ϋ</a:t>
            </a:r>
            <a:endParaRPr lang="el-GR" b="1" dirty="0">
              <a:solidFill>
                <a:srgbClr val="000000"/>
              </a:solidFill>
              <a:latin typeface="HP001 4 hàng" pitchFamily="34" charset="-93"/>
              <a:ea typeface="HP001 4H" pitchFamily="34" charset="-127"/>
              <a:cs typeface="HP001 4H" panose="020B06030503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756679" y="1825653"/>
            <a:ext cx="2587568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0" b="1" smtClean="0">
                <a:latin typeface="HP001 4 hàng" pitchFamily="34" charset="-93"/>
                <a:ea typeface="HP001 4H" pitchFamily="34" charset="-127"/>
              </a:rPr>
              <a:t>hư</a:t>
            </a:r>
            <a:r>
              <a:rPr lang="el-GR" sz="9000" b="1" smtClean="0">
                <a:latin typeface="HP001 4 hàng" pitchFamily="34" charset="-93"/>
                <a:ea typeface="HP001 4H" pitchFamily="34" charset="-127"/>
              </a:rPr>
              <a:t>Ϋ</a:t>
            </a:r>
            <a:endParaRPr lang="vi-VN" sz="90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7" name="TextBox 3"/>
          <p:cNvSpPr txBox="1">
            <a:spLocks noChangeArrowheads="1"/>
          </p:cNvSpPr>
          <p:nvPr/>
        </p:nvSpPr>
        <p:spPr bwMode="auto">
          <a:xfrm>
            <a:off x="6358747" y="5438098"/>
            <a:ext cx="342897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800" b="1" smtClean="0">
                <a:latin typeface="HP001 4 hàng" pitchFamily="34" charset="-93"/>
                <a:ea typeface="HP001 4H" pitchFamily="34" charset="-127"/>
              </a:rPr>
              <a:t>ch</a:t>
            </a:r>
            <a:r>
              <a:rPr lang="el-GR" sz="8800" b="1" smtClean="0">
                <a:latin typeface="HP001 4 hàng" pitchFamily="34" charset="-93"/>
                <a:ea typeface="HP001 4H" pitchFamily="34" charset="-127"/>
              </a:rPr>
              <a:t>φ</a:t>
            </a:r>
            <a:r>
              <a:rPr lang="vi-VN" sz="8800" b="1" smtClean="0">
                <a:latin typeface="HP001 4 hàng" pitchFamily="34" charset="-93"/>
                <a:ea typeface="HP001 4H" pitchFamily="34" charset="-127"/>
              </a:rPr>
              <a:t>Ę</a:t>
            </a:r>
            <a:endParaRPr lang="vi-VN" sz="8800" b="1" dirty="0">
              <a:latin typeface="HP001 4 hàng" pitchFamily="34" charset="-93"/>
              <a:ea typeface="HP001 4H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3422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787253" y="889000"/>
            <a:ext cx="37504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sz="3200" dirty="0">
              <a:solidFill>
                <a:srgbClr val="FF0000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1807694"/>
            <a:ext cx="10069286" cy="54595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1"/>
            <a:ext cx="10069286" cy="54595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 Box 1"/>
          <p:cNvSpPr txBox="1">
            <a:spLocks noChangeArrowheads="1"/>
          </p:cNvSpPr>
          <p:nvPr/>
        </p:nvSpPr>
        <p:spPr bwMode="auto">
          <a:xfrm>
            <a:off x="-60434" y="47270"/>
            <a:ext cx="3141242" cy="2038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sz="8800" b="1">
                <a:solidFill>
                  <a:srgbClr val="000000"/>
                </a:solidFill>
                <a:latin typeface="HP001 4 hàng" pitchFamily="34" charset="-93"/>
              </a:rPr>
              <a:t> </a:t>
            </a:r>
            <a:r>
              <a:rPr lang="en-US" sz="8800" b="1" smtClean="0">
                <a:solidFill>
                  <a:srgbClr val="000000"/>
                </a:solidFill>
                <a:latin typeface="HP001 4 hàng" pitchFamily="34" charset="-93"/>
              </a:rPr>
              <a:t>Ŕu</a:t>
            </a:r>
            <a:endParaRPr lang="el-GR" sz="8800" b="1" dirty="0">
              <a:solidFill>
                <a:srgbClr val="000000"/>
              </a:solidFill>
              <a:latin typeface="HP001 4 hàng" pitchFamily="34" charset="-93"/>
              <a:ea typeface="HP001 4H" pitchFamily="34" charset="-127"/>
              <a:cs typeface="HP001 4H" panose="020B0603050302020204" pitchFamily="34" charset="0"/>
            </a:endParaRPr>
          </a:p>
        </p:txBody>
      </p:sp>
      <p:sp>
        <p:nvSpPr>
          <p:cNvPr id="38" name="TextBox 3"/>
          <p:cNvSpPr txBox="1">
            <a:spLocks noChangeArrowheads="1"/>
          </p:cNvSpPr>
          <p:nvPr/>
        </p:nvSpPr>
        <p:spPr bwMode="auto">
          <a:xfrm>
            <a:off x="433525" y="1825589"/>
            <a:ext cx="2919847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9000" b="1">
                <a:latin typeface="HP001 4 hàng" pitchFamily="34" charset="-93"/>
                <a:ea typeface="HP001 4H"/>
              </a:rPr>
              <a:t>c</a:t>
            </a:r>
            <a:r>
              <a:rPr lang="en-US" sz="9000" b="1" smtClean="0">
                <a:latin typeface="HP001 4 hàng" pitchFamily="34" charset="-93"/>
                <a:ea typeface="HP001 4H"/>
              </a:rPr>
              <a:t>ừu</a:t>
            </a:r>
            <a:endParaRPr lang="vi-VN" sz="90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5590" y="3613862"/>
            <a:ext cx="215469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0" b="1" smtClean="0">
                <a:solidFill>
                  <a:srgbClr val="000000"/>
                </a:solidFill>
                <a:latin typeface="HP001 4 hàng" pitchFamily="34" charset="-93"/>
              </a:rPr>
              <a:t>Ŕ</a:t>
            </a:r>
            <a:r>
              <a:rPr lang="el-GR" sz="9000" b="1" smtClean="0">
                <a:solidFill>
                  <a:srgbClr val="000000"/>
                </a:solidFill>
                <a:latin typeface="HP001 4 hàng" pitchFamily="34" charset="-93"/>
              </a:rPr>
              <a:t>Ϋ</a:t>
            </a:r>
            <a:endParaRPr lang="el-GR" b="1" dirty="0">
              <a:solidFill>
                <a:srgbClr val="000000"/>
              </a:solidFill>
              <a:latin typeface="HP001 4 hàng" pitchFamily="34" charset="-93"/>
              <a:ea typeface="HP001 4H" pitchFamily="34" charset="-127"/>
              <a:cs typeface="HP001 4H" panose="020B06030503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2744" y="5407928"/>
            <a:ext cx="2587568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0" b="1" smtClean="0">
                <a:latin typeface="HP001 4 hàng" pitchFamily="34" charset="-93"/>
                <a:ea typeface="HP001 4H" pitchFamily="34" charset="-127"/>
              </a:rPr>
              <a:t>hư</a:t>
            </a:r>
            <a:r>
              <a:rPr lang="el-GR" sz="9000" b="1" smtClean="0">
                <a:latin typeface="HP001 4 hàng" pitchFamily="34" charset="-93"/>
                <a:ea typeface="HP001 4H" pitchFamily="34" charset="-127"/>
              </a:rPr>
              <a:t>Ϋ</a:t>
            </a:r>
            <a:endParaRPr lang="vi-VN" sz="9000" b="1" dirty="0">
              <a:latin typeface="HP001 4 hàng" pitchFamily="34" charset="-93"/>
              <a:ea typeface="HP001 4H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12146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787253" y="889000"/>
            <a:ext cx="37504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sz="3200" dirty="0">
              <a:solidFill>
                <a:srgbClr val="FF0000"/>
              </a:solidFill>
            </a:endParaRP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1807694"/>
            <a:ext cx="10069286" cy="54595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1"/>
            <a:ext cx="10069286" cy="54595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404929" y="40945"/>
            <a:ext cx="3141242" cy="2038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sz="8800" b="1" smtClean="0">
                <a:solidFill>
                  <a:srgbClr val="000000"/>
                </a:solidFill>
                <a:latin typeface="HP001 4 hàng" pitchFamily="34" charset="-93"/>
              </a:rPr>
              <a:t>Ξ</a:t>
            </a:r>
            <a:endParaRPr lang="el-GR" sz="8800" b="1" dirty="0">
              <a:solidFill>
                <a:srgbClr val="000000"/>
              </a:solidFill>
              <a:latin typeface="HP001 4 hàng" pitchFamily="34" charset="-93"/>
              <a:ea typeface="HP001 4H" pitchFamily="34" charset="-127"/>
              <a:cs typeface="HP001 4H" panose="020B0603050302020204" pitchFamily="34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02143" y="3587181"/>
            <a:ext cx="185737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sz="4000" b="1" smtClean="0">
                <a:solidFill>
                  <a:srgbClr val="000000"/>
                </a:solidFill>
                <a:latin typeface="HP001 4 hàng" pitchFamily="34" charset="-93"/>
              </a:rPr>
              <a:t> </a:t>
            </a:r>
            <a:r>
              <a:rPr lang="el-GR" sz="9000" b="1" smtClean="0">
                <a:solidFill>
                  <a:srgbClr val="000000"/>
                </a:solidFill>
                <a:latin typeface="HP001 4 hàng" pitchFamily="34" charset="-93"/>
              </a:rPr>
              <a:t>φψ</a:t>
            </a:r>
            <a:endParaRPr lang="el-GR" sz="9000" b="1" dirty="0">
              <a:solidFill>
                <a:srgbClr val="000000"/>
              </a:solidFill>
              <a:latin typeface="HP001 4 hàng" pitchFamily="34" charset="-93"/>
              <a:ea typeface="HP001 4H" panose="020B0603050302020204" pitchFamily="34" charset="0"/>
              <a:cs typeface="HP001 4H" panose="020B0603050302020204" pitchFamily="34" charset="0"/>
            </a:endParaRPr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415209" y="1839756"/>
            <a:ext cx="2919847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9000" b="1" smtClean="0">
                <a:latin typeface="HP001 4 hàng" pitchFamily="34" charset="-93"/>
                <a:ea typeface="HP001 4H"/>
              </a:rPr>
              <a:t>cái</a:t>
            </a:r>
            <a:endParaRPr lang="vi-VN" sz="90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8" name="TextBox 3"/>
          <p:cNvSpPr txBox="1">
            <a:spLocks noChangeArrowheads="1"/>
          </p:cNvSpPr>
          <p:nvPr/>
        </p:nvSpPr>
        <p:spPr bwMode="auto">
          <a:xfrm>
            <a:off x="2160524" y="1851286"/>
            <a:ext cx="342897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9000" b="1" smtClean="0">
                <a:latin typeface="HP001 4 hàng" pitchFamily="34" charset="-93"/>
                <a:ea typeface="HP001 4H" pitchFamily="34" charset="-127"/>
              </a:rPr>
              <a:t>l</a:t>
            </a:r>
            <a:r>
              <a:rPr lang="el-GR" sz="9000" b="1" smtClean="0">
                <a:latin typeface="HP001 4 hàng" pitchFamily="34" charset="-93"/>
                <a:ea typeface="HP001 4H" pitchFamily="34" charset="-127"/>
              </a:rPr>
              <a:t>Ξ</a:t>
            </a:r>
            <a:r>
              <a:rPr lang="en-US" sz="9000" b="1" smtClean="0">
                <a:latin typeface="HP001 4 hàng" pitchFamily="34" charset="-93"/>
                <a:ea typeface="HP001 4H" pitchFamily="34" charset="-127"/>
              </a:rPr>
              <a:t> </a:t>
            </a:r>
            <a:endParaRPr lang="vi-VN" sz="90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372156" y="5454952"/>
            <a:ext cx="2919847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800" b="1" smtClean="0">
                <a:latin typeface="HP001 4 hàng" pitchFamily="34" charset="-93"/>
                <a:ea typeface="HP001 4H" pitchFamily="34" charset="-127"/>
              </a:rPr>
              <a:t>chích</a:t>
            </a:r>
            <a:endParaRPr lang="vi-VN" sz="88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4" name="TextBox 3"/>
          <p:cNvSpPr txBox="1">
            <a:spLocks noChangeArrowheads="1"/>
          </p:cNvSpPr>
          <p:nvPr/>
        </p:nvSpPr>
        <p:spPr bwMode="auto">
          <a:xfrm>
            <a:off x="3028635" y="5438098"/>
            <a:ext cx="342897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800" b="1" smtClean="0">
                <a:latin typeface="HP001 4 hàng" pitchFamily="34" charset="-93"/>
                <a:ea typeface="HP001 4H" pitchFamily="34" charset="-127"/>
              </a:rPr>
              <a:t>ch</a:t>
            </a:r>
            <a:r>
              <a:rPr lang="el-GR" sz="8800" b="1" smtClean="0">
                <a:latin typeface="HP001 4 hàng" pitchFamily="34" charset="-93"/>
                <a:ea typeface="HP001 4H" pitchFamily="34" charset="-127"/>
              </a:rPr>
              <a:t>φ</a:t>
            </a:r>
            <a:r>
              <a:rPr lang="vi-VN" sz="8800" b="1" smtClean="0">
                <a:latin typeface="HP001 4 hàng" pitchFamily="34" charset="-93"/>
                <a:ea typeface="HP001 4H" pitchFamily="34" charset="-127"/>
              </a:rPr>
              <a:t>Ę</a:t>
            </a:r>
            <a:endParaRPr lang="vi-VN" sz="8800" b="1" dirty="0">
              <a:latin typeface="HP001 4 hàng" pitchFamily="34" charset="-93"/>
              <a:ea typeface="HP001 4H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98497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787253" y="889000"/>
            <a:ext cx="37504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sz="3200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1657566"/>
            <a:ext cx="10069286" cy="5583706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-13647"/>
            <a:ext cx="10069286" cy="54595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4328853" y="2243409"/>
            <a:ext cx="3141242" cy="612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sz="4400" b="1">
                <a:solidFill>
                  <a:srgbClr val="000000"/>
                </a:solidFill>
                <a:latin typeface="HP001 4 hàng" pitchFamily="34" charset="-93"/>
              </a:rPr>
              <a:t> </a:t>
            </a:r>
            <a:r>
              <a:rPr lang="en-US" sz="4400" b="1" smtClean="0">
                <a:solidFill>
                  <a:srgbClr val="000000"/>
                </a:solidFill>
                <a:latin typeface="HP001 4 hàng" pitchFamily="34" charset="-93"/>
              </a:rPr>
              <a:t>chích ch</a:t>
            </a:r>
            <a:r>
              <a:rPr lang="el-GR" sz="4400" b="1" smtClean="0">
                <a:solidFill>
                  <a:srgbClr val="000000"/>
                </a:solidFill>
                <a:latin typeface="HP001 4 hàng" pitchFamily="34" charset="-93"/>
              </a:rPr>
              <a:t>φ</a:t>
            </a:r>
            <a:r>
              <a:rPr lang="en-US" sz="4400" b="1" smtClean="0">
                <a:solidFill>
                  <a:srgbClr val="000000"/>
                </a:solidFill>
                <a:latin typeface="HP001 4 hàng" pitchFamily="34" charset="-93"/>
              </a:rPr>
              <a:t>Ę</a:t>
            </a:r>
            <a:endParaRPr lang="el-GR" sz="4400" b="1" dirty="0">
              <a:solidFill>
                <a:srgbClr val="000000"/>
              </a:solidFill>
              <a:latin typeface="HP001 4 hàng" pitchFamily="34" charset="-93"/>
              <a:ea typeface="HP001 4H" pitchFamily="34" charset="-127"/>
              <a:cs typeface="HP001 4H" panose="020B0603050302020204" pitchFamily="34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15617" y="2234077"/>
            <a:ext cx="242956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4000" b="1">
                <a:solidFill>
                  <a:srgbClr val="000000"/>
                </a:solidFill>
                <a:latin typeface="HP001 4 hàng" pitchFamily="34" charset="-93"/>
              </a:rPr>
              <a:t> </a:t>
            </a:r>
            <a:r>
              <a:rPr lang="en-US" sz="4400" b="1" smtClean="0">
                <a:solidFill>
                  <a:srgbClr val="000000"/>
                </a:solidFill>
                <a:latin typeface="HP001 4 hàng" pitchFamily="34" charset="-93"/>
              </a:rPr>
              <a:t>cái l</a:t>
            </a:r>
            <a:r>
              <a:rPr lang="el-GR" sz="4400" b="1" smtClean="0">
                <a:solidFill>
                  <a:srgbClr val="000000"/>
                </a:solidFill>
                <a:latin typeface="HP001 4 hàng" pitchFamily="34" charset="-93"/>
              </a:rPr>
              <a:t>Ξ</a:t>
            </a:r>
            <a:endParaRPr lang="el-GR" sz="4400" b="1" dirty="0">
              <a:solidFill>
                <a:srgbClr val="000000"/>
              </a:solidFill>
              <a:latin typeface="HP001 4 hàng" pitchFamily="34" charset="-93"/>
              <a:ea typeface="HP001 4H" panose="020B0603050302020204" pitchFamily="34" charset="0"/>
              <a:cs typeface="HP001 4H" panose="020B0603050302020204" pitchFamily="34" charset="0"/>
            </a:endParaRPr>
          </a:p>
        </p:txBody>
      </p:sp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380532" y="1356864"/>
            <a:ext cx="252955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4400" b="1" smtClean="0">
                <a:latin typeface="HP001 4 hàng" pitchFamily="34" charset="-93"/>
                <a:ea typeface="HP001 4H"/>
              </a:rPr>
              <a:t>con cừu 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1" name="TextBox 3"/>
          <p:cNvSpPr txBox="1">
            <a:spLocks noChangeArrowheads="1"/>
          </p:cNvSpPr>
          <p:nvPr/>
        </p:nvSpPr>
        <p:spPr bwMode="auto">
          <a:xfrm>
            <a:off x="4683701" y="1364784"/>
            <a:ext cx="292287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4400" b="1" smtClean="0">
                <a:latin typeface="HP001 4 hàng" pitchFamily="34" charset="-93"/>
                <a:ea typeface="HP001 4H" pitchFamily="34" charset="-127"/>
              </a:rPr>
              <a:t>hư</a:t>
            </a:r>
            <a:r>
              <a:rPr lang="el-GR" sz="4400" b="1" smtClean="0">
                <a:latin typeface="HP001 4 hàng" pitchFamily="34" charset="-93"/>
                <a:ea typeface="HP001 4H" pitchFamily="34" charset="-127"/>
              </a:rPr>
              <a:t>Ϋ</a:t>
            </a:r>
            <a:r>
              <a:rPr lang="en-US" sz="4400" b="1" smtClean="0">
                <a:latin typeface="HP001 4 hàng" pitchFamily="34" charset="-93"/>
                <a:ea typeface="HP001 4H" pitchFamily="34" charset="-127"/>
              </a:rPr>
              <a:t> sao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29540" y="4480606"/>
            <a:ext cx="328587" cy="978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vi-VN"/>
          </a:p>
        </p:txBody>
      </p:sp>
      <p:sp>
        <p:nvSpPr>
          <p:cNvPr id="2" name="Rectangle 1"/>
          <p:cNvSpPr/>
          <p:nvPr/>
        </p:nvSpPr>
        <p:spPr>
          <a:xfrm>
            <a:off x="410458" y="3153475"/>
            <a:ext cx="106471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>
                <a:latin typeface="HP001 4 hàng" pitchFamily="34" charset="-93"/>
                <a:ea typeface="HP001 4H"/>
              </a:rPr>
              <a:t>c</a:t>
            </a:r>
            <a:r>
              <a:rPr lang="en-US" sz="4400" b="1" smtClean="0">
                <a:latin typeface="HP001 4 hàng" pitchFamily="34" charset="-93"/>
                <a:ea typeface="HP001 4H"/>
              </a:rPr>
              <a:t>ừu</a:t>
            </a:r>
            <a:r>
              <a:rPr lang="en-US" b="1" smtClean="0">
                <a:latin typeface="HP001 4 hàng" pitchFamily="34" charset="-93"/>
                <a:ea typeface="HP001 4H"/>
              </a:rPr>
              <a:t> </a:t>
            </a:r>
            <a:endParaRPr lang="vi-VN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98936" y="3140645"/>
            <a:ext cx="165141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4400" b="1">
                <a:latin typeface="HP001 4 hàng" pitchFamily="34" charset="-93"/>
                <a:ea typeface="HP001 4H" pitchFamily="34" charset="-127"/>
              </a:rPr>
              <a:t>k</a:t>
            </a:r>
            <a:r>
              <a:rPr lang="vi-VN" sz="4400" b="1" smtClean="0">
                <a:latin typeface="HP001 4 hàng" pitchFamily="34" charset="-93"/>
                <a:ea typeface="HP001 4H" pitchFamily="34" charset="-127"/>
              </a:rPr>
              <a:t>h</a:t>
            </a:r>
            <a:r>
              <a:rPr lang="en-US" sz="4400" b="1" smtClean="0">
                <a:latin typeface="HP001 4 hàng" pitchFamily="34" charset="-93"/>
                <a:ea typeface="HP001 4H" pitchFamily="34" charset="-127"/>
              </a:rPr>
              <a:t>ướĎ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711398" y="3148798"/>
            <a:ext cx="104387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mtClean="0">
                <a:latin typeface="HP001 4 hàng" pitchFamily="34" charset="-93"/>
                <a:ea typeface="HP001 4H" pitchFamily="34" charset="-127"/>
              </a:rPr>
              <a:t>h</a:t>
            </a:r>
            <a:r>
              <a:rPr lang="el-GR" sz="4400" b="1" smtClean="0">
                <a:latin typeface="HP001 4 hàng" pitchFamily="34" charset="-93"/>
                <a:ea typeface="HP001 4H" pitchFamily="34" charset="-127"/>
              </a:rPr>
              <a:t>Ξ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256837" y="3148312"/>
            <a:ext cx="97334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mtClean="0">
                <a:latin typeface="HP001 4 hàng" pitchFamily="34" charset="-93"/>
                <a:ea typeface="HP001 4H" pitchFamily="34" charset="-127"/>
              </a:rPr>
              <a:t>x</a:t>
            </a:r>
            <a:r>
              <a:rPr lang="el-GR" sz="4400" b="1" smtClean="0">
                <a:latin typeface="HP001 4 hàng" pitchFamily="34" charset="-93"/>
                <a:ea typeface="HP001 4H" pitchFamily="34" charset="-127"/>
              </a:rPr>
              <a:t>φ</a:t>
            </a:r>
            <a:r>
              <a:rPr lang="en-US" sz="4400" b="1" smtClean="0">
                <a:latin typeface="HP001 4 hàng" pitchFamily="34" charset="-93"/>
                <a:ea typeface="HP001 4H" pitchFamily="34" charset="-127"/>
              </a:rPr>
              <a:t>Ę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783203" y="4339361"/>
            <a:ext cx="146734" cy="1318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8" name="Rectangle 17"/>
          <p:cNvSpPr/>
          <p:nvPr/>
        </p:nvSpPr>
        <p:spPr>
          <a:xfrm>
            <a:off x="6064849" y="3506345"/>
            <a:ext cx="52580" cy="710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3770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  <p:bldP spid="2" grpId="0"/>
      <p:bldP spid="3" grpId="0"/>
      <p:bldP spid="13" grpId="0"/>
      <p:bldP spid="14" grpId="0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787253" y="889000"/>
            <a:ext cx="37504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sz="3200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1657566"/>
            <a:ext cx="10069286" cy="5583706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1886" y="-13647"/>
            <a:ext cx="10069286" cy="54595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125269" y="3130529"/>
            <a:ext cx="3141242" cy="612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l-GR" sz="4400" b="1">
                <a:solidFill>
                  <a:srgbClr val="000000"/>
                </a:solidFill>
                <a:latin typeface="HP001 4 hàng" pitchFamily="34" charset="-93"/>
              </a:rPr>
              <a:t> </a:t>
            </a:r>
            <a:r>
              <a:rPr lang="en-US" sz="4400" b="1" smtClean="0">
                <a:solidFill>
                  <a:srgbClr val="000000"/>
                </a:solidFill>
                <a:latin typeface="HP001 4 hàng" pitchFamily="34" charset="-93"/>
              </a:rPr>
              <a:t>chích ch</a:t>
            </a:r>
            <a:r>
              <a:rPr lang="el-GR" sz="4400" b="1" smtClean="0">
                <a:solidFill>
                  <a:srgbClr val="000000"/>
                </a:solidFill>
                <a:latin typeface="HP001 4 hàng" pitchFamily="34" charset="-93"/>
              </a:rPr>
              <a:t>φ</a:t>
            </a:r>
            <a:r>
              <a:rPr lang="en-US" sz="4400" b="1" smtClean="0">
                <a:solidFill>
                  <a:srgbClr val="000000"/>
                </a:solidFill>
                <a:latin typeface="HP001 4 hàng" pitchFamily="34" charset="-93"/>
              </a:rPr>
              <a:t>Ę</a:t>
            </a:r>
            <a:endParaRPr lang="el-GR" sz="4400" b="1" dirty="0">
              <a:solidFill>
                <a:srgbClr val="000000"/>
              </a:solidFill>
              <a:latin typeface="HP001 4 hàng" pitchFamily="34" charset="-93"/>
              <a:ea typeface="HP001 4H" pitchFamily="34" charset="-127"/>
              <a:cs typeface="HP001 4H" panose="020B0603050302020204" pitchFamily="34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15617" y="2234077"/>
            <a:ext cx="2429568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6858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4000" b="1">
                <a:solidFill>
                  <a:srgbClr val="000000"/>
                </a:solidFill>
                <a:latin typeface="HP001 4 hàng" pitchFamily="34" charset="-93"/>
              </a:rPr>
              <a:t> </a:t>
            </a:r>
            <a:r>
              <a:rPr lang="en-US" sz="4400" b="1" smtClean="0">
                <a:solidFill>
                  <a:srgbClr val="000000"/>
                </a:solidFill>
                <a:latin typeface="HP001 4 hàng" pitchFamily="34" charset="-93"/>
              </a:rPr>
              <a:t>cái l</a:t>
            </a:r>
            <a:r>
              <a:rPr lang="el-GR" sz="4400" b="1" smtClean="0">
                <a:solidFill>
                  <a:srgbClr val="000000"/>
                </a:solidFill>
                <a:latin typeface="HP001 4 hàng" pitchFamily="34" charset="-93"/>
              </a:rPr>
              <a:t>Ξ</a:t>
            </a:r>
            <a:endParaRPr lang="el-GR" sz="4400" b="1" dirty="0">
              <a:solidFill>
                <a:srgbClr val="000000"/>
              </a:solidFill>
              <a:latin typeface="HP001 4 hàng" pitchFamily="34" charset="-93"/>
              <a:ea typeface="HP001 4H" panose="020B0603050302020204" pitchFamily="34" charset="0"/>
              <a:cs typeface="HP001 4H" panose="020B0603050302020204" pitchFamily="34" charset="0"/>
            </a:endParaRPr>
          </a:p>
        </p:txBody>
      </p:sp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415311" y="453175"/>
            <a:ext cx="252955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4400" b="1" smtClean="0">
                <a:latin typeface="HP001 4 hàng" pitchFamily="34" charset="-93"/>
                <a:ea typeface="HP001 4H"/>
              </a:rPr>
              <a:t>con cừu 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329989" y="1364784"/>
            <a:ext cx="292287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4400" b="1" smtClean="0">
                <a:latin typeface="HP001 4 hàng" pitchFamily="34" charset="-93"/>
                <a:ea typeface="HP001 4H" pitchFamily="34" charset="-127"/>
              </a:rPr>
              <a:t>hư</a:t>
            </a:r>
            <a:r>
              <a:rPr lang="el-GR" sz="4400" b="1" smtClean="0">
                <a:latin typeface="HP001 4 hàng" pitchFamily="34" charset="-93"/>
                <a:ea typeface="HP001 4H" pitchFamily="34" charset="-127"/>
              </a:rPr>
              <a:t>Ϋ</a:t>
            </a:r>
            <a:r>
              <a:rPr lang="en-US" sz="4400" b="1" smtClean="0">
                <a:latin typeface="HP001 4 hàng" pitchFamily="34" charset="-93"/>
                <a:ea typeface="HP001 4H" pitchFamily="34" charset="-127"/>
              </a:rPr>
              <a:t> sao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9540" y="4480606"/>
            <a:ext cx="328587" cy="978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vi-VN"/>
          </a:p>
        </p:txBody>
      </p:sp>
      <p:sp>
        <p:nvSpPr>
          <p:cNvPr id="12" name="Rectangle 11"/>
          <p:cNvSpPr/>
          <p:nvPr/>
        </p:nvSpPr>
        <p:spPr>
          <a:xfrm>
            <a:off x="410458" y="4040595"/>
            <a:ext cx="106471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>
                <a:latin typeface="HP001 4 hàng" pitchFamily="34" charset="-93"/>
                <a:ea typeface="HP001 4H"/>
              </a:rPr>
              <a:t>c</a:t>
            </a:r>
            <a:r>
              <a:rPr lang="en-US" sz="4400" b="1" smtClean="0">
                <a:latin typeface="HP001 4 hàng" pitchFamily="34" charset="-93"/>
                <a:ea typeface="HP001 4H"/>
              </a:rPr>
              <a:t>ừu</a:t>
            </a:r>
            <a:r>
              <a:rPr lang="en-US" b="1" smtClean="0">
                <a:latin typeface="HP001 4 hàng" pitchFamily="34" charset="-93"/>
                <a:ea typeface="HP001 4H"/>
              </a:rPr>
              <a:t> </a:t>
            </a:r>
            <a:endParaRPr lang="vi-VN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198936" y="4027765"/>
            <a:ext cx="165141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4400" b="1">
                <a:latin typeface="HP001 4 hàng" pitchFamily="34" charset="-93"/>
                <a:ea typeface="HP001 4H" pitchFamily="34" charset="-127"/>
              </a:rPr>
              <a:t>k</a:t>
            </a:r>
            <a:r>
              <a:rPr lang="vi-VN" sz="4400" b="1" smtClean="0">
                <a:latin typeface="HP001 4 hàng" pitchFamily="34" charset="-93"/>
                <a:ea typeface="HP001 4H" pitchFamily="34" charset="-127"/>
              </a:rPr>
              <a:t>h</a:t>
            </a:r>
            <a:r>
              <a:rPr lang="en-US" sz="4400" b="1" smtClean="0">
                <a:latin typeface="HP001 4 hàng" pitchFamily="34" charset="-93"/>
                <a:ea typeface="HP001 4H" pitchFamily="34" charset="-127"/>
              </a:rPr>
              <a:t>ướĎ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711398" y="4035918"/>
            <a:ext cx="104387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mtClean="0">
                <a:latin typeface="HP001 4 hàng" pitchFamily="34" charset="-93"/>
                <a:ea typeface="HP001 4H" pitchFamily="34" charset="-127"/>
              </a:rPr>
              <a:t>h</a:t>
            </a:r>
            <a:r>
              <a:rPr lang="el-GR" sz="4400" b="1" smtClean="0">
                <a:latin typeface="HP001 4 hàng" pitchFamily="34" charset="-93"/>
                <a:ea typeface="HP001 4H" pitchFamily="34" charset="-127"/>
              </a:rPr>
              <a:t>Ξ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256837" y="4035432"/>
            <a:ext cx="97334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smtClean="0">
                <a:latin typeface="HP001 4 hàng" pitchFamily="34" charset="-93"/>
                <a:ea typeface="HP001 4H" pitchFamily="34" charset="-127"/>
              </a:rPr>
              <a:t>x</a:t>
            </a:r>
            <a:r>
              <a:rPr lang="el-GR" sz="4400" b="1" smtClean="0">
                <a:latin typeface="HP001 4 hàng" pitchFamily="34" charset="-93"/>
                <a:ea typeface="HP001 4H" pitchFamily="34" charset="-127"/>
              </a:rPr>
              <a:t>φ</a:t>
            </a:r>
            <a:r>
              <a:rPr lang="en-US" sz="4400" b="1" smtClean="0">
                <a:latin typeface="HP001 4 hàng" pitchFamily="34" charset="-93"/>
                <a:ea typeface="HP001 4H" pitchFamily="34" charset="-127"/>
              </a:rPr>
              <a:t>Ę</a:t>
            </a:r>
            <a:endParaRPr lang="vi-VN" sz="4400" b="1" dirty="0">
              <a:latin typeface="HP001 4 hàng" pitchFamily="34" charset="-93"/>
              <a:ea typeface="HP001 4H" pitchFamily="34" charset="-127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064849" y="3506345"/>
            <a:ext cx="52580" cy="710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75654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</TotalTime>
  <Words>78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Pham Thi Minh Phuong</cp:lastModifiedBy>
  <cp:revision>106</cp:revision>
  <dcterms:created xsi:type="dcterms:W3CDTF">2020-10-21T22:23:20Z</dcterms:created>
  <dcterms:modified xsi:type="dcterms:W3CDTF">2021-02-21T07:14:19Z</dcterms:modified>
</cp:coreProperties>
</file>