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8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298" r:id="rId12"/>
    <p:sldId id="295" r:id="rId13"/>
    <p:sldId id="290" r:id="rId14"/>
    <p:sldId id="281" r:id="rId15"/>
    <p:sldId id="296" r:id="rId16"/>
    <p:sldId id="299" r:id="rId17"/>
    <p:sldId id="285" r:id="rId18"/>
    <p:sldId id="272" r:id="rId19"/>
    <p:sldId id="28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298"/>
            <p14:sldId id="295"/>
            <p14:sldId id="290"/>
            <p14:sldId id="281"/>
            <p14:sldId id="296"/>
            <p14:sldId id="299"/>
            <p14:sldId id="285"/>
            <p14:sldId id="272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6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528338" y="5704582"/>
            <a:ext cx="3272262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Dê </a:t>
            </a:r>
            <a:r>
              <a:rPr lang="en-US" altLang="en-US" sz="3200" err="1">
                <a:solidFill>
                  <a:srgbClr val="000000"/>
                </a:solidFill>
              </a:rPr>
              <a:t>nhai</a:t>
            </a:r>
            <a:r>
              <a:rPr lang="en-US" altLang="en-US" sz="3200">
                <a:solidFill>
                  <a:srgbClr val="000000"/>
                </a:solidFill>
              </a:rPr>
              <a:t> lá nhồm nhoàm.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870166" y="5704582"/>
            <a:ext cx="3011090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Giếng nước sâu hoắm.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924801" y="5715000"/>
            <a:ext cx="2743200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00"/>
                </a:solidFill>
              </a:rPr>
              <a:t>Khỉ ngoạm dưa hấu.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00201" y="112060"/>
            <a:ext cx="8945655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Tiếng nào có vần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oam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Tiếng nào có vần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oăm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90148" y="1579564"/>
            <a:ext cx="2253853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  <a:latin typeface=".VnAvant"/>
              </a:rPr>
              <a:t>oăm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64470" y="1579564"/>
            <a:ext cx="2290975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FFFFFF"/>
                </a:solidFill>
                <a:latin typeface=".VnAvant" panose="020B7200000000000000" pitchFamily="34" charset="0"/>
              </a:rPr>
              <a:t>oam</a:t>
            </a:r>
            <a:endParaRPr lang="en-US" altLang="en-US" sz="400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32623" y="6550027"/>
            <a:ext cx="51197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48" y="2743201"/>
            <a:ext cx="3092052" cy="235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1" y="2743202"/>
            <a:ext cx="2800349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73" y="2625614"/>
            <a:ext cx="2650928" cy="23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3587534" y="2574925"/>
            <a:ext cx="120147" cy="37385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98507" y="2563814"/>
            <a:ext cx="472679" cy="37607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33673" y="2129295"/>
            <a:ext cx="4221956" cy="372903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876800" y="304801"/>
            <a:ext cx="1995488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rgbClr val="FF0000"/>
                </a:solidFill>
                <a:latin typeface="UTM Avo"/>
              </a:rPr>
              <a:t>Tập đọc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79" y="1339851"/>
            <a:ext cx="5836444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6730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2590801" y="2971792"/>
            <a:ext cx="22060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lang thang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6106879" y="2971792"/>
            <a:ext cx="20505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lao xuống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52400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.VnAvant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581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nộp mạng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30678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buồn bã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514601" y="3947815"/>
            <a:ext cx="20265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tiếng gầm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030679" y="3947815"/>
            <a:ext cx="40815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lòng giếng sâu hoắm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290" y="1123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1809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6172" y="1809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3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25146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3181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5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0860" y="39432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6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3372" y="3962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8490" y="4572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5314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9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10490" y="53148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24000" y="39624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5410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833258" y="5203370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94856" y="5214255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05672" y="5279564"/>
            <a:ext cx="76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28800" y="800109"/>
            <a:ext cx="8382000" cy="8381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r>
              <a:rPr lang="en-US" sz="2400" b="1">
                <a:solidFill>
                  <a:srgbClr val="002060"/>
                </a:solidFill>
                <a:latin typeface="Century Gothic" pitchFamily="34" charset="0"/>
              </a:rPr>
              <a:t>     Vì sao hổ tự lao đầu xuống giếng? Ý nào đúng?</a:t>
            </a:r>
          </a:p>
          <a:p>
            <a:pPr algn="ctr"/>
            <a:endParaRPr lang="en-US" sz="28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67022" y="2144494"/>
            <a:ext cx="6934178" cy="9144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a) Vì dưới giếng có con hổ khác.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22" y="3236716"/>
            <a:ext cx="693417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b) Vì nó tưởng dưới giếng có con hổ khác.</a:t>
            </a:r>
            <a:endParaRPr lang="vi-VN" sz="2800"/>
          </a:p>
        </p:txBody>
      </p:sp>
      <p:sp>
        <p:nvSpPr>
          <p:cNvPr id="2" name="Oval 1"/>
          <p:cNvSpPr/>
          <p:nvPr/>
        </p:nvSpPr>
        <p:spPr>
          <a:xfrm>
            <a:off x="2100943" y="1001494"/>
            <a:ext cx="495302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?</a:t>
            </a:r>
            <a:endParaRPr lang="vi-VN" sz="2800" b="1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8793" y="3236715"/>
            <a:ext cx="693417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entury Gothic" pitchFamily="34" charset="0"/>
              </a:rPr>
              <a:t>b) Vì nó tưởng dưới giếng có con hổ khác.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1632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am Thi Minh Phuong\Desktop\đ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11254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807695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2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937670" y="930166"/>
            <a:ext cx="3238500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924854" y="2717910"/>
            <a:ext cx="246209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8800" b="1">
                <a:solidFill>
                  <a:srgbClr val="000000"/>
                </a:solidFill>
                <a:latin typeface="HP001 4 hàng" pitchFamily="34" charset="-93"/>
              </a:rPr>
              <a:t>ęm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5221542" y="928414"/>
            <a:ext cx="39333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ngĲm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215382" y="2743200"/>
            <a:ext cx="19474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mỏ 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010400" y="2743200"/>
            <a:ext cx="403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kh</a:t>
            </a:r>
            <a:r>
              <a:rPr lang="vi-VN" sz="8800" b="1">
                <a:latin typeface="HP001 4 hàng" pitchFamily="34" charset="-93"/>
                <a:ea typeface="HP001 4H" pitchFamily="34" charset="-127"/>
              </a:rPr>
              <a:t>żm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720455" y="100014"/>
            <a:ext cx="1996059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Khởi</a:t>
            </a:r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438400" y="3429001"/>
            <a:ext cx="2571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 khướu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7010400" y="3429001"/>
            <a:ext cx="1686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lựu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438401" y="2438401"/>
            <a:ext cx="2095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hiệu 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120410" y="2436874"/>
            <a:ext cx="2550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 chòe  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484603" y="4579204"/>
            <a:ext cx="2324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 khuya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7010400" y="4579203"/>
            <a:ext cx="28664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phéc mơ tuya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11254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807695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2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28929" y="40945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26143" y="3587182"/>
            <a:ext cx="334402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4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vi-VN" sz="9000" b="1">
                <a:solidFill>
                  <a:srgbClr val="000000"/>
                </a:solidFill>
                <a:latin typeface="HP001 4 hàng" pitchFamily="34" charset="-93"/>
              </a:rPr>
              <a:t>ę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m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95666" y="1839756"/>
            <a:ext cx="39281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ngĲm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917929" y="5454952"/>
            <a:ext cx="29198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mỏ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681756" y="5448984"/>
            <a:ext cx="47437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800" b="1">
                <a:latin typeface="HP001 4 hàng" pitchFamily="34" charset="-93"/>
                <a:ea typeface="HP001 4H" pitchFamily="34" charset="-127"/>
              </a:rPr>
              <a:t>kh</a:t>
            </a:r>
            <a:r>
              <a:rPr lang="vi-VN" sz="8800" b="1">
                <a:latin typeface="HP001 4 hàng" pitchFamily="34" charset="-93"/>
                <a:ea typeface="HP001 4H" pitchFamily="34" charset="-127"/>
              </a:rPr>
              <a:t>żm</a:t>
            </a:r>
            <a:endParaRPr lang="vi-VN" sz="88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ham Thi Minh Phuong\Desktop\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8686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33600" y="2819400"/>
            <a:ext cx="792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4343400"/>
            <a:ext cx="7924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100078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u="sng" dirty="0" smtClean="0">
                <a:solidFill>
                  <a:srgbClr val="002060"/>
                </a:solidFill>
              </a:rPr>
              <a:t>Tiếng </a:t>
            </a:r>
            <a:r>
              <a:rPr lang="vi-VN" sz="2800" u="sng" dirty="0">
                <a:solidFill>
                  <a:srgbClr val="002060"/>
                </a:solidFill>
              </a:rPr>
              <a:t>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42885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Bài 118: oam, oăm</a:t>
            </a: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981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am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914400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dirty="0">
                <a:solidFill>
                  <a:srgbClr val="002060"/>
                </a:solidFill>
                <a:latin typeface="UTM Avo"/>
              </a:rPr>
              <a:t>                          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64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69161" y="27638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676401" y="10448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45139" y="104482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72773" y="45461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8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7471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5437" y="2717553"/>
            <a:ext cx="1426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3444" y="903811"/>
            <a:ext cx="252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8435" y="903811"/>
            <a:ext cx="2429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ăm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14114" y="276531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321354" y="10463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490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17726" y="454767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43800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59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0424" y="2763816"/>
            <a:ext cx="1381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327759" y="2787659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14848" y="2685397"/>
            <a:ext cx="1182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991600" y="2787659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067801" y="2743844"/>
            <a:ext cx="12795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9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4" y="1563193"/>
            <a:ext cx="4898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oam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775" y="3006460"/>
            <a:ext cx="4920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oăm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1638" y="2208495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6000" b="1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endParaRPr lang="en-US" sz="6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20915" y="2864263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25691" y="1962680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21654" y="1337731"/>
            <a:ext cx="1584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 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4702" y="2877950"/>
            <a:ext cx="1443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ă 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85334" y="1975482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37734" y="2701115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1600" y="2143373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  <a:r>
              <a:rPr lang="en-US" sz="6000" b="1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endParaRPr lang="en-US" sz="60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7936" y="4415165"/>
            <a:ext cx="6524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latin typeface="Century Gothic" pitchFamily="34" charset="0"/>
                <a:cs typeface="Aharoni" pitchFamily="2" charset="-79"/>
              </a:rPr>
              <a:t> ng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oạm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1979" y="864680"/>
            <a:ext cx="42024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latin typeface="Century Gothic" pitchFamily="34" charset="0"/>
              </a:rPr>
              <a:t>ng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</a:rPr>
              <a:t>oạm</a:t>
            </a:r>
            <a:r>
              <a:rPr lang="en-US" sz="88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30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34739" y="261883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141979" y="89985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310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138351" y="440119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93343" y="26188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23859" y="2780228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latin typeface="Century Gothic" pitchFamily="34" charset="0"/>
                <a:cs typeface="Aharoni" pitchFamily="2" charset="-79"/>
              </a:rPr>
              <a:t>ng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1" y="2775548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</a:rPr>
              <a:t>oạm</a:t>
            </a:r>
            <a:endParaRPr lang="en-US" sz="88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026" name="Picture 2" descr="C:\Users\Pham Thi Minh Phuong\Desktop\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09601"/>
            <a:ext cx="3495675" cy="361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02366" y="4415165"/>
            <a:ext cx="7438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latin typeface="Century Gothic" pitchFamily="34" charset="0"/>
                <a:cs typeface="Aharoni" pitchFamily="2" charset="-79"/>
              </a:rPr>
              <a:t>mỏ </a:t>
            </a:r>
            <a:r>
              <a:rPr lang="en-US" sz="8800" b="1"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8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oăm</a:t>
            </a:r>
            <a:endParaRPr lang="en-US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2303" y="970736"/>
            <a:ext cx="478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latin typeface="Century Gothic" pitchFamily="34" charset="0"/>
              </a:rPr>
              <a:t>kh</a:t>
            </a:r>
            <a:r>
              <a:rPr lang="en-US" sz="8800" b="1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n-US" sz="8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ăm</a:t>
            </a:r>
            <a:r>
              <a:rPr lang="en-US" sz="88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88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8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30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34739" y="261883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41979" y="89985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310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38351" y="440119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72400" y="267019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1198" y="2823734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latin typeface="Century Gothic" pitchFamily="34" charset="0"/>
                <a:cs typeface="Aharoni" pitchFamily="2" charset="-79"/>
              </a:rPr>
              <a:t>kh</a:t>
            </a:r>
            <a:endParaRPr lang="en-US" sz="88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6792" y="2848587"/>
            <a:ext cx="3069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8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oăm</a:t>
            </a:r>
            <a:endParaRPr lang="en-US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4319" y="33528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/>
                <a:cs typeface="Arial"/>
              </a:rPr>
              <a:t>̖</a:t>
            </a:r>
            <a:endParaRPr lang="en-US" sz="8800" b="1" dirty="0">
              <a:latin typeface="UTM Avo"/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8582" y="1796142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/>
                <a:cs typeface="Arial"/>
              </a:rPr>
              <a:t>̖</a:t>
            </a:r>
            <a:endParaRPr lang="en-US" sz="8800" b="1" dirty="0">
              <a:latin typeface="UTM Avo"/>
              <a:cs typeface="Aharoni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88830" y="-101013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rial"/>
                <a:cs typeface="Arial"/>
              </a:rPr>
              <a:t>̖</a:t>
            </a:r>
            <a:endParaRPr lang="en-US" sz="8800" b="1" dirty="0">
              <a:latin typeface="UTM Avo"/>
              <a:cs typeface="Aharoni" pitchFamily="2" charset="-79"/>
            </a:endParaRP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92" y="851587"/>
            <a:ext cx="3810000" cy="344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5714" y="858015"/>
            <a:ext cx="19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oam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44004" y="858015"/>
            <a:ext cx="199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oăm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3514" y="1555512"/>
            <a:ext cx="2454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ng</a:t>
            </a:r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oạm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3992" y="1581117"/>
            <a:ext cx="2509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kh</a:t>
            </a:r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oằm</a:t>
            </a: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6873" y="2275893"/>
            <a:ext cx="3916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latin typeface="Century Gothic" pitchFamily="34" charset="0"/>
              </a:rPr>
              <a:t>mỏ kh</a:t>
            </a:r>
            <a:r>
              <a:rPr lang="en-US" sz="5400" b="1">
                <a:solidFill>
                  <a:srgbClr val="FF0000"/>
                </a:solidFill>
                <a:latin typeface="Century Gothic" pitchFamily="34" charset="0"/>
              </a:rPr>
              <a:t>oằm </a:t>
            </a:r>
            <a:endParaRPr lang="en-US" sz="5400" b="1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1" y="1719617"/>
            <a:ext cx="807719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</a:rPr>
              <a:t>Tìm từ có tiếng chứa vần oam, oăm</a:t>
            </a: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209</Words>
  <Application>Microsoft Office PowerPoint</Application>
  <PresentationFormat>Widescreen</PresentationFormat>
  <Paragraphs>84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.VnAvant</vt:lpstr>
      <vt:lpstr>Aharoni</vt:lpstr>
      <vt:lpstr>Arial</vt:lpstr>
      <vt:lpstr>Calibri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 JP</cp:lastModifiedBy>
  <cp:revision>176</cp:revision>
  <dcterms:created xsi:type="dcterms:W3CDTF">2020-10-21T22:23:20Z</dcterms:created>
  <dcterms:modified xsi:type="dcterms:W3CDTF">2025-02-24T01:50:32Z</dcterms:modified>
</cp:coreProperties>
</file>