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3" r:id="rId4"/>
  </p:sldMasterIdLst>
  <p:notesMasterIdLst>
    <p:notesMasterId r:id="rId21"/>
  </p:notesMasterIdLst>
  <p:sldIdLst>
    <p:sldId id="288" r:id="rId5"/>
    <p:sldId id="341" r:id="rId6"/>
    <p:sldId id="289" r:id="rId7"/>
    <p:sldId id="2643" r:id="rId8"/>
    <p:sldId id="2642" r:id="rId9"/>
    <p:sldId id="256" r:id="rId10"/>
    <p:sldId id="299" r:id="rId11"/>
    <p:sldId id="2645" r:id="rId12"/>
    <p:sldId id="2646" r:id="rId13"/>
    <p:sldId id="298" r:id="rId14"/>
    <p:sldId id="2649" r:id="rId15"/>
    <p:sldId id="2648" r:id="rId16"/>
    <p:sldId id="271" r:id="rId17"/>
    <p:sldId id="267" r:id="rId18"/>
    <p:sldId id="2650"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0544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877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78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979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693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52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982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028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425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79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59224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1178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34979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5406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14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525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776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74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35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849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48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7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701674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7171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795432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04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308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svg"/><Relationship Id="rId10"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0.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41.png"/><Relationship Id="rId4" Type="http://schemas.openxmlformats.org/officeDocument/2006/relationships/image" Target="../media/image53.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63.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36.sv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4.xml"/><Relationship Id="rId5" Type="http://schemas.openxmlformats.org/officeDocument/2006/relationships/image" Target="../media/image1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48.xml"/><Relationship Id="rId5" Type="http://schemas.openxmlformats.org/officeDocument/2006/relationships/image" Target="../media/image1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34.xml"/><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34.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sv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en-US" sz="4000" b="1" dirty="0">
                <a:solidFill>
                  <a:prstClr val="white"/>
                </a:solidFill>
                <a:latin typeface="Calibri"/>
              </a:rPr>
              <a:t>2. </a:t>
            </a:r>
            <a:r>
              <a:rPr lang="vi-VN" sz="4000" b="1" dirty="0">
                <a:solidFill>
                  <a:prstClr val="white"/>
                </a:solidFill>
                <a:latin typeface="Calibri"/>
              </a:rPr>
              <a:t>Vì sao Việt Nam lại tiến hành đổi mới? Công cuộc đổi mới đã mang lại thành tựu gì về kinh tế-xã hội?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4832092"/>
          </a:xfrm>
          <a:prstGeom prst="rect">
            <a:avLst/>
          </a:prstGeom>
          <a:noFill/>
        </p:spPr>
        <p:txBody>
          <a:bodyPr wrap="square" rtlCol="0">
            <a:spAutoFit/>
          </a:bodyPr>
          <a:lstStyle/>
          <a:p>
            <a:pPr lvl="0" algn="just"/>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Công cuộc Đổi mới của Việt Nam đã mang lại nhiều thành tựu trở thành nước xuất khẩu gạo hàng đầu thế giới, hàng tiêu dùng đa dạng, phong phú, đời sống nhân dân được cải thiện, vị thế của Việt Nam được nâng cao trên trường quốc tế.</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386080" y="4299857"/>
            <a:ext cx="3021099" cy="2392679"/>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1959429" y="635697"/>
            <a:ext cx="9789922" cy="3936303"/>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9ACC6EE3-D461-6BB6-74EB-08C9D690FB30}"/>
              </a:ext>
            </a:extLst>
          </p:cNvPr>
          <p:cNvSpPr/>
          <p:nvPr/>
        </p:nvSpPr>
        <p:spPr>
          <a:xfrm>
            <a:off x="2351314" y="928364"/>
            <a:ext cx="9067536" cy="3539430"/>
          </a:xfrm>
          <a:prstGeom prst="rect">
            <a:avLst/>
          </a:prstGeom>
        </p:spPr>
        <p:txBody>
          <a:bodyPr wrap="square">
            <a:spAutoFit/>
          </a:bodyPr>
          <a:lstStyle/>
          <a:p>
            <a:pPr lvl="0" algn="just" defTabSz="609630"/>
            <a:r>
              <a:rPr lang="vi-VN" sz="3200" b="1" dirty="0">
                <a:solidFill>
                  <a:srgbClr val="FCE5A5"/>
                </a:solidFill>
              </a:rPr>
              <a:t>Lựa chọn và thực hiện một trong hai nhiệm vụ dưới đây:</a:t>
            </a:r>
          </a:p>
          <a:p>
            <a:pPr lvl="0" algn="just" defTabSz="609630"/>
            <a:r>
              <a:rPr lang="vi-VN" sz="3200" dirty="0">
                <a:solidFill>
                  <a:srgbClr val="FCE5A5"/>
                </a:solidFill>
              </a:rPr>
              <a:t>1. Sưu tầm và kể lại một câu chuyện về thời bao cấp ở Việt Nam cho mọi người.</a:t>
            </a:r>
          </a:p>
          <a:p>
            <a:pPr lvl="0" algn="just" defTabSz="609630"/>
            <a:r>
              <a:rPr lang="vi-VN" sz="3200" dirty="0">
                <a:solidFill>
                  <a:srgbClr val="FCE5A5"/>
                </a:solidFill>
              </a:rPr>
              <a:t>2. Sưu tầm hình ảnh về một số công trình thể hiện thành tựu thời kì Đổi mới ở địa phương em và chia sẻ với thầy cô và bạn học.</a:t>
            </a:r>
            <a:endParaRPr kumimoji="0" lang="vi-VN" sz="3200" i="0" u="none" strike="noStrike" kern="1200" cap="none" spc="0" normalizeH="0" baseline="0" noProof="0" dirty="0">
              <a:ln>
                <a:noFill/>
              </a:ln>
              <a:solidFill>
                <a:srgbClr val="FCE5A5"/>
              </a:solidFill>
              <a:effectLst/>
              <a:uLnTx/>
              <a:uFillTx/>
              <a:latin typeface="Arial" panose="020B060402020202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75BB1F2-7B41-7FAB-4A30-43971FC7BE67}"/>
              </a:ext>
            </a:extLst>
          </p:cNvPr>
          <p:cNvPicPr>
            <a:picLocks noChangeAspect="1"/>
          </p:cNvPicPr>
          <p:nvPr/>
        </p:nvPicPr>
        <p:blipFill>
          <a:blip r:embed="rId3"/>
          <a:stretch>
            <a:fillRect/>
          </a:stretch>
        </p:blipFill>
        <p:spPr>
          <a:xfrm>
            <a:off x="1" y="0"/>
            <a:ext cx="12192000" cy="6647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Cambria" panose="02040503050406030204" pitchFamily="18" charset="0"/>
              </a:rPr>
              <a:t>M</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áy vi tính: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Có nhiều loại khác nhau nhưng thường có 2 loại phổ biến là máy tính để bàn và máy tính xách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Một máy tính bao gồm các bộ phận như: bộ xử lý trung tâm (CPU), nộ nhớ (Memory), bộ vào (Input device),...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Máy tính có khả năng xử lý thông tin với tốc độ nhanh chóng, cho phép chúng ta thực hiện các nhiệm</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83391-5591-1AC4-FC3D-C9F28A75D38F}"/>
              </a:ext>
            </a:extLst>
          </p:cNvPr>
          <p:cNvPicPr>
            <a:picLocks noChangeAspect="1"/>
          </p:cNvPicPr>
          <p:nvPr/>
        </p:nvPicPr>
        <p:blipFill>
          <a:blip r:embed="rId5"/>
          <a:stretch>
            <a:fillRect/>
          </a:stretch>
        </p:blipFill>
        <p:spPr>
          <a:xfrm>
            <a:off x="1403867" y="3567834"/>
            <a:ext cx="8992379" cy="1572904"/>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lvl="0" algn="ctr"/>
              <a:r>
                <a:rPr lang="en-US" sz="4800" dirty="0">
                  <a:solidFill>
                    <a:prstClr val="black"/>
                  </a:solidFill>
                </a:rPr>
                <a:t>Trong </a:t>
              </a:r>
              <a:r>
                <a:rPr lang="en-US" sz="4800" dirty="0" err="1">
                  <a:solidFill>
                    <a:prstClr val="black"/>
                  </a:solidFill>
                </a:rPr>
                <a:t>thời</a:t>
              </a:r>
              <a:r>
                <a:rPr lang="en-US" sz="4800" dirty="0">
                  <a:solidFill>
                    <a:prstClr val="black"/>
                  </a:solidFill>
                </a:rPr>
                <a:t> bao </a:t>
              </a:r>
              <a:r>
                <a:rPr lang="en-US" sz="4800" dirty="0" err="1">
                  <a:solidFill>
                    <a:prstClr val="black"/>
                  </a:solidFill>
                </a:rPr>
                <a:t>cấp</a:t>
              </a:r>
              <a:r>
                <a:rPr lang="en-US" sz="4800" dirty="0">
                  <a:solidFill>
                    <a:prstClr val="black"/>
                  </a:solidFill>
                </a:rPr>
                <a:t>, </a:t>
              </a:r>
              <a:r>
                <a:rPr lang="en-US" sz="4800" dirty="0" err="1">
                  <a:solidFill>
                    <a:prstClr val="black"/>
                  </a:solidFill>
                </a:rPr>
                <a:t>tem</a:t>
              </a:r>
              <a:r>
                <a:rPr lang="en-US" sz="4800" dirty="0">
                  <a:solidFill>
                    <a:prstClr val="black"/>
                  </a:solidFill>
                </a:rPr>
                <a:t> </a:t>
              </a:r>
              <a:r>
                <a:rPr lang="en-US" sz="4800" dirty="0" err="1">
                  <a:solidFill>
                    <a:prstClr val="black"/>
                  </a:solidFill>
                </a:rPr>
                <a:t>phiếu</a:t>
              </a:r>
              <a:r>
                <a:rPr lang="en-US" sz="4800" dirty="0">
                  <a:solidFill>
                    <a:prstClr val="black"/>
                  </a:solidFill>
                </a:rPr>
                <a:t> </a:t>
              </a:r>
              <a:r>
                <a:rPr lang="en-US" sz="4800" dirty="0" err="1">
                  <a:solidFill>
                    <a:prstClr val="black"/>
                  </a:solidFill>
                </a:rPr>
                <a:t>dùng</a:t>
              </a:r>
              <a:r>
                <a:rPr lang="en-US" sz="4800" dirty="0">
                  <a:solidFill>
                    <a:prstClr val="black"/>
                  </a:solidFill>
                </a:rPr>
                <a:t> </a:t>
              </a:r>
              <a:r>
                <a:rPr lang="en-US" sz="4800" dirty="0" err="1">
                  <a:solidFill>
                    <a:prstClr val="black"/>
                  </a:solidFill>
                </a:rPr>
                <a:t>để</a:t>
              </a:r>
              <a:r>
                <a:rPr lang="en-US" sz="4800" dirty="0">
                  <a:solidFill>
                    <a:prstClr val="black"/>
                  </a:solidFill>
                </a:rPr>
                <a:t> </a:t>
              </a:r>
              <a:r>
                <a:rPr lang="en-US" sz="4800" dirty="0" err="1">
                  <a:solidFill>
                    <a:prstClr val="black"/>
                  </a:solidFill>
                </a:rPr>
                <a:t>làm</a:t>
              </a:r>
              <a:r>
                <a:rPr lang="en-US" sz="4800" dirty="0">
                  <a:solidFill>
                    <a:prstClr val="black"/>
                  </a:solidFill>
                </a:rPr>
                <a:t> </a:t>
              </a:r>
              <a:r>
                <a:rPr lang="en-US" sz="4800" dirty="0" err="1">
                  <a:solidFill>
                    <a:prstClr val="black"/>
                  </a:solidFill>
                </a:rPr>
                <a:t>gì</a:t>
              </a:r>
              <a:r>
                <a:rPr lang="en-US" sz="4800" dirty="0">
                  <a:solidFill>
                    <a:prstClr val="black"/>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lvl="1" algn="ctr" defTabSz="609630">
                <a:defRPr/>
              </a:pP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Trao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đổi</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hoá</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6383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Ai nắm quyền phân phối hầu hết các loại hàng hóa?</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4147458" y="4528457"/>
            <a:ext cx="4256314" cy="1480457"/>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625000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mn-ea"/>
                  <a:cs typeface="+mn-cs"/>
                </a:rPr>
                <a:t>Nông nghiệp thời kì đổi mới đạt được thành tựu gì?</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lang="vi-VN" sz="4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Việt Nam trở thành nước xuất khẩu gạo hàng đầu thế giới.</a:t>
              </a:r>
            </a:p>
          </p:txBody>
        </p:sp>
      </p:grpSp>
    </p:spTree>
    <p:extLst>
      <p:ext uri="{BB962C8B-B14F-4D97-AF65-F5344CB8AC3E}">
        <p14:creationId xmlns:p14="http://schemas.microsoft.com/office/powerpoint/2010/main" val="119057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576916"/>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0"/>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1"/>
          <a:stretch>
            <a:fillRect/>
          </a:stretch>
        </p:blipFill>
        <p:spPr>
          <a:xfrm>
            <a:off x="3068853" y="1928619"/>
            <a:ext cx="6285521" cy="308484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22594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0314" cy="1938992"/>
          </a:xfrm>
          <a:prstGeom prst="rect">
            <a:avLst/>
          </a:prstGeom>
          <a:noFill/>
        </p:spPr>
        <p:txBody>
          <a:bodyPr wrap="square" rtlCol="0">
            <a:spAutoFit/>
          </a:bodyPr>
          <a:lstStyle/>
          <a:p>
            <a:pPr lvl="0" algn="just" defTabSz="609630"/>
            <a:r>
              <a:rPr lang="en-US" sz="3000" b="1" dirty="0">
                <a:solidFill>
                  <a:prstClr val="black">
                    <a:lumMod val="95000"/>
                    <a:lumOff val="5000"/>
                  </a:prstClr>
                </a:solidFill>
                <a:latin typeface="Cambria" panose="02040503050406030204" pitchFamily="18" charset="0"/>
                <a:ea typeface="Cambria" panose="02040503050406030204" pitchFamily="18" charset="0"/>
              </a:rPr>
              <a:t>1. </a:t>
            </a:r>
            <a:r>
              <a:rPr lang="vi-VN" sz="3000" b="1" dirty="0">
                <a:solidFill>
                  <a:prstClr val="black">
                    <a:lumMod val="95000"/>
                    <a:lumOff val="5000"/>
                  </a:prstClr>
                </a:solidFill>
                <a:latin typeface="Cambria" panose="02040503050406030204" pitchFamily="18" charset="0"/>
                <a:ea typeface="Cambria" panose="02040503050406030204" pitchFamily="18" charset="0"/>
              </a:rPr>
              <a:t>Viết những cụm từ vào ô phù hợp với thời bao cấp hoặc thời kì Đổi mới theo gợi ý dưới đây vào vở ghi</a:t>
            </a:r>
          </a:p>
          <a:p>
            <a:pPr lvl="0" algn="just" defTabSz="609630"/>
            <a:r>
              <a:rPr lang="vi-VN" sz="3000" b="1" i="1" dirty="0">
                <a:solidFill>
                  <a:prstClr val="black">
                    <a:lumMod val="95000"/>
                    <a:lumOff val="5000"/>
                  </a:prstClr>
                </a:solidFill>
                <a:latin typeface="Cambria" panose="02040503050406030204" pitchFamily="18" charset="0"/>
                <a:ea typeface="Cambria" panose="02040503050406030204" pitchFamily="18" charset="0"/>
              </a:rPr>
              <a:t>Cụm từ: tem phiếu, siêu thị, Sổ gạo, xuất khẩu gạo, quạt con cóc, xếp hàng.</a:t>
            </a:r>
            <a:endParaRPr kumimoji="0" lang="en-US" sz="3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AE1F0E4-8B3C-867F-9CFA-0A9247243E12}"/>
              </a:ext>
            </a:extLst>
          </p:cNvPr>
          <p:cNvPicPr>
            <a:picLocks noChangeAspect="1"/>
          </p:cNvPicPr>
          <p:nvPr/>
        </p:nvPicPr>
        <p:blipFill>
          <a:blip r:embed="rId7"/>
          <a:stretch>
            <a:fillRect/>
          </a:stretch>
        </p:blipFill>
        <p:spPr>
          <a:xfrm>
            <a:off x="779688" y="3191555"/>
            <a:ext cx="10819239" cy="1576388"/>
          </a:xfrm>
          <a:prstGeom prst="rect">
            <a:avLst/>
          </a:prstGeom>
        </p:spPr>
      </p:pic>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995270856"/>
              </p:ext>
            </p:extLst>
          </p:nvPr>
        </p:nvGraphicFramePr>
        <p:xfrm>
          <a:off x="968828" y="1175656"/>
          <a:ext cx="10624457" cy="3987885"/>
        </p:xfrm>
        <a:graphic>
          <a:graphicData uri="http://schemas.openxmlformats.org/drawingml/2006/table">
            <a:tbl>
              <a:tblPr/>
              <a:tblGrid>
                <a:gridCol w="5627915">
                  <a:extLst>
                    <a:ext uri="{9D8B030D-6E8A-4147-A177-3AD203B41FA5}">
                      <a16:colId xmlns:a16="http://schemas.microsoft.com/office/drawing/2014/main" val="2913870062"/>
                    </a:ext>
                  </a:extLst>
                </a:gridCol>
                <a:gridCol w="4996542">
                  <a:extLst>
                    <a:ext uri="{9D8B030D-6E8A-4147-A177-3AD203B41FA5}">
                      <a16:colId xmlns:a16="http://schemas.microsoft.com/office/drawing/2014/main" val="762336016"/>
                    </a:ext>
                  </a:extLst>
                </a:gridCol>
              </a:tblGrid>
              <a:tr h="1208315">
                <a:tc>
                  <a:txBody>
                    <a:bodyPr/>
                    <a:lstStyle/>
                    <a:p>
                      <a:pPr algn="ctr"/>
                      <a:r>
                        <a:rPr lang="en-US" sz="4000" b="1" dirty="0" err="1">
                          <a:solidFill>
                            <a:srgbClr val="000000"/>
                          </a:solidFill>
                          <a:effectLst/>
                          <a:latin typeface="Cambria" panose="02040503050406030204" pitchFamily="18" charset="0"/>
                          <a:ea typeface="Cambria" panose="02040503050406030204" pitchFamily="18" charset="0"/>
                        </a:rPr>
                        <a:t>Thời</a:t>
                      </a:r>
                      <a:r>
                        <a:rPr lang="en-US" sz="4000" b="1" dirty="0">
                          <a:solidFill>
                            <a:srgbClr val="000000"/>
                          </a:solidFill>
                          <a:effectLst/>
                          <a:latin typeface="Cambria" panose="02040503050406030204" pitchFamily="18" charset="0"/>
                          <a:ea typeface="Cambria" panose="02040503050406030204" pitchFamily="18" charset="0"/>
                        </a:rPr>
                        <a:t> bao </a:t>
                      </a:r>
                      <a:r>
                        <a:rPr lang="en-US" sz="4000" b="1" dirty="0" err="1">
                          <a:solidFill>
                            <a:srgbClr val="000000"/>
                          </a:solidFill>
                          <a:effectLst/>
                          <a:latin typeface="Cambria" panose="02040503050406030204" pitchFamily="18" charset="0"/>
                          <a:ea typeface="Cambria" panose="02040503050406030204" pitchFamily="18" charset="0"/>
                        </a:rPr>
                        <a:t>cấp</a:t>
                      </a:r>
                      <a:endParaRPr lang="en-US" sz="40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b="1" dirty="0" err="1">
                          <a:solidFill>
                            <a:srgbClr val="000000"/>
                          </a:solidFill>
                          <a:effectLst/>
                          <a:latin typeface="Cambria" panose="02040503050406030204" pitchFamily="18" charset="0"/>
                          <a:ea typeface="Cambria" panose="02040503050406030204" pitchFamily="18" charset="0"/>
                        </a:rPr>
                        <a:t>Thời</a:t>
                      </a:r>
                      <a:r>
                        <a:rPr lang="en-US" sz="4000" b="1" dirty="0">
                          <a:solidFill>
                            <a:srgbClr val="000000"/>
                          </a:solidFill>
                          <a:effectLst/>
                          <a:latin typeface="Cambria" panose="02040503050406030204" pitchFamily="18" charset="0"/>
                          <a:ea typeface="Cambria" panose="02040503050406030204" pitchFamily="18" charset="0"/>
                        </a:rPr>
                        <a:t> </a:t>
                      </a:r>
                      <a:r>
                        <a:rPr lang="en-US" sz="4000" b="1" dirty="0" err="1">
                          <a:solidFill>
                            <a:srgbClr val="000000"/>
                          </a:solidFill>
                          <a:effectLst/>
                          <a:latin typeface="Cambria" panose="02040503050406030204" pitchFamily="18" charset="0"/>
                          <a:ea typeface="Cambria" panose="02040503050406030204" pitchFamily="18" charset="0"/>
                        </a:rPr>
                        <a:t>kì</a:t>
                      </a:r>
                      <a:r>
                        <a:rPr lang="en-US" sz="4000" b="1" dirty="0">
                          <a:solidFill>
                            <a:srgbClr val="000000"/>
                          </a:solidFill>
                          <a:effectLst/>
                          <a:latin typeface="Cambria" panose="02040503050406030204" pitchFamily="18" charset="0"/>
                          <a:ea typeface="Cambria" panose="02040503050406030204" pitchFamily="18" charset="0"/>
                        </a:rPr>
                        <a:t> </a:t>
                      </a:r>
                      <a:r>
                        <a:rPr lang="en-US" sz="4000" b="1" dirty="0" err="1">
                          <a:solidFill>
                            <a:srgbClr val="000000"/>
                          </a:solidFill>
                          <a:effectLst/>
                          <a:latin typeface="Cambria" panose="02040503050406030204" pitchFamily="18" charset="0"/>
                          <a:ea typeface="Cambria" panose="02040503050406030204" pitchFamily="18" charset="0"/>
                        </a:rPr>
                        <a:t>đổi</a:t>
                      </a:r>
                      <a:r>
                        <a:rPr lang="en-US" sz="4000" b="1" dirty="0">
                          <a:solidFill>
                            <a:srgbClr val="000000"/>
                          </a:solidFill>
                          <a:effectLst/>
                          <a:latin typeface="Cambria" panose="02040503050406030204" pitchFamily="18" charset="0"/>
                          <a:ea typeface="Cambria" panose="02040503050406030204" pitchFamily="18" charset="0"/>
                        </a:rPr>
                        <a:t> </a:t>
                      </a:r>
                      <a:r>
                        <a:rPr lang="en-US" sz="4000" b="1" dirty="0" err="1">
                          <a:solidFill>
                            <a:srgbClr val="000000"/>
                          </a:solidFill>
                          <a:effectLst/>
                          <a:latin typeface="Cambria" panose="02040503050406030204" pitchFamily="18" charset="0"/>
                          <a:ea typeface="Cambria" panose="02040503050406030204" pitchFamily="18" charset="0"/>
                        </a:rPr>
                        <a:t>mới</a:t>
                      </a:r>
                      <a:endParaRPr lang="en-US" sz="40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2779570">
                <a:tc>
                  <a:txBody>
                    <a:bodyPr/>
                    <a:lstStyle/>
                    <a:p>
                      <a:pPr algn="ctr"/>
                      <a:r>
                        <a:rPr lang="en-US" sz="4000" dirty="0" err="1">
                          <a:solidFill>
                            <a:srgbClr val="FF0000"/>
                          </a:solidFill>
                          <a:effectLst/>
                          <a:latin typeface="Cambria" panose="02040503050406030204" pitchFamily="18" charset="0"/>
                          <a:ea typeface="Cambria" panose="02040503050406030204" pitchFamily="18" charset="0"/>
                        </a:rPr>
                        <a:t>Tem</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phiếu</a:t>
                      </a:r>
                      <a:endParaRPr lang="en-US" sz="4000" dirty="0">
                        <a:solidFill>
                          <a:srgbClr val="FF0000"/>
                        </a:solidFill>
                        <a:effectLst/>
                        <a:latin typeface="Cambria" panose="02040503050406030204" pitchFamily="18" charset="0"/>
                        <a:ea typeface="Cambria" panose="02040503050406030204" pitchFamily="18" charset="0"/>
                      </a:endParaRPr>
                    </a:p>
                    <a:p>
                      <a:pPr algn="ctr"/>
                      <a:r>
                        <a:rPr lang="en-US" sz="4000" dirty="0" err="1">
                          <a:solidFill>
                            <a:srgbClr val="FF0000"/>
                          </a:solidFill>
                          <a:effectLst/>
                          <a:latin typeface="Cambria" panose="02040503050406030204" pitchFamily="18" charset="0"/>
                          <a:ea typeface="Cambria" panose="02040503050406030204" pitchFamily="18" charset="0"/>
                        </a:rPr>
                        <a:t>Sổ</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gạo</a:t>
                      </a:r>
                      <a:endParaRPr lang="en-US" sz="4000" dirty="0">
                        <a:solidFill>
                          <a:srgbClr val="FF0000"/>
                        </a:solidFill>
                        <a:effectLst/>
                        <a:latin typeface="Cambria" panose="02040503050406030204" pitchFamily="18" charset="0"/>
                        <a:ea typeface="Cambria" panose="02040503050406030204" pitchFamily="18" charset="0"/>
                      </a:endParaRPr>
                    </a:p>
                    <a:p>
                      <a:pPr algn="ctr"/>
                      <a:r>
                        <a:rPr lang="en-US" sz="4000" dirty="0" err="1">
                          <a:solidFill>
                            <a:srgbClr val="FF0000"/>
                          </a:solidFill>
                          <a:effectLst/>
                          <a:latin typeface="Cambria" panose="02040503050406030204" pitchFamily="18" charset="0"/>
                          <a:ea typeface="Cambria" panose="02040503050406030204" pitchFamily="18" charset="0"/>
                        </a:rPr>
                        <a:t>Quạt</a:t>
                      </a:r>
                      <a:r>
                        <a:rPr lang="en-US" sz="4000" dirty="0">
                          <a:solidFill>
                            <a:srgbClr val="FF0000"/>
                          </a:solidFill>
                          <a:effectLst/>
                          <a:latin typeface="Cambria" panose="02040503050406030204" pitchFamily="18" charset="0"/>
                          <a:ea typeface="Cambria" panose="02040503050406030204" pitchFamily="18" charset="0"/>
                        </a:rPr>
                        <a:t> con </a:t>
                      </a:r>
                      <a:r>
                        <a:rPr lang="en-US" sz="4000" dirty="0" err="1">
                          <a:solidFill>
                            <a:srgbClr val="FF0000"/>
                          </a:solidFill>
                          <a:effectLst/>
                          <a:latin typeface="Cambria" panose="02040503050406030204" pitchFamily="18" charset="0"/>
                          <a:ea typeface="Cambria" panose="02040503050406030204" pitchFamily="18" charset="0"/>
                        </a:rPr>
                        <a:t>cóc</a:t>
                      </a:r>
                      <a:endParaRPr lang="en-US" sz="4000" dirty="0">
                        <a:solidFill>
                          <a:srgbClr val="FF0000"/>
                        </a:solidFill>
                        <a:effectLst/>
                        <a:latin typeface="Cambria" panose="02040503050406030204" pitchFamily="18" charset="0"/>
                        <a:ea typeface="Cambria" panose="02040503050406030204" pitchFamily="18" charset="0"/>
                      </a:endParaRPr>
                    </a:p>
                    <a:p>
                      <a:pPr algn="ctr"/>
                      <a:r>
                        <a:rPr lang="en-US" sz="4000" dirty="0" err="1">
                          <a:solidFill>
                            <a:srgbClr val="FF0000"/>
                          </a:solidFill>
                          <a:effectLst/>
                          <a:latin typeface="Cambria" panose="02040503050406030204" pitchFamily="18" charset="0"/>
                          <a:ea typeface="Cambria" panose="02040503050406030204" pitchFamily="18" charset="0"/>
                        </a:rPr>
                        <a:t>Xếp</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hàng</a:t>
                      </a:r>
                      <a:endParaRPr lang="en-US" sz="4000" dirty="0">
                        <a:solidFill>
                          <a:srgbClr val="FF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a:solidFill>
                            <a:srgbClr val="FF0000"/>
                          </a:solidFill>
                          <a:effectLst/>
                          <a:latin typeface="Cambria" panose="02040503050406030204" pitchFamily="18" charset="0"/>
                          <a:ea typeface="Cambria" panose="02040503050406030204" pitchFamily="18" charset="0"/>
                        </a:rPr>
                        <a:t>Siêu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endParaRPr lang="en-US" sz="4000" dirty="0">
                        <a:solidFill>
                          <a:srgbClr val="FF0000"/>
                        </a:solidFill>
                        <a:effectLst/>
                        <a:latin typeface="Cambria" panose="02040503050406030204" pitchFamily="18" charset="0"/>
                        <a:ea typeface="Cambria" panose="02040503050406030204" pitchFamily="18" charset="0"/>
                      </a:endParaRPr>
                    </a:p>
                    <a:p>
                      <a:pPr algn="ctr"/>
                      <a:r>
                        <a:rPr lang="en-US" sz="4000" dirty="0" err="1">
                          <a:solidFill>
                            <a:srgbClr val="FF0000"/>
                          </a:solidFill>
                          <a:effectLst/>
                          <a:latin typeface="Cambria" panose="02040503050406030204" pitchFamily="18" charset="0"/>
                          <a:ea typeface="Cambria" panose="02040503050406030204" pitchFamily="18" charset="0"/>
                        </a:rPr>
                        <a:t>Xuất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khẩu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gạo</a:t>
                      </a:r>
                      <a:endParaRPr lang="en-US" sz="4000" dirty="0">
                        <a:solidFill>
                          <a:srgbClr val="FF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bl>
          </a:graphicData>
        </a:graphic>
      </p:graphicFrame>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359</Words>
  <Application>Microsoft Office PowerPoint</Application>
  <PresentationFormat>Widescreen</PresentationFormat>
  <Paragraphs>27</Paragraphs>
  <Slides>16</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微软雅黑</vt:lpstr>
      <vt:lpstr>#9Slide07 HoneyCream</vt:lpstr>
      <vt:lpstr>Arial</vt:lpstr>
      <vt:lpstr>Bryndan Write Bold</vt:lpstr>
      <vt:lpstr>Cabin Bold</vt:lpstr>
      <vt:lpstr>Calibri</vt:lpstr>
      <vt:lpstr>Cambria</vt:lpstr>
      <vt:lpstr>SVN-Newton</vt:lpstr>
      <vt:lpstr>SVN-Ready</vt:lpstr>
      <vt:lpstr>Times New Roman</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2024-11-19T07:24:47Z</dcterms:created>
  <dcterms:modified xsi:type="dcterms:W3CDTF">2025-02-09T08:25:43Z</dcterms:modified>
</cp:coreProperties>
</file>