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  <p:sldId id="266" r:id="rId4"/>
    <p:sldId id="261" r:id="rId5"/>
    <p:sldId id="264" r:id="rId6"/>
    <p:sldId id="263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840E"/>
    <a:srgbClr val="F7CCCF"/>
    <a:srgbClr val="FFFFFF"/>
    <a:srgbClr val="FEB8BF"/>
    <a:srgbClr val="FF7D7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6421-F5F1-4213-9F92-DE76A2D5AF27}" type="datetimeFigureOut">
              <a:rPr lang="en-US" smtClean="0"/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0C992-0C0C-494F-B283-8E00FD53C1C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ông thức thể tích khối lập phương, bạn đã biết chưa?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556151" y="2203299"/>
            <a:ext cx="2751910" cy="189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Nhóm 13"/>
          <p:cNvGrpSpPr/>
          <p:nvPr/>
        </p:nvGrpSpPr>
        <p:grpSpPr>
          <a:xfrm>
            <a:off x="4693920" y="3573815"/>
            <a:ext cx="2342456" cy="2340000"/>
            <a:chOff x="1938319" y="3429000"/>
            <a:chExt cx="2342456" cy="2340000"/>
          </a:xfrm>
        </p:grpSpPr>
        <p:cxnSp>
          <p:nvCxnSpPr>
            <p:cNvPr id="9" name="Đường nối Thẳng 8"/>
            <p:cNvCxnSpPr/>
            <p:nvPr/>
          </p:nvCxnSpPr>
          <p:spPr>
            <a:xfrm>
              <a:off x="2534194" y="3429000"/>
              <a:ext cx="0" cy="176400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Đường nối Thẳng 10"/>
            <p:cNvCxnSpPr/>
            <p:nvPr/>
          </p:nvCxnSpPr>
          <p:spPr>
            <a:xfrm flipH="1">
              <a:off x="2516775" y="5181600"/>
              <a:ext cx="1764000" cy="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Đường nối Thẳng 12"/>
            <p:cNvCxnSpPr/>
            <p:nvPr/>
          </p:nvCxnSpPr>
          <p:spPr>
            <a:xfrm flipH="1">
              <a:off x="1938319" y="5193000"/>
              <a:ext cx="578456" cy="57600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Khối vuông 6"/>
            <p:cNvSpPr/>
            <p:nvPr/>
          </p:nvSpPr>
          <p:spPr>
            <a:xfrm>
              <a:off x="1938319" y="3429000"/>
              <a:ext cx="2340000" cy="2340000"/>
            </a:xfrm>
            <a:prstGeom prst="cube">
              <a:avLst/>
            </a:prstGeom>
            <a:solidFill>
              <a:srgbClr val="27840E">
                <a:alpha val="20000"/>
              </a:srgbClr>
            </a:solidFill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Nhóm 17"/>
          <p:cNvGrpSpPr/>
          <p:nvPr/>
        </p:nvGrpSpPr>
        <p:grpSpPr>
          <a:xfrm>
            <a:off x="9843120" y="4429615"/>
            <a:ext cx="1764000" cy="2339993"/>
            <a:chOff x="9494777" y="2217638"/>
            <a:chExt cx="1764000" cy="2339993"/>
          </a:xfrm>
        </p:grpSpPr>
        <p:sp>
          <p:nvSpPr>
            <p:cNvPr id="17" name="Hình Bầu dục 16"/>
            <p:cNvSpPr/>
            <p:nvPr/>
          </p:nvSpPr>
          <p:spPr>
            <a:xfrm>
              <a:off x="9494777" y="3956740"/>
              <a:ext cx="1764000" cy="600891"/>
            </a:xfrm>
            <a:prstGeom prst="ellipse">
              <a:avLst/>
            </a:prstGeom>
            <a:noFill/>
            <a:ln w="38100">
              <a:solidFill>
                <a:srgbClr val="FF7D7D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Hình trụ 14"/>
            <p:cNvSpPr/>
            <p:nvPr/>
          </p:nvSpPr>
          <p:spPr>
            <a:xfrm>
              <a:off x="9494777" y="2217638"/>
              <a:ext cx="1764000" cy="2339993"/>
            </a:xfrm>
            <a:prstGeom prst="can">
              <a:avLst>
                <a:gd name="adj" fmla="val 32405"/>
              </a:avLst>
            </a:prstGeom>
            <a:solidFill>
              <a:srgbClr val="FEB8BF">
                <a:alpha val="21961"/>
              </a:srgb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Hình chữ nhật: Góc Tròn 11"/>
          <p:cNvSpPr/>
          <p:nvPr/>
        </p:nvSpPr>
        <p:spPr>
          <a:xfrm>
            <a:off x="243840" y="204651"/>
            <a:ext cx="2751909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Khởi động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Hộp Văn bản 1"/>
          <p:cNvSpPr txBox="1"/>
          <p:nvPr/>
        </p:nvSpPr>
        <p:spPr>
          <a:xfrm>
            <a:off x="4693920" y="204651"/>
            <a:ext cx="6000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>
                <a:latin typeface="+mj-lt"/>
              </a:rPr>
              <a:t>Trò chơi: Ai nhanh, ai đúng?</a:t>
            </a:r>
            <a:endParaRPr lang="en-US" sz="3600">
              <a:latin typeface="+mj-lt"/>
            </a:endParaRPr>
          </a:p>
        </p:txBody>
      </p:sp>
      <p:sp>
        <p:nvSpPr>
          <p:cNvPr id="3" name="Hộp Văn bản 2"/>
          <p:cNvSpPr txBox="1"/>
          <p:nvPr/>
        </p:nvSpPr>
        <p:spPr>
          <a:xfrm>
            <a:off x="3622766" y="889756"/>
            <a:ext cx="8142514" cy="1200329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r>
              <a:rPr lang="vi-VN" sz="3600"/>
              <a:t>Thi kể tên các đồ vật có dạng hình hộp chữ nhật; hình lập phương và hình trụ.</a:t>
            </a:r>
            <a:endParaRPr lang="en-US" sz="3600"/>
          </a:p>
        </p:txBody>
      </p:sp>
      <p:sp>
        <p:nvSpPr>
          <p:cNvPr id="5" name="Hộp Văn bản 4"/>
          <p:cNvSpPr txBox="1"/>
          <p:nvPr/>
        </p:nvSpPr>
        <p:spPr>
          <a:xfrm>
            <a:off x="3308061" y="2206834"/>
            <a:ext cx="5444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>
                <a:latin typeface="+mj-lt"/>
              </a:rPr>
              <a:t>Ví dụ: hộp phấn, hộp sữa,…</a:t>
            </a:r>
            <a:endParaRPr lang="en-US" sz="360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ình Bầu dục 9"/>
          <p:cNvSpPr/>
          <p:nvPr/>
        </p:nvSpPr>
        <p:spPr>
          <a:xfrm>
            <a:off x="877879" y="5607229"/>
            <a:ext cx="3789915" cy="1250771"/>
          </a:xfrm>
          <a:prstGeom prst="ellipse">
            <a:avLst/>
          </a:prstGeom>
          <a:noFill/>
          <a:ln w="38100">
            <a:solidFill>
              <a:srgbClr val="FF7D7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ông thức thể tích khối lập phương, bạn đã biết chưa?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1750424" y="4844372"/>
            <a:ext cx="2535362" cy="174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Hình trụ 10"/>
          <p:cNvSpPr/>
          <p:nvPr/>
        </p:nvSpPr>
        <p:spPr>
          <a:xfrm>
            <a:off x="877879" y="1987242"/>
            <a:ext cx="3789915" cy="4870758"/>
          </a:xfrm>
          <a:prstGeom prst="can">
            <a:avLst>
              <a:gd name="adj" fmla="val 32405"/>
            </a:avLst>
          </a:prstGeom>
          <a:solidFill>
            <a:srgbClr val="FEB8BF">
              <a:alpha val="21961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ộp Văn bản 1"/>
          <p:cNvSpPr txBox="1"/>
          <p:nvPr/>
        </p:nvSpPr>
        <p:spPr>
          <a:xfrm>
            <a:off x="3823062" y="59186"/>
            <a:ext cx="8307977" cy="175432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600"/>
              <a:t>Toán</a:t>
            </a:r>
            <a:endParaRPr lang="vi-VN" sz="3600"/>
          </a:p>
          <a:p>
            <a:pPr algn="ctr"/>
            <a:r>
              <a:rPr lang="vi-VN" sz="3600">
                <a:solidFill>
                  <a:srgbClr val="FF0000"/>
                </a:solidFill>
              </a:rPr>
              <a:t>Hình khai triển của hình hộp chữ nhật,</a:t>
            </a:r>
            <a:endParaRPr lang="vi-VN" sz="3600">
              <a:solidFill>
                <a:srgbClr val="FF0000"/>
              </a:solidFill>
            </a:endParaRPr>
          </a:p>
          <a:p>
            <a:pPr algn="ctr"/>
            <a:r>
              <a:rPr lang="vi-VN" sz="3600">
                <a:solidFill>
                  <a:srgbClr val="FF0000"/>
                </a:solidFill>
              </a:rPr>
              <a:t>hình lập phương, hình trụ (tiết 1)</a:t>
            </a:r>
            <a:endParaRPr lang="en-US" sz="3600">
              <a:solidFill>
                <a:srgbClr val="FF0000"/>
              </a:solidFill>
            </a:endParaRPr>
          </a:p>
        </p:txBody>
      </p:sp>
      <p:grpSp>
        <p:nvGrpSpPr>
          <p:cNvPr id="4" name="Nhóm 3"/>
          <p:cNvGrpSpPr/>
          <p:nvPr/>
        </p:nvGrpSpPr>
        <p:grpSpPr>
          <a:xfrm rot="3425084">
            <a:off x="1706110" y="1371527"/>
            <a:ext cx="2342456" cy="2340000"/>
            <a:chOff x="1938319" y="3429000"/>
            <a:chExt cx="2342456" cy="2340000"/>
          </a:xfrm>
        </p:grpSpPr>
        <p:cxnSp>
          <p:nvCxnSpPr>
            <p:cNvPr id="5" name="Đường nối Thẳng 4"/>
            <p:cNvCxnSpPr/>
            <p:nvPr/>
          </p:nvCxnSpPr>
          <p:spPr>
            <a:xfrm>
              <a:off x="2534194" y="3429000"/>
              <a:ext cx="0" cy="176400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Đường nối Thẳng 5"/>
            <p:cNvCxnSpPr/>
            <p:nvPr/>
          </p:nvCxnSpPr>
          <p:spPr>
            <a:xfrm flipH="1">
              <a:off x="2516775" y="5181600"/>
              <a:ext cx="1764000" cy="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Đường nối Thẳng 6"/>
            <p:cNvCxnSpPr/>
            <p:nvPr/>
          </p:nvCxnSpPr>
          <p:spPr>
            <a:xfrm flipH="1">
              <a:off x="1938319" y="5193000"/>
              <a:ext cx="578456" cy="576000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Khối vuông 7"/>
            <p:cNvSpPr/>
            <p:nvPr/>
          </p:nvSpPr>
          <p:spPr>
            <a:xfrm>
              <a:off x="1938319" y="3429000"/>
              <a:ext cx="2340000" cy="2340000"/>
            </a:xfrm>
            <a:prstGeom prst="cube">
              <a:avLst/>
            </a:prstGeom>
            <a:solidFill>
              <a:srgbClr val="27840E">
                <a:alpha val="20000"/>
              </a:srgbClr>
            </a:solidFill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Hình khai triển hình lập phương, hình hộp chữ nhật, hình tr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949" y="2758415"/>
            <a:ext cx="6453051" cy="409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8" t="6560" r="8429" b="1813"/>
          <a:stretch>
            <a:fillRect/>
          </a:stretch>
        </p:blipFill>
        <p:spPr>
          <a:xfrm>
            <a:off x="4385" y="905691"/>
            <a:ext cx="12187615" cy="3596641"/>
          </a:xfrm>
          <a:prstGeom prst="rect">
            <a:avLst/>
          </a:prstGeom>
        </p:spPr>
      </p:pic>
      <p:sp>
        <p:nvSpPr>
          <p:cNvPr id="3" name="Hình chữ nhật: Góc Tròn 2"/>
          <p:cNvSpPr/>
          <p:nvPr/>
        </p:nvSpPr>
        <p:spPr>
          <a:xfrm>
            <a:off x="243840" y="204651"/>
            <a:ext cx="5320937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Luyện tập, thực hành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322217" y="1863634"/>
            <a:ext cx="2760617" cy="2782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ình chữ nhật 4"/>
          <p:cNvSpPr/>
          <p:nvPr/>
        </p:nvSpPr>
        <p:spPr>
          <a:xfrm>
            <a:off x="6435634" y="1863634"/>
            <a:ext cx="2760617" cy="2782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ình chữ nhật 7"/>
          <p:cNvSpPr/>
          <p:nvPr/>
        </p:nvSpPr>
        <p:spPr>
          <a:xfrm>
            <a:off x="9426998" y="1863634"/>
            <a:ext cx="2760617" cy="2782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3" r="8000"/>
          <a:stretch>
            <a:fillRect/>
          </a:stretch>
        </p:blipFill>
        <p:spPr>
          <a:xfrm>
            <a:off x="679271" y="1589387"/>
            <a:ext cx="10528664" cy="4697443"/>
          </a:xfrm>
          <a:prstGeom prst="rect">
            <a:avLst/>
          </a:prstGeom>
        </p:spPr>
      </p:pic>
      <p:sp>
        <p:nvSpPr>
          <p:cNvPr id="2" name="Hình chữ nhật: Góc Tròn 1"/>
          <p:cNvSpPr/>
          <p:nvPr/>
        </p:nvSpPr>
        <p:spPr>
          <a:xfrm>
            <a:off x="2290356" y="2542904"/>
            <a:ext cx="2943498" cy="1759131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ình chữ nhật: Góc Tròn 3"/>
          <p:cNvSpPr/>
          <p:nvPr/>
        </p:nvSpPr>
        <p:spPr>
          <a:xfrm>
            <a:off x="2290356" y="4414867"/>
            <a:ext cx="2943498" cy="1759131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ình chữ nhật: Góc Tròn 4"/>
          <p:cNvSpPr/>
          <p:nvPr/>
        </p:nvSpPr>
        <p:spPr>
          <a:xfrm>
            <a:off x="7184573" y="2542903"/>
            <a:ext cx="2943498" cy="1759131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: Góc Tròn 5"/>
          <p:cNvSpPr/>
          <p:nvPr/>
        </p:nvSpPr>
        <p:spPr>
          <a:xfrm>
            <a:off x="243840" y="204651"/>
            <a:ext cx="5320937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Luyện tập, thực hành</a:t>
            </a:r>
            <a:endParaRPr 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Hình ảnh 1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7" r="15000"/>
          <a:stretch>
            <a:fillRect/>
          </a:stretch>
        </p:blipFill>
        <p:spPr>
          <a:xfrm>
            <a:off x="970815" y="893717"/>
            <a:ext cx="10250370" cy="5070565"/>
          </a:xfrm>
          <a:prstGeom prst="rect">
            <a:avLst/>
          </a:prstGeom>
        </p:spPr>
      </p:pic>
      <p:sp>
        <p:nvSpPr>
          <p:cNvPr id="3" name="Hình chữ nhật: Góc Tròn 2"/>
          <p:cNvSpPr/>
          <p:nvPr/>
        </p:nvSpPr>
        <p:spPr>
          <a:xfrm>
            <a:off x="243840" y="204651"/>
            <a:ext cx="5320937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Luyện tập, thực hành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Hình Bầu dục 1"/>
          <p:cNvSpPr/>
          <p:nvPr/>
        </p:nvSpPr>
        <p:spPr>
          <a:xfrm>
            <a:off x="2429691" y="2516777"/>
            <a:ext cx="648000" cy="64800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ình Bầu dục 4"/>
          <p:cNvSpPr/>
          <p:nvPr/>
        </p:nvSpPr>
        <p:spPr>
          <a:xfrm>
            <a:off x="2434045" y="4545874"/>
            <a:ext cx="648000" cy="648000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930"/>
            <a:ext cx="12192000" cy="4522667"/>
          </a:xfrm>
          <a:prstGeom prst="rect">
            <a:avLst/>
          </a:prstGeom>
        </p:spPr>
      </p:pic>
      <p:sp>
        <p:nvSpPr>
          <p:cNvPr id="3" name="Hình chữ nhật: Góc Tròn 2"/>
          <p:cNvSpPr/>
          <p:nvPr/>
        </p:nvSpPr>
        <p:spPr>
          <a:xfrm>
            <a:off x="243840" y="204651"/>
            <a:ext cx="5320937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Luyện tập, thực hành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5" name="Hình Bầu dục 4"/>
          <p:cNvSpPr/>
          <p:nvPr/>
        </p:nvSpPr>
        <p:spPr>
          <a:xfrm>
            <a:off x="7724067" y="4693049"/>
            <a:ext cx="648000" cy="648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ộp Văn bản 6"/>
          <p:cNvSpPr txBox="1"/>
          <p:nvPr/>
        </p:nvSpPr>
        <p:spPr>
          <a:xfrm>
            <a:off x="443484" y="5618803"/>
            <a:ext cx="1130503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200" b="1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 thích: </a:t>
            </a:r>
            <a:r>
              <a:rPr lang="vi-VN" sz="3200" ker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 mặt màu xanh nằm cạnh mặt có chấm</a:t>
            </a:r>
            <a:r>
              <a:rPr lang="vi-VN" sz="3200" ker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nên k</a:t>
            </a:r>
            <a:r>
              <a:rPr lang="en-US" sz="32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 gấp lại, mặt màu xanh và mặt màu trắng đều sẽ nằm cạnh mặt có chấm.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Hình ảnh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6667"/>
            <a:ext cx="12192000" cy="6341333"/>
          </a:xfrm>
          <a:prstGeom prst="rect">
            <a:avLst/>
          </a:prstGeom>
        </p:spPr>
      </p:pic>
      <p:sp>
        <p:nvSpPr>
          <p:cNvPr id="3" name="Hình chữ nhật: Góc Tròn 2"/>
          <p:cNvSpPr/>
          <p:nvPr/>
        </p:nvSpPr>
        <p:spPr>
          <a:xfrm>
            <a:off x="243841" y="204651"/>
            <a:ext cx="2737104" cy="557348"/>
          </a:xfrm>
          <a:prstGeom prst="roundRect">
            <a:avLst/>
          </a:prstGeom>
          <a:solidFill>
            <a:srgbClr val="FEB8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chemeClr val="tx1"/>
                </a:solidFill>
              </a:rPr>
              <a:t>Vận dụng</a:t>
            </a:r>
            <a:endParaRPr 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WPS Presentation</Application>
  <PresentationFormat>Màn hình rộng</PresentationFormat>
  <Paragraphs>24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Calibri</vt:lpstr>
      <vt:lpstr>Calibri Light</vt:lpstr>
      <vt:lpstr>Microsoft YaHei</vt:lpstr>
      <vt:lpstr>Arial Unicode MS</vt:lpstr>
      <vt:lpstr>Chủ đề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Tân Phạm</dc:creator>
  <cp:lastModifiedBy>Đoàn Thu Thủy doanthuy2023</cp:lastModifiedBy>
  <cp:revision>20</cp:revision>
  <dcterms:created xsi:type="dcterms:W3CDTF">2025-01-19T04:13:00Z</dcterms:created>
  <dcterms:modified xsi:type="dcterms:W3CDTF">2026-02-04T01:07:50Z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22D98C3D93E743D6810CB4B221D502D3_12</vt:lpwstr>
  </property>
  <property fmtid="{D5CDD505-2E9C-101B-9397-08002B2CF9AE}" pid="3" name="KSOProductBuildVer">
    <vt:lpwstr>1033-12.2.0.23196</vt:lpwstr>
  </property>
</Properties>
</file>