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3" r:id="rId4"/>
  </p:sldMasterIdLst>
  <p:notesMasterIdLst>
    <p:notesMasterId r:id="rId31"/>
  </p:notesMasterIdLst>
  <p:sldIdLst>
    <p:sldId id="344" r:id="rId5"/>
    <p:sldId id="392" r:id="rId6"/>
    <p:sldId id="393" r:id="rId7"/>
    <p:sldId id="394" r:id="rId8"/>
    <p:sldId id="395" r:id="rId9"/>
    <p:sldId id="396" r:id="rId10"/>
    <p:sldId id="397" r:id="rId11"/>
    <p:sldId id="282" r:id="rId12"/>
    <p:sldId id="289" r:id="rId13"/>
    <p:sldId id="293" r:id="rId14"/>
    <p:sldId id="294" r:id="rId15"/>
    <p:sldId id="320" r:id="rId16"/>
    <p:sldId id="306" r:id="rId17"/>
    <p:sldId id="300" r:id="rId18"/>
    <p:sldId id="398" r:id="rId19"/>
    <p:sldId id="399" r:id="rId20"/>
    <p:sldId id="349" r:id="rId21"/>
    <p:sldId id="400" r:id="rId22"/>
    <p:sldId id="374" r:id="rId23"/>
    <p:sldId id="375" r:id="rId24"/>
    <p:sldId id="378" r:id="rId25"/>
    <p:sldId id="379" r:id="rId26"/>
    <p:sldId id="401" r:id="rId27"/>
    <p:sldId id="2007577494" r:id="rId28"/>
    <p:sldId id="342" r:id="rId29"/>
    <p:sldId id="20075774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4660"/>
  </p:normalViewPr>
  <p:slideViewPr>
    <p:cSldViewPr snapToGrid="0">
      <p:cViewPr>
        <p:scale>
          <a:sx n="78" d="100"/>
          <a:sy n="78" d="100"/>
        </p:scale>
        <p:origin x="912" y="-19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06A65-AFFD-4B4F-9C53-D90DE196D507}"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9D89D-6026-49DE-848D-D528DF21ADE8}" type="slidenum">
              <a:rPr lang="en-US" smtClean="0"/>
              <a:t>‹#›</a:t>
            </a:fld>
            <a:endParaRPr lang="en-US"/>
          </a:p>
        </p:txBody>
      </p:sp>
    </p:spTree>
    <p:extLst>
      <p:ext uri="{BB962C8B-B14F-4D97-AF65-F5344CB8AC3E}">
        <p14:creationId xmlns:p14="http://schemas.microsoft.com/office/powerpoint/2010/main" val="1056313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trái</a:t>
            </a:r>
            <a:r>
              <a:rPr lang="en-US" altLang="zh-CN" dirty="0"/>
              <a:t> </a:t>
            </a:r>
            <a:r>
              <a:rPr lang="en-US" altLang="zh-CN" dirty="0" err="1"/>
              <a:t>tim</a:t>
            </a:r>
            <a:r>
              <a:rPr lang="en-US" altLang="zh-CN" dirty="0"/>
              <a:t> </a:t>
            </a:r>
            <a:r>
              <a:rPr lang="en-US" altLang="zh-CN" dirty="0" err="1"/>
              <a:t>để</a:t>
            </a:r>
            <a:r>
              <a:rPr lang="en-US" altLang="zh-CN" dirty="0"/>
              <a:t> </a:t>
            </a:r>
            <a:r>
              <a:rPr lang="en-US" altLang="zh-CN" dirty="0" err="1"/>
              <a:t>đến</a:t>
            </a:r>
            <a:r>
              <a:rPr lang="en-US" altLang="zh-CN" dirty="0"/>
              <a:t> </a:t>
            </a:r>
            <a:r>
              <a:rPr lang="en-US" altLang="zh-CN" dirty="0" err="1"/>
              <a:t>bài</a:t>
            </a:r>
            <a:r>
              <a:rPr lang="en-US" altLang="zh-CN" dirty="0"/>
              <a:t> </a:t>
            </a:r>
            <a:r>
              <a:rPr lang="en-US" altLang="zh-CN" dirty="0" err="1"/>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45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26</a:t>
            </a:fld>
            <a:endParaRPr lang="en-US"/>
          </a:p>
        </p:txBody>
      </p:sp>
    </p:spTree>
    <p:extLst>
      <p:ext uri="{BB962C8B-B14F-4D97-AF65-F5344CB8AC3E}">
        <p14:creationId xmlns:p14="http://schemas.microsoft.com/office/powerpoint/2010/main" val="4024260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1EFB-5170-7D74-CF60-8B4DFFAFD4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2135FF-DCA2-1296-5D27-4E91F7B840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6E37A2-8716-9A54-5F21-9D5CF252AB1F}"/>
              </a:ext>
            </a:extLst>
          </p:cNvPr>
          <p:cNvSpPr>
            <a:spLocks noGrp="1"/>
          </p:cNvSpPr>
          <p:nvPr>
            <p:ph type="dt" sz="half" idx="10"/>
          </p:nvPr>
        </p:nvSpPr>
        <p:spPr/>
        <p:txBody>
          <a:bodyPr/>
          <a:lstStyle/>
          <a:p>
            <a:fld id="{EA36F70F-3FA9-4BA6-91FB-89308DF359FA}" type="datetimeFigureOut">
              <a:rPr lang="en-US" smtClean="0"/>
              <a:t>1/16/2024</a:t>
            </a:fld>
            <a:endParaRPr lang="en-US"/>
          </a:p>
        </p:txBody>
      </p:sp>
      <p:sp>
        <p:nvSpPr>
          <p:cNvPr id="5" name="Footer Placeholder 4">
            <a:extLst>
              <a:ext uri="{FF2B5EF4-FFF2-40B4-BE49-F238E27FC236}">
                <a16:creationId xmlns:a16="http://schemas.microsoft.com/office/drawing/2014/main" id="{F5144F33-8F74-8FA5-4D1A-322A0F04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BA84F-FEA2-5030-06C4-EF6301080496}"/>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34908482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2D9D-EED7-A990-0699-1D36664F62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C5515-DE87-B2F1-51CA-9E3D9EC32C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9AB53-7BF3-FA15-14CD-BB691AD6DB6E}"/>
              </a:ext>
            </a:extLst>
          </p:cNvPr>
          <p:cNvSpPr>
            <a:spLocks noGrp="1"/>
          </p:cNvSpPr>
          <p:nvPr>
            <p:ph type="dt" sz="half" idx="10"/>
          </p:nvPr>
        </p:nvSpPr>
        <p:spPr/>
        <p:txBody>
          <a:bodyPr/>
          <a:lstStyle/>
          <a:p>
            <a:fld id="{EA36F70F-3FA9-4BA6-91FB-89308DF359FA}" type="datetimeFigureOut">
              <a:rPr lang="en-US" smtClean="0"/>
              <a:t>1/16/2024</a:t>
            </a:fld>
            <a:endParaRPr lang="en-US"/>
          </a:p>
        </p:txBody>
      </p:sp>
      <p:sp>
        <p:nvSpPr>
          <p:cNvPr id="5" name="Footer Placeholder 4">
            <a:extLst>
              <a:ext uri="{FF2B5EF4-FFF2-40B4-BE49-F238E27FC236}">
                <a16:creationId xmlns:a16="http://schemas.microsoft.com/office/drawing/2014/main" id="{45F4C23D-8862-40FB-2EDD-9B18AD672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94223-89A9-8535-18A1-D6AB4C582C12}"/>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191490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61DEB8-325D-3789-DEDC-4AB8745A8C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269FF-70CE-75F1-F034-7E33195205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03A15-FBD1-528A-6D95-3CFB7BB0A623}"/>
              </a:ext>
            </a:extLst>
          </p:cNvPr>
          <p:cNvSpPr>
            <a:spLocks noGrp="1"/>
          </p:cNvSpPr>
          <p:nvPr>
            <p:ph type="dt" sz="half" idx="10"/>
          </p:nvPr>
        </p:nvSpPr>
        <p:spPr/>
        <p:txBody>
          <a:bodyPr/>
          <a:lstStyle/>
          <a:p>
            <a:fld id="{EA36F70F-3FA9-4BA6-91FB-89308DF359FA}" type="datetimeFigureOut">
              <a:rPr lang="en-US" smtClean="0"/>
              <a:t>1/16/2024</a:t>
            </a:fld>
            <a:endParaRPr lang="en-US"/>
          </a:p>
        </p:txBody>
      </p:sp>
      <p:sp>
        <p:nvSpPr>
          <p:cNvPr id="5" name="Footer Placeholder 4">
            <a:extLst>
              <a:ext uri="{FF2B5EF4-FFF2-40B4-BE49-F238E27FC236}">
                <a16:creationId xmlns:a16="http://schemas.microsoft.com/office/drawing/2014/main" id="{D8B7B94D-95D3-2FB9-5C53-D1E1C463C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6A9572-E010-F633-7F17-22A115F6B12F}"/>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32147885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3693063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9600580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05316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12478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269491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88007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6259726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97779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DE30B-5DBF-C595-7291-1CC1829E5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00DDF-773C-FCDC-460E-1B5C2C569A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85FAC-CD22-FB39-A18A-49E1AD692E8F}"/>
              </a:ext>
            </a:extLst>
          </p:cNvPr>
          <p:cNvSpPr>
            <a:spLocks noGrp="1"/>
          </p:cNvSpPr>
          <p:nvPr>
            <p:ph type="dt" sz="half" idx="10"/>
          </p:nvPr>
        </p:nvSpPr>
        <p:spPr/>
        <p:txBody>
          <a:bodyPr/>
          <a:lstStyle/>
          <a:p>
            <a:fld id="{EA36F70F-3FA9-4BA6-91FB-89308DF359FA}" type="datetimeFigureOut">
              <a:rPr lang="en-US" smtClean="0"/>
              <a:t>1/16/2024</a:t>
            </a:fld>
            <a:endParaRPr lang="en-US"/>
          </a:p>
        </p:txBody>
      </p:sp>
      <p:sp>
        <p:nvSpPr>
          <p:cNvPr id="5" name="Footer Placeholder 4">
            <a:extLst>
              <a:ext uri="{FF2B5EF4-FFF2-40B4-BE49-F238E27FC236}">
                <a16:creationId xmlns:a16="http://schemas.microsoft.com/office/drawing/2014/main" id="{A35E0B82-C78E-CF80-D3AE-83DA1813E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AD062-F7A3-C881-7396-47832D8835E5}"/>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42297954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781037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3860214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93067922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6182589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2711367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1/16/2024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2658053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2024/1/16</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202164168"/>
      </p:ext>
    </p:extLst>
  </p:cSld>
  <p:clrMapOvr>
    <a:masterClrMapping/>
  </p:clrMapOvr>
  <p:transition spd="slow" advClick="0" advTm="3000">
    <p:random/>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499762"/>
      </p:ext>
    </p:extLst>
  </p:cSld>
  <p:clrMapOvr>
    <a:masterClrMapping/>
  </p:clrMapOvr>
  <p:transition spd="slow" advClick="0" advTm="3000">
    <p:random/>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71826"/>
      </p:ext>
    </p:extLst>
  </p:cSld>
  <p:clrMapOvr>
    <a:masterClrMapping/>
  </p:clrMapOvr>
  <p:transition spd="slow" advClick="0" advTm="3000">
    <p:random/>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3696"/>
      </p:ext>
    </p:extLst>
  </p:cSld>
  <p:clrMapOvr>
    <a:masterClrMapping/>
  </p:clrMapOvr>
  <p:transition spd="slow" advClick="0" advTm="3000">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C1A0-0C08-BB7D-8765-B99B57BFDC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70A5C1-C2BA-A8BC-2751-108662A930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6A41A9-AF67-8E4C-3AC6-D72F617667AE}"/>
              </a:ext>
            </a:extLst>
          </p:cNvPr>
          <p:cNvSpPr>
            <a:spLocks noGrp="1"/>
          </p:cNvSpPr>
          <p:nvPr>
            <p:ph type="dt" sz="half" idx="10"/>
          </p:nvPr>
        </p:nvSpPr>
        <p:spPr/>
        <p:txBody>
          <a:bodyPr/>
          <a:lstStyle/>
          <a:p>
            <a:fld id="{EA36F70F-3FA9-4BA6-91FB-89308DF359FA}" type="datetimeFigureOut">
              <a:rPr lang="en-US" smtClean="0"/>
              <a:t>1/16/2024</a:t>
            </a:fld>
            <a:endParaRPr lang="en-US"/>
          </a:p>
        </p:txBody>
      </p:sp>
      <p:sp>
        <p:nvSpPr>
          <p:cNvPr id="5" name="Footer Placeholder 4">
            <a:extLst>
              <a:ext uri="{FF2B5EF4-FFF2-40B4-BE49-F238E27FC236}">
                <a16:creationId xmlns:a16="http://schemas.microsoft.com/office/drawing/2014/main" id="{02301952-36DC-D2EF-C746-904C684A8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1F238-FDB1-183E-E847-C7EB3A4EE0EF}"/>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63066419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100253333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3387048"/>
      </p:ext>
    </p:extLst>
  </p:cSld>
  <p:clrMapOvr>
    <a:masterClrMapping/>
  </p:clrMapOvr>
  <p:transition spd="slow" advTm="0">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2530201"/>
      </p:ext>
    </p:extLst>
  </p:cSld>
  <p:clrMapOvr>
    <a:masterClrMapping/>
  </p:clrMapOvr>
  <p:transition spd="slow" advTm="0">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969316"/>
      </p:ext>
    </p:extLst>
  </p:cSld>
  <p:clrMapOvr>
    <a:masterClrMapping/>
  </p:clrMapOvr>
  <p:transition spd="slow" advClick="0" advTm="3000">
    <p:random/>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869219"/>
      </p:ext>
    </p:extLst>
  </p:cSld>
  <p:clrMapOvr>
    <a:masterClrMapping/>
  </p:clrMapOvr>
  <p:transition spd="slow" advClick="0" advTm="3000">
    <p:random/>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991695"/>
      </p:ext>
    </p:extLst>
  </p:cSld>
  <p:clrMapOvr>
    <a:masterClrMapping/>
  </p:clrMapOvr>
  <p:transition spd="slow" advClick="0" advTm="3000">
    <p:random/>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61513"/>
      </p:ext>
    </p:extLst>
  </p:cSld>
  <p:clrMapOvr>
    <a:masterClrMapping/>
  </p:clrMapOvr>
  <p:transition spd="slow" advClick="0" advTm="3000">
    <p:random/>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3145573997"/>
      </p:ext>
    </p:extLst>
  </p:cSld>
  <p:clrMapOvr>
    <a:masterClrMapping/>
  </p:clrMapOvr>
  <p:transition spd="slow" advClick="0" advTm="3000">
    <p:random/>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953302038"/>
      </p:ext>
    </p:extLst>
  </p:cSld>
  <p:clrMapOvr>
    <a:masterClrMapping/>
  </p:clrMapOvr>
  <p:transition spd="slow" advClick="0" advTm="3000">
    <p:random/>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071707255"/>
      </p:ext>
    </p:extLst>
  </p:cSld>
  <p:clrMapOvr>
    <a:masterClrMapping/>
  </p:clrMapOvr>
  <p:transition spd="slow" advClick="0" advTm="3000">
    <p:rand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DFEA-6CAF-F1C0-B20C-5DEFA3695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CBC0F-BA5A-9851-7AB8-AC0D0E0D17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65A125-E29B-2FDF-CE63-E8B3723A4D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13301C-61D6-95FD-A4E9-BB4F99937668}"/>
              </a:ext>
            </a:extLst>
          </p:cNvPr>
          <p:cNvSpPr>
            <a:spLocks noGrp="1"/>
          </p:cNvSpPr>
          <p:nvPr>
            <p:ph type="dt" sz="half" idx="10"/>
          </p:nvPr>
        </p:nvSpPr>
        <p:spPr/>
        <p:txBody>
          <a:bodyPr/>
          <a:lstStyle/>
          <a:p>
            <a:fld id="{EA36F70F-3FA9-4BA6-91FB-89308DF359FA}" type="datetimeFigureOut">
              <a:rPr lang="en-US" smtClean="0"/>
              <a:t>1/16/2024</a:t>
            </a:fld>
            <a:endParaRPr lang="en-US"/>
          </a:p>
        </p:txBody>
      </p:sp>
      <p:sp>
        <p:nvSpPr>
          <p:cNvPr id="6" name="Footer Placeholder 5">
            <a:extLst>
              <a:ext uri="{FF2B5EF4-FFF2-40B4-BE49-F238E27FC236}">
                <a16:creationId xmlns:a16="http://schemas.microsoft.com/office/drawing/2014/main" id="{A023005B-3F24-B124-5009-F452837401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22FE2-73A7-2C2E-AA84-F8604BA18F4D}"/>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328708524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445247"/>
      </p:ext>
    </p:extLst>
  </p:cSld>
  <p:clrMapOvr>
    <a:masterClrMapping/>
  </p:clrMapOvr>
  <p:transition spd="slow" advClick="0" advTm="3000">
    <p:random/>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920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222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059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26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7272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385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276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725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84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C5DE-D158-19E4-AD8D-94E2FE74A8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C33B3B-3705-3BB7-E34B-D45DD156D3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1F880-33A0-94D9-B4D1-6FFD45D331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7F802F-DF07-78E0-BC3C-02106E83DE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B794B-AA71-824F-3178-1316B95287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17A7D8-391F-9708-2C48-C1441289DD2D}"/>
              </a:ext>
            </a:extLst>
          </p:cNvPr>
          <p:cNvSpPr>
            <a:spLocks noGrp="1"/>
          </p:cNvSpPr>
          <p:nvPr>
            <p:ph type="dt" sz="half" idx="10"/>
          </p:nvPr>
        </p:nvSpPr>
        <p:spPr/>
        <p:txBody>
          <a:bodyPr/>
          <a:lstStyle/>
          <a:p>
            <a:fld id="{EA36F70F-3FA9-4BA6-91FB-89308DF359FA}" type="datetimeFigureOut">
              <a:rPr lang="en-US" smtClean="0"/>
              <a:t>1/16/2024</a:t>
            </a:fld>
            <a:endParaRPr lang="en-US"/>
          </a:p>
        </p:txBody>
      </p:sp>
      <p:sp>
        <p:nvSpPr>
          <p:cNvPr id="8" name="Footer Placeholder 7">
            <a:extLst>
              <a:ext uri="{FF2B5EF4-FFF2-40B4-BE49-F238E27FC236}">
                <a16:creationId xmlns:a16="http://schemas.microsoft.com/office/drawing/2014/main" id="{01EF6360-0BFA-C991-38CB-663CF60EBD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33C657-FBF9-05C8-3734-DD16DD1AECF0}"/>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547338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80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2024/1/16</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355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416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21218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8F4A-B442-5CF7-B3B0-CC0F68E461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A0717F-1F13-D478-746A-82D2E748F503}"/>
              </a:ext>
            </a:extLst>
          </p:cNvPr>
          <p:cNvSpPr>
            <a:spLocks noGrp="1"/>
          </p:cNvSpPr>
          <p:nvPr>
            <p:ph type="dt" sz="half" idx="10"/>
          </p:nvPr>
        </p:nvSpPr>
        <p:spPr/>
        <p:txBody>
          <a:bodyPr/>
          <a:lstStyle/>
          <a:p>
            <a:fld id="{EA36F70F-3FA9-4BA6-91FB-89308DF359FA}" type="datetimeFigureOut">
              <a:rPr lang="en-US" smtClean="0"/>
              <a:t>1/16/2024</a:t>
            </a:fld>
            <a:endParaRPr lang="en-US"/>
          </a:p>
        </p:txBody>
      </p:sp>
      <p:sp>
        <p:nvSpPr>
          <p:cNvPr id="4" name="Footer Placeholder 3">
            <a:extLst>
              <a:ext uri="{FF2B5EF4-FFF2-40B4-BE49-F238E27FC236}">
                <a16:creationId xmlns:a16="http://schemas.microsoft.com/office/drawing/2014/main" id="{D80432C0-3FB0-85F1-9CCE-BF4C240E5D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AFBF26-C697-177F-B573-CF5AC9B471FF}"/>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2858892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392061-66E1-2FB0-D42D-D6749F93F122}"/>
              </a:ext>
            </a:extLst>
          </p:cNvPr>
          <p:cNvSpPr>
            <a:spLocks noGrp="1"/>
          </p:cNvSpPr>
          <p:nvPr>
            <p:ph type="dt" sz="half" idx="10"/>
          </p:nvPr>
        </p:nvSpPr>
        <p:spPr/>
        <p:txBody>
          <a:bodyPr/>
          <a:lstStyle/>
          <a:p>
            <a:fld id="{EA36F70F-3FA9-4BA6-91FB-89308DF359FA}" type="datetimeFigureOut">
              <a:rPr lang="en-US" smtClean="0"/>
              <a:t>1/16/2024</a:t>
            </a:fld>
            <a:endParaRPr lang="en-US"/>
          </a:p>
        </p:txBody>
      </p:sp>
      <p:sp>
        <p:nvSpPr>
          <p:cNvPr id="3" name="Footer Placeholder 2">
            <a:extLst>
              <a:ext uri="{FF2B5EF4-FFF2-40B4-BE49-F238E27FC236}">
                <a16:creationId xmlns:a16="http://schemas.microsoft.com/office/drawing/2014/main" id="{D1BB0FCC-F34C-95E5-FE97-96C53EB6B5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094870-69C8-D37E-E9E9-5B386362E150}"/>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333931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3CB6-369D-DC9E-9AEF-8BCE9C022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3C0C5C-0577-8D18-F044-7FEBDD0FB1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A1142-5A65-9FDF-F972-D5C48CA1C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95788-FE32-0919-62E0-D4F8EB77AC37}"/>
              </a:ext>
            </a:extLst>
          </p:cNvPr>
          <p:cNvSpPr>
            <a:spLocks noGrp="1"/>
          </p:cNvSpPr>
          <p:nvPr>
            <p:ph type="dt" sz="half" idx="10"/>
          </p:nvPr>
        </p:nvSpPr>
        <p:spPr/>
        <p:txBody>
          <a:bodyPr/>
          <a:lstStyle/>
          <a:p>
            <a:fld id="{EA36F70F-3FA9-4BA6-91FB-89308DF359FA}" type="datetimeFigureOut">
              <a:rPr lang="en-US" smtClean="0"/>
              <a:t>1/16/2024</a:t>
            </a:fld>
            <a:endParaRPr lang="en-US"/>
          </a:p>
        </p:txBody>
      </p:sp>
      <p:sp>
        <p:nvSpPr>
          <p:cNvPr id="6" name="Footer Placeholder 5">
            <a:extLst>
              <a:ext uri="{FF2B5EF4-FFF2-40B4-BE49-F238E27FC236}">
                <a16:creationId xmlns:a16="http://schemas.microsoft.com/office/drawing/2014/main" id="{BBE0685C-4716-E959-A81D-C01C71B3DF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9FB76-6168-F873-475C-0123ADC42667}"/>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1511619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4804E-F41F-56DE-5EF4-57AD8AE0B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76A045-521C-B11F-4B05-C46B8BF2F0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317A6-4B67-20DA-7042-176200CDC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A68B4-261B-BA9B-ABDF-E50488138F74}"/>
              </a:ext>
            </a:extLst>
          </p:cNvPr>
          <p:cNvSpPr>
            <a:spLocks noGrp="1"/>
          </p:cNvSpPr>
          <p:nvPr>
            <p:ph type="dt" sz="half" idx="10"/>
          </p:nvPr>
        </p:nvSpPr>
        <p:spPr/>
        <p:txBody>
          <a:bodyPr/>
          <a:lstStyle/>
          <a:p>
            <a:fld id="{EA36F70F-3FA9-4BA6-91FB-89308DF359FA}" type="datetimeFigureOut">
              <a:rPr lang="en-US" smtClean="0"/>
              <a:t>1/16/2024</a:t>
            </a:fld>
            <a:endParaRPr lang="en-US"/>
          </a:p>
        </p:txBody>
      </p:sp>
      <p:sp>
        <p:nvSpPr>
          <p:cNvPr id="6" name="Footer Placeholder 5">
            <a:extLst>
              <a:ext uri="{FF2B5EF4-FFF2-40B4-BE49-F238E27FC236}">
                <a16:creationId xmlns:a16="http://schemas.microsoft.com/office/drawing/2014/main" id="{64FD1320-A5C8-74EB-EB42-9A4952FC8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7601D-6171-EEFD-7319-6529EAE289B7}"/>
              </a:ext>
            </a:extLst>
          </p:cNvPr>
          <p:cNvSpPr>
            <a:spLocks noGrp="1"/>
          </p:cNvSpPr>
          <p:nvPr>
            <p:ph type="sldNum" sz="quarter" idx="12"/>
          </p:nvPr>
        </p:nvSpPr>
        <p:spPr/>
        <p:txBody>
          <a:bodyPr/>
          <a:lstStyle/>
          <a:p>
            <a:fld id="{2693D72C-8812-49C1-AE94-C7FF87A949BF}" type="slidenum">
              <a:rPr lang="en-US" smtClean="0"/>
              <a:t>‹#›</a:t>
            </a:fld>
            <a:endParaRPr lang="en-US"/>
          </a:p>
        </p:txBody>
      </p:sp>
    </p:spTree>
    <p:extLst>
      <p:ext uri="{BB962C8B-B14F-4D97-AF65-F5344CB8AC3E}">
        <p14:creationId xmlns:p14="http://schemas.microsoft.com/office/powerpoint/2010/main" val="5406420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5.png"/><Relationship Id="rId3" Type="http://schemas.openxmlformats.org/officeDocument/2006/relationships/slideLayout" Target="../slideLayouts/slideLayout28.xml"/><Relationship Id="rId21" Type="http://schemas.microsoft.com/office/2007/relationships/hdphoto" Target="../media/hdphoto1.wdp"/><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4.png"/><Relationship Id="rId2" Type="http://schemas.openxmlformats.org/officeDocument/2006/relationships/slideLayout" Target="../slideLayouts/slideLayout27.xml"/><Relationship Id="rId16" Type="http://schemas.openxmlformats.org/officeDocument/2006/relationships/theme" Target="../theme/theme3.xml"/><Relationship Id="rId20"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6.gi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1.jpe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42CC0-40DB-F7BA-775F-9E882E21C1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6B8AD8-0CB3-5F82-28C1-9BE73AD9C0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C1D8E-6495-3190-0E74-5EE179267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6F70F-3FA9-4BA6-91FB-89308DF359FA}" type="datetimeFigureOut">
              <a:rPr lang="en-US" smtClean="0"/>
              <a:t>1/16/2024</a:t>
            </a:fld>
            <a:endParaRPr lang="en-US"/>
          </a:p>
        </p:txBody>
      </p:sp>
      <p:sp>
        <p:nvSpPr>
          <p:cNvPr id="5" name="Footer Placeholder 4">
            <a:extLst>
              <a:ext uri="{FF2B5EF4-FFF2-40B4-BE49-F238E27FC236}">
                <a16:creationId xmlns:a16="http://schemas.microsoft.com/office/drawing/2014/main" id="{E8C0B39A-3F7B-EBC6-DFDF-9E9492CA5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82F268-867A-4471-804D-6D1AB32E1D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3D72C-8812-49C1-AE94-C7FF87A949BF}"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16427" y="8016702"/>
            <a:ext cx="2873945" cy="2678881"/>
          </a:xfrm>
          <a:prstGeom prst="rect">
            <a:avLst/>
          </a:prstGeom>
        </p:spPr>
      </p:pic>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84348" y="1322413"/>
            <a:ext cx="1993408" cy="1858109"/>
          </a:xfrm>
          <a:prstGeom prst="rect">
            <a:avLst/>
          </a:prstGeom>
        </p:spPr>
      </p:pic>
    </p:spTree>
    <p:extLst>
      <p:ext uri="{BB962C8B-B14F-4D97-AF65-F5344CB8AC3E}">
        <p14:creationId xmlns:p14="http://schemas.microsoft.com/office/powerpoint/2010/main" val="2188382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1/16/2024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1958436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8BC872DE-00D3-47EA-817E-D1DB413812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20" cstate="print">
            <a:extLst>
              <a:ext uri="{BEBA8EAE-BF5A-486C-A8C5-ECC9F3942E4B}">
                <a14:imgProps xmlns:a14="http://schemas.microsoft.com/office/drawing/2010/main">
                  <a14:imgLayer r:embed="rId2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2942235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5">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427679050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1.xml"/><Relationship Id="rId6" Type="http://schemas.openxmlformats.org/officeDocument/2006/relationships/image" Target="../media/image37.png"/><Relationship Id="rId5" Type="http://schemas.microsoft.com/office/2007/relationships/hdphoto" Target="../media/hdphoto11.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44.png"/><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51.png"/><Relationship Id="rId5" Type="http://schemas.openxmlformats.org/officeDocument/2006/relationships/slide" Target="slide8.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30.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slide" Target="slide2.xml"/></Relationships>
</file>

<file path=ppt/slides/_rels/slide20.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52.jpg"/><Relationship Id="rId7" Type="http://schemas.openxmlformats.org/officeDocument/2006/relationships/slide" Target="slide21.xm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slide" Target="slide22.xml"/><Relationship Id="rId5" Type="http://schemas.openxmlformats.org/officeDocument/2006/relationships/slide" Target="slide24.xml"/><Relationship Id="rId4" Type="http://schemas.openxmlformats.org/officeDocument/2006/relationships/slide" Target="slide23.xml"/><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slide" Target="slide20.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slide" Target="slide20.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slide" Target="slide20.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slide" Target="slide20.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facebook.com/groups/514479210372531/?ref=share_group_link"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slide" Target="slide6.xml"/><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slide" Target="slide5.xml"/><Relationship Id="rId2" Type="http://schemas.openxmlformats.org/officeDocument/2006/relationships/image" Target="../media/image18.GIF"/><Relationship Id="rId1" Type="http://schemas.openxmlformats.org/officeDocument/2006/relationships/slideLayout" Target="../slideLayouts/slideLayout30.xml"/><Relationship Id="rId6" Type="http://schemas.microsoft.com/office/2007/relationships/hdphoto" Target="../media/hdphoto5.wdp"/><Relationship Id="rId11" Type="http://schemas.openxmlformats.org/officeDocument/2006/relationships/slide" Target="slide4.xml"/><Relationship Id="rId5" Type="http://schemas.openxmlformats.org/officeDocument/2006/relationships/image" Target="../media/image20.png"/><Relationship Id="rId10" Type="http://schemas.openxmlformats.org/officeDocument/2006/relationships/slide" Target="slide8.xml"/><Relationship Id="rId4" Type="http://schemas.microsoft.com/office/2007/relationships/hdphoto" Target="../media/hdphoto4.wdp"/><Relationship Id="rId9" Type="http://schemas.openxmlformats.org/officeDocument/2006/relationships/image" Target="../media/image23.GIF"/><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30.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30.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30.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30.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8.wdp"/><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58BCEE64-CB95-BB3E-2765-65C9C133CA2C}"/>
              </a:ext>
            </a:extLst>
          </p:cNvPr>
          <p:cNvPicPr>
            <a:picLocks noChangeAspect="1"/>
          </p:cNvPicPr>
          <p:nvPr/>
        </p:nvPicPr>
        <p:blipFill>
          <a:blip r:embed="rId3"/>
          <a:stretch>
            <a:fillRect/>
          </a:stretch>
        </p:blipFill>
        <p:spPr>
          <a:xfrm>
            <a:off x="3120894" y="1941873"/>
            <a:ext cx="5950212" cy="1926503"/>
          </a:xfrm>
          <a:prstGeom prst="rect">
            <a:avLst/>
          </a:prstGeom>
        </p:spPr>
      </p:pic>
    </p:spTree>
    <p:extLst>
      <p:ext uri="{BB962C8B-B14F-4D97-AF65-F5344CB8AC3E}">
        <p14:creationId xmlns:p14="http://schemas.microsoft.com/office/powerpoint/2010/main" val="401481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0BDBE7-4931-4936-BDBA-5170B8EC21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054" r="90000">
                        <a14:foregroundMark x1="9054" y1="21892" x2="13919" y2="59054"/>
                        <a14:foregroundMark x1="13919" y1="59054" x2="30135" y2="67432"/>
                        <a14:foregroundMark x1="30135" y1="67432" x2="55135" y2="66351"/>
                        <a14:foregroundMark x1="55135" y1="66351" x2="70270" y2="54865"/>
                        <a14:foregroundMark x1="70270" y1="54865" x2="68243" y2="35135"/>
                        <a14:foregroundMark x1="68243" y1="35135" x2="44730" y2="32838"/>
                        <a14:foregroundMark x1="44730" y1="32838" x2="15270" y2="50946"/>
                        <a14:foregroundMark x1="15270" y1="50946" x2="13378" y2="52838"/>
                        <a14:foregroundMark x1="75541" y1="64324" x2="76622" y2="72568"/>
                      </a14:backgroundRemoval>
                    </a14:imgEffect>
                  </a14:imgLayer>
                </a14:imgProps>
              </a:ext>
            </a:extLst>
          </a:blip>
          <a:stretch>
            <a:fillRect/>
          </a:stretch>
        </p:blipFill>
        <p:spPr>
          <a:xfrm>
            <a:off x="3152775" y="-1007273"/>
            <a:ext cx="9867993" cy="7552274"/>
          </a:xfrm>
          <a:prstGeom prst="rect">
            <a:avLst/>
          </a:prstGeom>
        </p:spPr>
      </p:pic>
      <p:sp>
        <p:nvSpPr>
          <p:cNvPr id="2" name="Hộp Văn bản 7">
            <a:extLst>
              <a:ext uri="{FF2B5EF4-FFF2-40B4-BE49-F238E27FC236}">
                <a16:creationId xmlns:a16="http://schemas.microsoft.com/office/drawing/2014/main" id="{6AF37E3D-3906-4CBC-9DC8-28567AC32DDF}"/>
              </a:ext>
            </a:extLst>
          </p:cNvPr>
          <p:cNvSpPr txBox="1"/>
          <p:nvPr/>
        </p:nvSpPr>
        <p:spPr>
          <a:xfrm>
            <a:off x="4248150" y="915622"/>
            <a:ext cx="4838700" cy="1938992"/>
          </a:xfrm>
          <a:prstGeom prst="rect">
            <a:avLst/>
          </a:prstGeom>
          <a:noFill/>
        </p:spPr>
        <p:txBody>
          <a:bodyPr wrap="square" rtlCol="0">
            <a:spAutoFit/>
          </a:bodyPr>
          <a:lstStyle/>
          <a:p>
            <a:pPr lvl="0" algn="ct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2) Vai trò của các nhóm chất dinh dưỡng đối với cơ thể</a:t>
            </a:r>
            <a:endParaRPr kumimoji="0" lang="vi-VN" sz="4000" b="1" i="0"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id="{BE533127-D443-48B1-9B8E-B6779F015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54" y="4508777"/>
            <a:ext cx="6850852" cy="2349223"/>
          </a:xfrm>
          <a:prstGeom prst="rect">
            <a:avLst/>
          </a:prstGeom>
        </p:spPr>
      </p:pic>
    </p:spTree>
    <p:extLst>
      <p:ext uri="{BB962C8B-B14F-4D97-AF65-F5344CB8AC3E}">
        <p14:creationId xmlns:p14="http://schemas.microsoft.com/office/powerpoint/2010/main" val="171318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3C814F6-14C3-401A-848C-22B3C9DE5317}"/>
              </a:ext>
            </a:extLst>
          </p:cNvPr>
          <p:cNvGrpSpPr/>
          <p:nvPr/>
        </p:nvGrpSpPr>
        <p:grpSpPr>
          <a:xfrm>
            <a:off x="-78324" y="-348962"/>
            <a:ext cx="12136973" cy="2168237"/>
            <a:chOff x="-445107" y="-564007"/>
            <a:chExt cx="6894862" cy="2798303"/>
          </a:xfrm>
        </p:grpSpPr>
        <p:pic>
          <p:nvPicPr>
            <p:cNvPr id="28" name="Picture 27" descr="A picture containing text&#10;&#10;Description automatically generated">
              <a:extLst>
                <a:ext uri="{FF2B5EF4-FFF2-40B4-BE49-F238E27FC236}">
                  <a16:creationId xmlns:a16="http://schemas.microsoft.com/office/drawing/2014/main" id="{D3AFE69E-8DCD-41A8-A7D7-8416AD86B7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15" name="Hộp Văn bản 7">
              <a:extLst>
                <a:ext uri="{FF2B5EF4-FFF2-40B4-BE49-F238E27FC236}">
                  <a16:creationId xmlns:a16="http://schemas.microsoft.com/office/drawing/2014/main" id="{93DB18D5-BEF0-489D-BA66-EF019F9038D2}"/>
                </a:ext>
              </a:extLst>
            </p:cNvPr>
            <p:cNvSpPr txBox="1"/>
            <p:nvPr/>
          </p:nvSpPr>
          <p:spPr>
            <a:xfrm>
              <a:off x="513852" y="419619"/>
              <a:ext cx="4934863" cy="1549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Nêu vai trò của từng nhóm chất dinh dưỡng đối với cơ thể.</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6174BF3A-22DA-0621-C2E6-2639D6CA251A}"/>
              </a:ext>
            </a:extLst>
          </p:cNvPr>
          <p:cNvGrpSpPr/>
          <p:nvPr/>
        </p:nvGrpSpPr>
        <p:grpSpPr>
          <a:xfrm>
            <a:off x="8695765" y="2355936"/>
            <a:ext cx="3496235" cy="4257526"/>
            <a:chOff x="8910795" y="2746721"/>
            <a:chExt cx="3496235" cy="4257526"/>
          </a:xfrm>
        </p:grpSpPr>
        <p:pic>
          <p:nvPicPr>
            <p:cNvPr id="14" name="Picture 13" descr="A group of cell phones&#10;&#10;Description automatically generated with medium confidence">
              <a:extLst>
                <a:ext uri="{FF2B5EF4-FFF2-40B4-BE49-F238E27FC236}">
                  <a16:creationId xmlns:a16="http://schemas.microsoft.com/office/drawing/2014/main" id="{8B4F7FAA-EBBB-F276-D693-26238D919A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805" b="64200" l="46754" r="74265">
                          <a14:foregroundMark x1="49898" y1="35712" x2="52431" y2="50426"/>
                          <a14:foregroundMark x1="52431" y1="50426" x2="57613" y2="58913"/>
                          <a14:foregroundMark x1="57613" y1="58913" x2="60116" y2="60969"/>
                          <a14:foregroundMark x1="50975" y1="50485" x2="52838" y2="35653"/>
                          <a14:foregroundMark x1="52838" y1="35653" x2="67394" y2="38502"/>
                          <a14:foregroundMark x1="67394" y1="38502" x2="71790" y2="50191"/>
                          <a14:foregroundMark x1="71790" y1="50191" x2="67045" y2="62907"/>
                          <a14:foregroundMark x1="67045" y1="62907" x2="60320" y2="63789"/>
                          <a14:foregroundMark x1="60320" y1="63789" x2="54119" y2="58297"/>
                          <a14:foregroundMark x1="54119" y1="58297" x2="52635" y2="52746"/>
                          <a14:foregroundMark x1="52635" y1="52746" x2="50626" y2="50925"/>
                          <a14:foregroundMark x1="51063" y1="51013" x2="47831" y2="39971"/>
                          <a14:foregroundMark x1="47831" y1="39971" x2="50306" y2="35154"/>
                          <a14:foregroundMark x1="50306" y1="35154" x2="55633" y2="31659"/>
                          <a14:foregroundMark x1="55633" y1="31659" x2="62300" y2="31865"/>
                          <a14:foregroundMark x1="62300" y1="31865" x2="72402" y2="37885"/>
                          <a14:foregroundMark x1="72402" y1="37885" x2="74818" y2="45022"/>
                          <a14:foregroundMark x1="74818" y1="45022" x2="73537" y2="50396"/>
                          <a14:foregroundMark x1="73537" y1="50396" x2="67627" y2="52863"/>
                          <a14:foregroundMark x1="67627" y1="52863" x2="58399" y2="52511"/>
                          <a14:foregroundMark x1="58399" y1="52511" x2="49811" y2="50191"/>
                          <a14:foregroundMark x1="50713" y1="52276" x2="48850" y2="48047"/>
                          <a14:foregroundMark x1="48850" y1="48047" x2="49694" y2="39148"/>
                          <a14:foregroundMark x1="49694" y1="39148" x2="55371" y2="34273"/>
                          <a14:foregroundMark x1="55371" y1="34273" x2="62475" y2="33510"/>
                          <a14:foregroundMark x1="62475" y1="33510" x2="70393" y2="36916"/>
                          <a14:foregroundMark x1="70393" y1="36916" x2="74265" y2="43054"/>
                          <a14:foregroundMark x1="74265" y1="43054" x2="71470" y2="50044"/>
                          <a14:foregroundMark x1="71470" y1="50044" x2="63581" y2="53186"/>
                          <a14:foregroundMark x1="63581" y1="53186" x2="51208" y2="51777"/>
                          <a14:foregroundMark x1="51208" y1="51777" x2="50335" y2="52188"/>
                          <a14:foregroundMark x1="48268" y1="48488" x2="49374" y2="36887"/>
                          <a14:foregroundMark x1="49374" y1="36887" x2="54818" y2="32247"/>
                          <a14:foregroundMark x1="54818" y1="32247" x2="71528" y2="34449"/>
                          <a14:foregroundMark x1="71528" y1="34449" x2="75109" y2="40176"/>
                          <a14:foregroundMark x1="75109" y1="40176" x2="68413" y2="45463"/>
                          <a14:foregroundMark x1="68413" y1="45463" x2="50480" y2="49134"/>
                          <a14:foregroundMark x1="50480" y1="49134" x2="47744" y2="49104"/>
                          <a14:foregroundMark x1="69636" y1="33451" x2="64367" y2="32159"/>
                          <a14:foregroundMark x1="64367" y1="32159" x2="54265" y2="33275"/>
                          <a14:foregroundMark x1="54265" y1="33275" x2="60611" y2="35448"/>
                          <a14:foregroundMark x1="60611" y1="35448" x2="69258" y2="33979"/>
                          <a14:foregroundMark x1="69258" y1="33979" x2="69287" y2="32805"/>
                          <a14:foregroundMark x1="51325" y1="60441" x2="60116" y2="64229"/>
                          <a14:foregroundMark x1="60116" y1="64229" x2="67336" y2="63201"/>
                          <a14:foregroundMark x1="67336" y1="63201" x2="71150" y2="61351"/>
                          <a14:foregroundMark x1="71150" y1="61351" x2="73683" y2="57357"/>
                          <a14:foregroundMark x1="53304" y1="46402" x2="56361" y2="50103"/>
                          <a14:foregroundMark x1="67686" y1="46667" x2="64629" y2="49222"/>
                          <a14:foregroundMark x1="67860" y1="46931" x2="57584" y2="47695"/>
                          <a14:foregroundMark x1="57584" y1="47695" x2="52722" y2="51013"/>
                          <a14:foregroundMark x1="52722" y1="51013" x2="52489" y2="61351"/>
                          <a14:foregroundMark x1="46754" y1="40235" x2="48093" y2="41968"/>
                        </a14:backgroundRemoval>
                      </a14:imgEffect>
                    </a14:imgLayer>
                  </a14:imgProps>
                </a:ext>
                <a:ext uri="{28A0092B-C50C-407E-A947-70E740481C1C}">
                  <a14:useLocalDpi xmlns:a14="http://schemas.microsoft.com/office/drawing/2010/main" val="0"/>
                </a:ext>
              </a:extLst>
            </a:blip>
            <a:srcRect l="46483" t="30641" r="24337" b="33514"/>
            <a:stretch/>
          </p:blipFill>
          <p:spPr>
            <a:xfrm>
              <a:off x="8910795" y="2746721"/>
              <a:ext cx="3496235" cy="4257526"/>
            </a:xfrm>
            <a:prstGeom prst="rect">
              <a:avLst/>
            </a:prstGeom>
          </p:spPr>
        </p:pic>
        <p:grpSp>
          <p:nvGrpSpPr>
            <p:cNvPr id="16" name="Group 15">
              <a:extLst>
                <a:ext uri="{FF2B5EF4-FFF2-40B4-BE49-F238E27FC236}">
                  <a16:creationId xmlns:a16="http://schemas.microsoft.com/office/drawing/2014/main" id="{75D4770C-7D86-BDDC-14FE-FEDC871CE3F7}"/>
                </a:ext>
              </a:extLst>
            </p:cNvPr>
            <p:cNvGrpSpPr/>
            <p:nvPr/>
          </p:nvGrpSpPr>
          <p:grpSpPr>
            <a:xfrm>
              <a:off x="9716871" y="4550305"/>
              <a:ext cx="1884084" cy="2123658"/>
              <a:chOff x="7026460" y="2579492"/>
              <a:chExt cx="4129874" cy="2123658"/>
            </a:xfrm>
          </p:grpSpPr>
          <p:sp>
            <p:nvSpPr>
              <p:cNvPr id="30" name="TextBox 29">
                <a:extLst>
                  <a:ext uri="{FF2B5EF4-FFF2-40B4-BE49-F238E27FC236}">
                    <a16:creationId xmlns:a16="http://schemas.microsoft.com/office/drawing/2014/main" id="{06DBA7BF-895A-EF49-0113-305656D2FC28}"/>
                  </a:ext>
                </a:extLst>
              </p:cNvPr>
              <p:cNvSpPr txBox="1"/>
              <p:nvPr/>
            </p:nvSpPr>
            <p:spPr>
              <a:xfrm>
                <a:off x="7026460" y="2579492"/>
                <a:ext cx="41298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Thảo luận nhóm</a:t>
                </a:r>
              </a:p>
            </p:txBody>
          </p:sp>
          <p:sp>
            <p:nvSpPr>
              <p:cNvPr id="31" name="TextBox 30">
                <a:extLst>
                  <a:ext uri="{FF2B5EF4-FFF2-40B4-BE49-F238E27FC236}">
                    <a16:creationId xmlns:a16="http://schemas.microsoft.com/office/drawing/2014/main" id="{706AFE2A-9206-B72D-8528-0491841E5955}"/>
                  </a:ext>
                </a:extLst>
              </p:cNvPr>
              <p:cNvSpPr txBox="1"/>
              <p:nvPr/>
            </p:nvSpPr>
            <p:spPr>
              <a:xfrm>
                <a:off x="7026460" y="2579492"/>
                <a:ext cx="41298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solidFill>
                        <a:sysClr val="windowText" lastClr="000000"/>
                      </a:solidFill>
                    </a:ln>
                    <a:solidFill>
                      <a:srgbClr val="66FF33"/>
                    </a:solidFill>
                    <a:effectLst/>
                    <a:uLnTx/>
                    <a:uFillTx/>
                    <a:latin typeface="Calibri" panose="020F0502020204030204"/>
                    <a:ea typeface="+mn-ea"/>
                    <a:cs typeface="+mn-cs"/>
                  </a:rPr>
                  <a:t>Thảo luận nhóm</a:t>
                </a:r>
              </a:p>
            </p:txBody>
          </p:sp>
        </p:grpSp>
      </p:grpSp>
      <p:pic>
        <p:nvPicPr>
          <p:cNvPr id="4" name="Picture 3">
            <a:extLst>
              <a:ext uri="{FF2B5EF4-FFF2-40B4-BE49-F238E27FC236}">
                <a16:creationId xmlns:a16="http://schemas.microsoft.com/office/drawing/2014/main" id="{0C5F218F-5150-F09F-850B-1610C70DA477}"/>
              </a:ext>
            </a:extLst>
          </p:cNvPr>
          <p:cNvPicPr>
            <a:picLocks noChangeAspect="1"/>
          </p:cNvPicPr>
          <p:nvPr/>
        </p:nvPicPr>
        <p:blipFill>
          <a:blip r:embed="rId6"/>
          <a:stretch>
            <a:fillRect/>
          </a:stretch>
        </p:blipFill>
        <p:spPr>
          <a:xfrm>
            <a:off x="1014412" y="1890712"/>
            <a:ext cx="7591425" cy="4848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41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FE3A474-283A-4525-86E0-6BCE71467499}"/>
              </a:ext>
            </a:extLst>
          </p:cNvPr>
          <p:cNvGrpSpPr/>
          <p:nvPr/>
        </p:nvGrpSpPr>
        <p:grpSpPr>
          <a:xfrm>
            <a:off x="1974063" y="153363"/>
            <a:ext cx="6474612" cy="1275387"/>
            <a:chOff x="605907" y="1907457"/>
            <a:chExt cx="4002420" cy="1636373"/>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474BBE42-460B-41B5-86EB-C235B662AC72}"/>
                </a:ext>
              </a:extLst>
            </p:cNvPr>
            <p:cNvSpPr/>
            <p:nvPr/>
          </p:nvSpPr>
          <p:spPr>
            <a:xfrm>
              <a:off x="605907" y="1907457"/>
              <a:ext cx="3930767" cy="1636373"/>
            </a:xfrm>
            <a:prstGeom prst="roundRect">
              <a:avLst/>
            </a:prstGeom>
            <a:solidFill>
              <a:schemeClr val="bg1"/>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1B033DF-2DC8-47CB-B017-79E3B493B805}"/>
                </a:ext>
              </a:extLst>
            </p:cNvPr>
            <p:cNvSpPr txBox="1"/>
            <p:nvPr/>
          </p:nvSpPr>
          <p:spPr>
            <a:xfrm>
              <a:off x="677559" y="2072514"/>
              <a:ext cx="3930768" cy="1382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bột đường: </a:t>
              </a:r>
              <a:r>
                <a:rPr kumimoji="0" lang="vi-VN" sz="3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cung cấp năng lượng cho mọi hoạt động của cơ thể.</a:t>
              </a:r>
              <a:endPar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28160229-9C4B-4CC5-AE0A-73B3B64747BD}"/>
              </a:ext>
            </a:extLst>
          </p:cNvPr>
          <p:cNvGrpSpPr/>
          <p:nvPr/>
        </p:nvGrpSpPr>
        <p:grpSpPr>
          <a:xfrm>
            <a:off x="590551" y="1669493"/>
            <a:ext cx="8067674" cy="1092757"/>
            <a:chOff x="505477" y="2030867"/>
            <a:chExt cx="3930767" cy="2398502"/>
          </a:xfrm>
          <a:effectLst>
            <a:outerShdw blurRad="50800" dist="38100" dir="2700000" algn="tl" rotWithShape="0">
              <a:prstClr val="black">
                <a:alpha val="40000"/>
              </a:prstClr>
            </a:outerShdw>
          </a:effectLst>
        </p:grpSpPr>
        <p:sp>
          <p:nvSpPr>
            <p:cNvPr id="18" name="Rectangle: Rounded Corners 17">
              <a:extLst>
                <a:ext uri="{FF2B5EF4-FFF2-40B4-BE49-F238E27FC236}">
                  <a16:creationId xmlns:a16="http://schemas.microsoft.com/office/drawing/2014/main" id="{6923DBD6-7493-4339-B12A-2398FE9294AB}"/>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0FCA91C-29E0-4D87-BD15-06D5426D233D}"/>
                </a:ext>
              </a:extLst>
            </p:cNvPr>
            <p:cNvSpPr txBox="1"/>
            <p:nvPr/>
          </p:nvSpPr>
          <p:spPr>
            <a:xfrm>
              <a:off x="521696" y="2141273"/>
              <a:ext cx="3834726" cy="20941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đạm: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là thành phần xây dựng, cấu tạo cơ thể và tham gia vào hầu hết các hoạt động sống.</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809AFA3C-E417-77FC-1CC4-DF2074C09D65}"/>
              </a:ext>
            </a:extLst>
          </p:cNvPr>
          <p:cNvGrpSpPr/>
          <p:nvPr/>
        </p:nvGrpSpPr>
        <p:grpSpPr>
          <a:xfrm>
            <a:off x="2419350" y="2953714"/>
            <a:ext cx="8324850" cy="1056312"/>
            <a:chOff x="605907" y="1907457"/>
            <a:chExt cx="4002420" cy="1636373"/>
          </a:xfrm>
          <a:effectLst>
            <a:outerShdw blurRad="50800" dist="38100" dir="2700000" algn="tl" rotWithShape="0">
              <a:prstClr val="black">
                <a:alpha val="40000"/>
              </a:prstClr>
            </a:outerShdw>
          </a:effectLst>
        </p:grpSpPr>
        <p:sp>
          <p:nvSpPr>
            <p:cNvPr id="20" name="Rectangle: Rounded Corners 19">
              <a:extLst>
                <a:ext uri="{FF2B5EF4-FFF2-40B4-BE49-F238E27FC236}">
                  <a16:creationId xmlns:a16="http://schemas.microsoft.com/office/drawing/2014/main" id="{3739493E-8B20-2B34-58D5-1C14231AC8D9}"/>
                </a:ext>
              </a:extLst>
            </p:cNvPr>
            <p:cNvSpPr/>
            <p:nvPr/>
          </p:nvSpPr>
          <p:spPr>
            <a:xfrm>
              <a:off x="605907" y="1907457"/>
              <a:ext cx="3930767" cy="1636373"/>
            </a:xfrm>
            <a:prstGeom prst="roundRect">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5BA37CB-E164-6EBB-EE8F-708ECFB97ADE}"/>
                </a:ext>
              </a:extLst>
            </p:cNvPr>
            <p:cNvSpPr txBox="1"/>
            <p:nvPr/>
          </p:nvSpPr>
          <p:spPr>
            <a:xfrm>
              <a:off x="677559" y="2072514"/>
              <a:ext cx="3930768" cy="1224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béo: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tham gia vào cấu tạo cơ thể, dự trữ và cung cấp năng lượng, giúp hòa tan một số vi-ta-min.</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A5847CC9-87D3-8914-AF2F-F832C7DCA014}"/>
              </a:ext>
            </a:extLst>
          </p:cNvPr>
          <p:cNvGrpSpPr/>
          <p:nvPr/>
        </p:nvGrpSpPr>
        <p:grpSpPr>
          <a:xfrm>
            <a:off x="285750" y="4216539"/>
            <a:ext cx="6572250" cy="936487"/>
            <a:chOff x="505477" y="1965879"/>
            <a:chExt cx="3930767" cy="2463490"/>
          </a:xfrm>
          <a:effectLst>
            <a:outerShdw blurRad="50800" dist="38100" dir="2700000" algn="tl" rotWithShape="0">
              <a:prstClr val="black">
                <a:alpha val="40000"/>
              </a:prstClr>
            </a:outerShdw>
          </a:effectLst>
        </p:grpSpPr>
        <p:sp>
          <p:nvSpPr>
            <p:cNvPr id="30" name="Rectangle: Rounded Corners 29">
              <a:extLst>
                <a:ext uri="{FF2B5EF4-FFF2-40B4-BE49-F238E27FC236}">
                  <a16:creationId xmlns:a16="http://schemas.microsoft.com/office/drawing/2014/main" id="{471A5E6B-858E-82AA-0E4E-79F7A637C631}"/>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CE2264A-B80B-F66C-E38C-3554D0B4BFE7}"/>
                </a:ext>
              </a:extLst>
            </p:cNvPr>
            <p:cNvSpPr txBox="1"/>
            <p:nvPr/>
          </p:nvSpPr>
          <p:spPr>
            <a:xfrm>
              <a:off x="533089" y="1965879"/>
              <a:ext cx="3834726" cy="20941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Vi-ta-min: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cần cho hoạt động sống và giúp cho cơ thể phòng tránh bệnh.</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339763EB-F09D-943F-4AB9-65F5919B63C4}"/>
              </a:ext>
            </a:extLst>
          </p:cNvPr>
          <p:cNvGrpSpPr/>
          <p:nvPr/>
        </p:nvGrpSpPr>
        <p:grpSpPr>
          <a:xfrm>
            <a:off x="5381624" y="5282633"/>
            <a:ext cx="6400800" cy="1384995"/>
            <a:chOff x="605907" y="1852536"/>
            <a:chExt cx="3972860" cy="1777004"/>
          </a:xfrm>
          <a:effectLst>
            <a:outerShdw blurRad="50800" dist="38100" dir="2700000" algn="tl" rotWithShape="0">
              <a:prstClr val="black">
                <a:alpha val="40000"/>
              </a:prstClr>
            </a:outerShdw>
          </a:effectLst>
        </p:grpSpPr>
        <p:sp>
          <p:nvSpPr>
            <p:cNvPr id="7" name="Rectangle: Rounded Corners 6">
              <a:extLst>
                <a:ext uri="{FF2B5EF4-FFF2-40B4-BE49-F238E27FC236}">
                  <a16:creationId xmlns:a16="http://schemas.microsoft.com/office/drawing/2014/main" id="{F4CFBABF-44D3-CE47-FE2A-C51DA9DD8F64}"/>
                </a:ext>
              </a:extLst>
            </p:cNvPr>
            <p:cNvSpPr/>
            <p:nvPr/>
          </p:nvSpPr>
          <p:spPr>
            <a:xfrm>
              <a:off x="605907" y="1907457"/>
              <a:ext cx="3930767" cy="1636373"/>
            </a:xfrm>
            <a:prstGeom prst="roundRect">
              <a:avLst/>
            </a:prstGeom>
            <a:solidFill>
              <a:schemeClr val="bg1"/>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E83FAF2-40B5-BF2C-76AF-2F3DBFE2F537}"/>
                </a:ext>
              </a:extLst>
            </p:cNvPr>
            <p:cNvSpPr txBox="1"/>
            <p:nvPr/>
          </p:nvSpPr>
          <p:spPr>
            <a:xfrm>
              <a:off x="647999" y="1852536"/>
              <a:ext cx="3930768" cy="17770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khoáng: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cần cho cơ thể hoạt động và phòng tránh bệnh. Một số chất khoáng tham gia vào thành phần cấu tạo cơ thể.</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496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Diagram&#10;&#10;Description automatically generated">
            <a:extLst>
              <a:ext uri="{FF2B5EF4-FFF2-40B4-BE49-F238E27FC236}">
                <a16:creationId xmlns:a16="http://schemas.microsoft.com/office/drawing/2014/main" id="{F2CC7C18-D82F-4089-BD98-21E68D8B08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9" b="96459" l="488" r="99146">
                        <a14:foregroundMark x1="4390" y1="20067" x2="2561" y2="74874"/>
                        <a14:foregroundMark x1="2561" y1="74874" x2="5732" y2="85160"/>
                        <a14:foregroundMark x1="5732" y1="85160" x2="6707" y2="86509"/>
                        <a14:foregroundMark x1="94146" y1="20911" x2="98537" y2="57673"/>
                        <a14:foregroundMark x1="98537" y1="57673" x2="96951" y2="73187"/>
                        <a14:foregroundMark x1="86341" y1="11467" x2="86341" y2="11467"/>
                        <a14:foregroundMark x1="84268" y1="3879" x2="84268" y2="18044"/>
                        <a14:foregroundMark x1="70000" y1="4722" x2="66220" y2="12985"/>
                        <a14:foregroundMark x1="66220" y1="12985" x2="70366" y2="22934"/>
                        <a14:foregroundMark x1="70366" y1="22934" x2="77439" y2="12985"/>
                        <a14:foregroundMark x1="77439" y1="12985" x2="72317" y2="6408"/>
                        <a14:foregroundMark x1="72317" y1="6408" x2="68293" y2="7589"/>
                        <a14:foregroundMark x1="88049" y1="9444" x2="89756" y2="24283"/>
                        <a14:foregroundMark x1="80732" y1="14840" x2="84146" y2="22766"/>
                        <a14:foregroundMark x1="87317" y1="17707" x2="91098" y2="26138"/>
                        <a14:foregroundMark x1="91341" y1="16526" x2="94634" y2="23777"/>
                        <a14:foregroundMark x1="74634" y1="19562" x2="76341" y2="28162"/>
                        <a14:foregroundMark x1="77073" y1="15177" x2="79024" y2="26307"/>
                        <a14:foregroundMark x1="10488" y1="80438" x2="8780" y2="92917"/>
                        <a14:foregroundMark x1="25976" y1="81788" x2="27439" y2="95784"/>
                        <a14:foregroundMark x1="30122" y1="89545" x2="30122" y2="91466"/>
                        <a14:foregroundMark x1="28780" y1="76054" x2="20610" y2="90051"/>
                        <a14:foregroundMark x1="9878" y1="96290" x2="9878" y2="96290"/>
                        <a14:foregroundMark x1="10122" y1="95278" x2="10122" y2="95278"/>
                        <a14:foregroundMark x1="11585" y1="96627" x2="11585" y2="96627"/>
                        <a14:foregroundMark x1="11585" y1="96627" x2="11585" y2="96627"/>
                        <a14:foregroundMark x1="11585" y1="96627" x2="11585" y2="96627"/>
                        <a14:foregroundMark x1="14634" y1="91400" x2="14634" y2="91400"/>
                        <a14:foregroundMark x1="15000" y1="90556" x2="15000" y2="90556"/>
                        <a14:foregroundMark x1="15244" y1="90556" x2="15244" y2="90556"/>
                        <a14:foregroundMark x1="2683" y1="64418" x2="2683" y2="64418"/>
                        <a14:foregroundMark x1="1951" y1="65093" x2="1951" y2="65093"/>
                        <a14:foregroundMark x1="28171" y1="9444" x2="28171" y2="9444"/>
                        <a14:foregroundMark x1="73171" y1="1349" x2="73171" y2="1349"/>
                        <a14:foregroundMark x1="70854" y1="1349" x2="70854" y2="1349"/>
                        <a14:foregroundMark x1="70000" y1="506" x2="70000" y2="506"/>
                        <a14:foregroundMark x1="1463" y1="39123" x2="1463" y2="39123"/>
                        <a14:foregroundMark x1="854" y1="40135" x2="854" y2="40135"/>
                        <a14:foregroundMark x1="1220" y1="35582" x2="1220" y2="35582"/>
                        <a14:foregroundMark x1="1220" y1="32715" x2="1220" y2="32715"/>
                        <a14:foregroundMark x1="488" y1="35582" x2="1098" y2="26644"/>
                        <a14:foregroundMark x1="1098" y1="26644" x2="1463" y2="25801"/>
                        <a14:foregroundMark x1="1585" y1="26644" x2="5244" y2="17032"/>
                        <a14:foregroundMark x1="5244" y1="17032" x2="15488" y2="11298"/>
                        <a14:foregroundMark x1="15488" y1="11298" x2="24878" y2="11298"/>
                        <a14:foregroundMark x1="24878" y1="11298" x2="42683" y2="9949"/>
                        <a14:foregroundMark x1="42683" y1="9949" x2="63537" y2="11973"/>
                        <a14:foregroundMark x1="78659" y1="10118" x2="78659" y2="10118"/>
                        <a14:foregroundMark x1="94268" y1="15683" x2="99024" y2="26476"/>
                        <a14:foregroundMark x1="99024" y1="26476" x2="99268" y2="72513"/>
                        <a14:foregroundMark x1="99268" y1="72513" x2="94634" y2="88196"/>
                        <a14:foregroundMark x1="32317" y1="91568" x2="38902" y2="91737"/>
                        <a14:foregroundMark x1="69989" y1="90652" x2="92073" y2="89882"/>
                        <a14:foregroundMark x1="38902" y1="91737" x2="55022" y2="91175"/>
                        <a14:foregroundMark x1="53780" y1="91568" x2="54886" y2="91487"/>
                        <a14:foregroundMark x1="85407" y1="92046" x2="86098" y2="92074"/>
                        <a14:foregroundMark x1="56220" y1="92411" x2="72683" y2="91400"/>
                        <a14:foregroundMark x1="72683" y1="91400" x2="84390" y2="92243"/>
                        <a14:foregroundMark x1="83537" y1="1349" x2="83537" y2="1349"/>
                        <a14:foregroundMark x1="85976" y1="675" x2="87561" y2="1180"/>
                        <a14:foregroundMark x1="87073" y1="1349" x2="88049" y2="2698"/>
                        <a14:foregroundMark x1="72561" y1="169" x2="70610" y2="1855"/>
                        <a14:backgroundMark x1="54146" y1="93929" x2="55584" y2="93832"/>
                        <a14:backgroundMark x1="83854" y1="93368" x2="84878" y2="93255"/>
                        <a14:backgroundMark x1="53902" y1="93761" x2="55122" y2="93592"/>
                        <a14:backgroundMark x1="29024" y1="93761" x2="31098" y2="93929"/>
                      </a14:backgroundRemoval>
                    </a14:imgEffect>
                  </a14:imgLayer>
                </a14:imgProps>
              </a:ext>
              <a:ext uri="{28A0092B-C50C-407E-A947-70E740481C1C}">
                <a14:useLocalDpi xmlns:a14="http://schemas.microsoft.com/office/drawing/2010/main" val="0"/>
              </a:ext>
            </a:extLst>
          </a:blip>
          <a:stretch>
            <a:fillRect/>
          </a:stretch>
        </p:blipFill>
        <p:spPr>
          <a:xfrm>
            <a:off x="1197920" y="440030"/>
            <a:ext cx="10017614" cy="564832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sp>
        <p:nvSpPr>
          <p:cNvPr id="2" name="TextBox 1">
            <a:extLst>
              <a:ext uri="{FF2B5EF4-FFF2-40B4-BE49-F238E27FC236}">
                <a16:creationId xmlns:a16="http://schemas.microsoft.com/office/drawing/2014/main" id="{284C6BD9-6E42-1965-BE09-51028718DB5A}"/>
              </a:ext>
            </a:extLst>
          </p:cNvPr>
          <p:cNvSpPr txBox="1"/>
          <p:nvPr/>
        </p:nvSpPr>
        <p:spPr>
          <a:xfrm>
            <a:off x="1714500" y="1838325"/>
            <a:ext cx="8867775" cy="2862322"/>
          </a:xfrm>
          <a:prstGeom prst="rect">
            <a:avLst/>
          </a:prstGeom>
          <a:noFill/>
        </p:spPr>
        <p:txBody>
          <a:bodyPr wrap="square" rtlCol="0">
            <a:spAutoFit/>
          </a:bodyPr>
          <a:lstStyle/>
          <a:p>
            <a:pPr lvl="0" algn="ctr"/>
            <a:r>
              <a:rPr lang="vi-VN" sz="3600" b="1" dirty="0">
                <a:solidFill>
                  <a:srgbClr val="000000"/>
                </a:solidFill>
                <a:latin typeface="Calibri" panose="020F0502020204030204"/>
                <a:ea typeface="Times New Roman" panose="02020603050405020304" pitchFamily="18" charset="0"/>
              </a:rPr>
              <a:t>Mỗi nhóm chất dinh dưỡng đều có 1 vai trò quan trọng, vì vậy trong một bữa ăn cần phải đảm bảo sự kết hợp đa dạng giữa các nhóm chất dinh dưỡng để giúp cơ thể cung cấp đủ năng lượng cho mọi hoạt động.</a:t>
            </a:r>
            <a:endParaRPr kumimoji="0" lang="en-US" sz="3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endParaRPr>
          </a:p>
        </p:txBody>
      </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8D832B21-5460-6309-489D-63FDB9C040EA}"/>
              </a:ext>
            </a:extLst>
          </p:cNvPr>
          <p:cNvPicPr>
            <a:picLocks noChangeAspect="1"/>
          </p:cNvPicPr>
          <p:nvPr/>
        </p:nvPicPr>
        <p:blipFill>
          <a:blip r:embed="rId3"/>
          <a:stretch>
            <a:fillRect/>
          </a:stretch>
        </p:blipFill>
        <p:spPr>
          <a:xfrm>
            <a:off x="3398279" y="1875198"/>
            <a:ext cx="5547841" cy="1926503"/>
          </a:xfrm>
          <a:prstGeom prst="rect">
            <a:avLst/>
          </a:prstGeom>
        </p:spPr>
      </p:pic>
    </p:spTree>
    <p:extLst>
      <p:ext uri="{BB962C8B-B14F-4D97-AF65-F5344CB8AC3E}">
        <p14:creationId xmlns:p14="http://schemas.microsoft.com/office/powerpoint/2010/main" val="1457700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E90502-72D6-3117-A15D-11F7B4983109}"/>
              </a:ext>
            </a:extLst>
          </p:cNvPr>
          <p:cNvSpPr/>
          <p:nvPr/>
        </p:nvSpPr>
        <p:spPr>
          <a:xfrm>
            <a:off x="419100" y="135756"/>
            <a:ext cx="11563350" cy="1150119"/>
          </a:xfrm>
          <a:custGeom>
            <a:avLst/>
            <a:gdLst>
              <a:gd name="connsiteX0" fmla="*/ 0 w 8954429"/>
              <a:gd name="connsiteY0" fmla="*/ 592910 h 3557390"/>
              <a:gd name="connsiteX1" fmla="*/ 592910 w 8954429"/>
              <a:gd name="connsiteY1" fmla="*/ 0 h 3557390"/>
              <a:gd name="connsiteX2" fmla="*/ 8361519 w 8954429"/>
              <a:gd name="connsiteY2" fmla="*/ 0 h 3557390"/>
              <a:gd name="connsiteX3" fmla="*/ 8954429 w 8954429"/>
              <a:gd name="connsiteY3" fmla="*/ 592910 h 3557390"/>
              <a:gd name="connsiteX4" fmla="*/ 8954429 w 8954429"/>
              <a:gd name="connsiteY4" fmla="*/ 2964480 h 3557390"/>
              <a:gd name="connsiteX5" fmla="*/ 8361519 w 8954429"/>
              <a:gd name="connsiteY5" fmla="*/ 3557390 h 3557390"/>
              <a:gd name="connsiteX6" fmla="*/ 592910 w 8954429"/>
              <a:gd name="connsiteY6" fmla="*/ 3557390 h 3557390"/>
              <a:gd name="connsiteX7" fmla="*/ 0 w 8954429"/>
              <a:gd name="connsiteY7" fmla="*/ 2964480 h 3557390"/>
              <a:gd name="connsiteX8" fmla="*/ 0 w 8954429"/>
              <a:gd name="connsiteY8" fmla="*/ 592910 h 355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4429" h="3557390" fill="none" extrusionOk="0">
                <a:moveTo>
                  <a:pt x="0" y="592910"/>
                </a:moveTo>
                <a:cubicBezTo>
                  <a:pt x="33442" y="294783"/>
                  <a:pt x="300725" y="-14630"/>
                  <a:pt x="592910" y="0"/>
                </a:cubicBezTo>
                <a:cubicBezTo>
                  <a:pt x="3258424" y="3390"/>
                  <a:pt x="6935365" y="109061"/>
                  <a:pt x="8361519" y="0"/>
                </a:cubicBezTo>
                <a:cubicBezTo>
                  <a:pt x="8710385" y="-42322"/>
                  <a:pt x="8951135" y="259666"/>
                  <a:pt x="8954429" y="592910"/>
                </a:cubicBezTo>
                <a:cubicBezTo>
                  <a:pt x="8945129" y="1469143"/>
                  <a:pt x="9110340" y="1827190"/>
                  <a:pt x="8954429" y="2964480"/>
                </a:cubicBezTo>
                <a:cubicBezTo>
                  <a:pt x="8932905" y="3292797"/>
                  <a:pt x="8676083" y="3558871"/>
                  <a:pt x="8361519" y="3557390"/>
                </a:cubicBezTo>
                <a:cubicBezTo>
                  <a:pt x="4814599" y="3556155"/>
                  <a:pt x="3048918" y="3561499"/>
                  <a:pt x="592910" y="3557390"/>
                </a:cubicBezTo>
                <a:cubicBezTo>
                  <a:pt x="274789" y="3560541"/>
                  <a:pt x="-6714" y="3238471"/>
                  <a:pt x="0" y="2964480"/>
                </a:cubicBezTo>
                <a:cubicBezTo>
                  <a:pt x="-150901" y="1881165"/>
                  <a:pt x="-12351" y="1579522"/>
                  <a:pt x="0" y="592910"/>
                </a:cubicBezTo>
                <a:close/>
              </a:path>
              <a:path w="8954429" h="3557390" stroke="0" extrusionOk="0">
                <a:moveTo>
                  <a:pt x="0" y="592910"/>
                </a:moveTo>
                <a:cubicBezTo>
                  <a:pt x="-25142" y="237742"/>
                  <a:pt x="282093" y="1215"/>
                  <a:pt x="592910" y="0"/>
                </a:cubicBezTo>
                <a:cubicBezTo>
                  <a:pt x="4099697" y="160648"/>
                  <a:pt x="7488707" y="-65691"/>
                  <a:pt x="8361519" y="0"/>
                </a:cubicBezTo>
                <a:cubicBezTo>
                  <a:pt x="8717182" y="-8064"/>
                  <a:pt x="8928584" y="242097"/>
                  <a:pt x="8954429" y="592910"/>
                </a:cubicBezTo>
                <a:cubicBezTo>
                  <a:pt x="9003042" y="1111846"/>
                  <a:pt x="9045509" y="2231074"/>
                  <a:pt x="8954429" y="2964480"/>
                </a:cubicBezTo>
                <a:cubicBezTo>
                  <a:pt x="8955800" y="3261385"/>
                  <a:pt x="8650514" y="3532161"/>
                  <a:pt x="8361519" y="3557390"/>
                </a:cubicBezTo>
                <a:cubicBezTo>
                  <a:pt x="6498597" y="3528890"/>
                  <a:pt x="2782781" y="3697654"/>
                  <a:pt x="592910" y="3557390"/>
                </a:cubicBezTo>
                <a:cubicBezTo>
                  <a:pt x="211648" y="3567910"/>
                  <a:pt x="-28279" y="3328245"/>
                  <a:pt x="0" y="2964480"/>
                </a:cubicBezTo>
                <a:cubicBezTo>
                  <a:pt x="-51354" y="2023465"/>
                  <a:pt x="-135790" y="1283200"/>
                  <a:pt x="0" y="592910"/>
                </a:cubicBezTo>
                <a:close/>
              </a:path>
            </a:pathLst>
          </a:custGeom>
          <a:solidFill>
            <a:schemeClr val="bg1"/>
          </a:solidFill>
          <a:ln w="38100">
            <a:solidFill>
              <a:srgbClr val="FF7C80"/>
            </a:solidFill>
            <a:prstDash val="dash"/>
            <a:extLst>
              <a:ext uri="{C807C97D-BFC1-408E-A445-0C87EB9F89A2}">
                <ask:lineSketchStyleProps xmlns:ask="http://schemas.microsoft.com/office/drawing/2018/sketchyshapes" xmlns="" sd="4035444698">
                  <a:custGeom>
                    <a:avLst/>
                    <a:gdLst>
                      <a:gd name="connsiteX0" fmla="*/ 0 w 11563350"/>
                      <a:gd name="connsiteY0" fmla="*/ 191690 h 1150119"/>
                      <a:gd name="connsiteX1" fmla="*/ 765657 w 11563350"/>
                      <a:gd name="connsiteY1" fmla="*/ 0 h 1150119"/>
                      <a:gd name="connsiteX2" fmla="*/ 10797692 w 11563350"/>
                      <a:gd name="connsiteY2" fmla="*/ 0 h 1150119"/>
                      <a:gd name="connsiteX3" fmla="*/ 11563350 w 11563350"/>
                      <a:gd name="connsiteY3" fmla="*/ 191690 h 1150119"/>
                      <a:gd name="connsiteX4" fmla="*/ 11563350 w 11563350"/>
                      <a:gd name="connsiteY4" fmla="*/ 958428 h 1150119"/>
                      <a:gd name="connsiteX5" fmla="*/ 10797692 w 11563350"/>
                      <a:gd name="connsiteY5" fmla="*/ 1150119 h 1150119"/>
                      <a:gd name="connsiteX6" fmla="*/ 765657 w 11563350"/>
                      <a:gd name="connsiteY6" fmla="*/ 1150119 h 1150119"/>
                      <a:gd name="connsiteX7" fmla="*/ 0 w 11563350"/>
                      <a:gd name="connsiteY7" fmla="*/ 958428 h 1150119"/>
                      <a:gd name="connsiteX8" fmla="*/ 0 w 11563350"/>
                      <a:gd name="connsiteY8" fmla="*/ 191690 h 1150119"/>
                      <a:gd name="connsiteX0" fmla="*/ 0 w 11563350"/>
                      <a:gd name="connsiteY0" fmla="*/ 191690 h 1150119"/>
                      <a:gd name="connsiteX1" fmla="*/ 765657 w 11563350"/>
                      <a:gd name="connsiteY1" fmla="*/ 0 h 1150119"/>
                      <a:gd name="connsiteX2" fmla="*/ 10797692 w 11563350"/>
                      <a:gd name="connsiteY2" fmla="*/ 0 h 1150119"/>
                      <a:gd name="connsiteX3" fmla="*/ 11563350 w 11563350"/>
                      <a:gd name="connsiteY3" fmla="*/ 191690 h 1150119"/>
                      <a:gd name="connsiteX4" fmla="*/ 11563350 w 11563350"/>
                      <a:gd name="connsiteY4" fmla="*/ 958428 h 1150119"/>
                      <a:gd name="connsiteX5" fmla="*/ 10797692 w 11563350"/>
                      <a:gd name="connsiteY5" fmla="*/ 1150119 h 1150119"/>
                      <a:gd name="connsiteX6" fmla="*/ 765657 w 11563350"/>
                      <a:gd name="connsiteY6" fmla="*/ 1150119 h 1150119"/>
                      <a:gd name="connsiteX7" fmla="*/ 0 w 11563350"/>
                      <a:gd name="connsiteY7" fmla="*/ 958428 h 1150119"/>
                      <a:gd name="connsiteX8" fmla="*/ 0 w 11563350"/>
                      <a:gd name="connsiteY8" fmla="*/ 191690 h 11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350" h="1150119" fill="none" extrusionOk="0">
                        <a:moveTo>
                          <a:pt x="0" y="191690"/>
                        </a:moveTo>
                        <a:cubicBezTo>
                          <a:pt x="54651" y="105359"/>
                          <a:pt x="396406" y="-8075"/>
                          <a:pt x="765657" y="0"/>
                        </a:cubicBezTo>
                        <a:cubicBezTo>
                          <a:pt x="1797188" y="3390"/>
                          <a:pt x="8916421" y="109061"/>
                          <a:pt x="10797692" y="0"/>
                        </a:cubicBezTo>
                        <a:cubicBezTo>
                          <a:pt x="11256109" y="-29312"/>
                          <a:pt x="11555314" y="77303"/>
                          <a:pt x="11563350" y="191690"/>
                        </a:cubicBezTo>
                        <a:cubicBezTo>
                          <a:pt x="11562160" y="502136"/>
                          <a:pt x="11732135" y="625511"/>
                          <a:pt x="11563350" y="958428"/>
                        </a:cubicBezTo>
                        <a:cubicBezTo>
                          <a:pt x="11524832" y="1065003"/>
                          <a:pt x="11137788" y="1158195"/>
                          <a:pt x="10797692" y="1150119"/>
                        </a:cubicBezTo>
                        <a:cubicBezTo>
                          <a:pt x="7737429" y="1148884"/>
                          <a:pt x="5215443" y="1154228"/>
                          <a:pt x="765657" y="1150119"/>
                        </a:cubicBezTo>
                        <a:cubicBezTo>
                          <a:pt x="362260" y="1153639"/>
                          <a:pt x="-10486" y="1032556"/>
                          <a:pt x="0" y="958428"/>
                        </a:cubicBezTo>
                        <a:cubicBezTo>
                          <a:pt x="-199812" y="610497"/>
                          <a:pt x="8876" y="535489"/>
                          <a:pt x="0" y="191690"/>
                        </a:cubicBezTo>
                        <a:close/>
                      </a:path>
                      <a:path w="11563350" h="1150119" stroke="0" extrusionOk="0">
                        <a:moveTo>
                          <a:pt x="0" y="191690"/>
                        </a:moveTo>
                        <a:cubicBezTo>
                          <a:pt x="41837" y="72490"/>
                          <a:pt x="347356" y="-47406"/>
                          <a:pt x="765657" y="0"/>
                        </a:cubicBezTo>
                        <a:cubicBezTo>
                          <a:pt x="5330916" y="-15190"/>
                          <a:pt x="9770029" y="-99533"/>
                          <a:pt x="10797692" y="0"/>
                        </a:cubicBezTo>
                        <a:cubicBezTo>
                          <a:pt x="11263288" y="606"/>
                          <a:pt x="11523503" y="84345"/>
                          <a:pt x="11563350" y="191690"/>
                        </a:cubicBezTo>
                        <a:cubicBezTo>
                          <a:pt x="11644078" y="360515"/>
                          <a:pt x="11628470" y="714495"/>
                          <a:pt x="11563350" y="958428"/>
                        </a:cubicBezTo>
                        <a:cubicBezTo>
                          <a:pt x="11575952" y="1075064"/>
                          <a:pt x="11154147" y="1211539"/>
                          <a:pt x="10797692" y="1150119"/>
                        </a:cubicBezTo>
                        <a:cubicBezTo>
                          <a:pt x="9440722" y="990822"/>
                          <a:pt x="4929802" y="1045357"/>
                          <a:pt x="765657" y="1150119"/>
                        </a:cubicBezTo>
                        <a:cubicBezTo>
                          <a:pt x="271661" y="1157704"/>
                          <a:pt x="-39872" y="1085999"/>
                          <a:pt x="0" y="958428"/>
                        </a:cubicBezTo>
                        <a:cubicBezTo>
                          <a:pt x="-52340" y="648677"/>
                          <a:pt x="-226712" y="408314"/>
                          <a:pt x="0" y="191690"/>
                        </a:cubicBezTo>
                        <a:close/>
                      </a:path>
                      <a:path w="11563350" h="1150119" fill="none" stroke="0" extrusionOk="0">
                        <a:moveTo>
                          <a:pt x="0" y="191690"/>
                        </a:moveTo>
                        <a:cubicBezTo>
                          <a:pt x="23811" y="73949"/>
                          <a:pt x="454863" y="130"/>
                          <a:pt x="765657" y="0"/>
                        </a:cubicBezTo>
                        <a:cubicBezTo>
                          <a:pt x="3371232" y="160648"/>
                          <a:pt x="9393504" y="-65691"/>
                          <a:pt x="10797692" y="0"/>
                        </a:cubicBezTo>
                        <a:cubicBezTo>
                          <a:pt x="11261871" y="-17590"/>
                          <a:pt x="11557419" y="82435"/>
                          <a:pt x="11563350" y="191690"/>
                        </a:cubicBezTo>
                        <a:cubicBezTo>
                          <a:pt x="11561218" y="442554"/>
                          <a:pt x="11738696" y="592750"/>
                          <a:pt x="11563350" y="958428"/>
                        </a:cubicBezTo>
                        <a:cubicBezTo>
                          <a:pt x="11536068" y="1053125"/>
                          <a:pt x="11157700" y="1120287"/>
                          <a:pt x="10797692" y="1150119"/>
                        </a:cubicBezTo>
                        <a:cubicBezTo>
                          <a:pt x="8582273" y="1121619"/>
                          <a:pt x="2239786" y="1290383"/>
                          <a:pt x="765657" y="1150119"/>
                        </a:cubicBezTo>
                        <a:cubicBezTo>
                          <a:pt x="353449" y="1151411"/>
                          <a:pt x="-14977" y="1055108"/>
                          <a:pt x="0" y="958428"/>
                        </a:cubicBezTo>
                        <a:cubicBezTo>
                          <a:pt x="-182124" y="597425"/>
                          <a:pt x="5776" y="502072"/>
                          <a:pt x="0" y="1916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libri" panose="020F0502020204030204"/>
                <a:ea typeface="+mn-ea"/>
                <a:cs typeface="+mn-cs"/>
              </a:rPr>
              <a:t>Kể tên các thức ăn mà em đã ăn ngày hôm qua. Hãy cho biết nhóm chất dinh dưỡng nào có nhiều trong mỗi thức ăn đó và vai trò của chúng đối với cơ thể theo gợi ý dưới đây.</a:t>
            </a:r>
            <a:endPar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EDD2680-9EBD-DA7C-16D4-020C2979E5C9}"/>
              </a:ext>
            </a:extLst>
          </p:cNvPr>
          <p:cNvPicPr>
            <a:picLocks noChangeAspect="1"/>
          </p:cNvPicPr>
          <p:nvPr/>
        </p:nvPicPr>
        <p:blipFill>
          <a:blip r:embed="rId2"/>
          <a:stretch>
            <a:fillRect/>
          </a:stretch>
        </p:blipFill>
        <p:spPr>
          <a:xfrm>
            <a:off x="466724" y="1794202"/>
            <a:ext cx="11306175" cy="2844780"/>
          </a:xfrm>
          <a:prstGeom prst="rect">
            <a:avLst/>
          </a:prstGeom>
        </p:spPr>
      </p:pic>
      <p:pic>
        <p:nvPicPr>
          <p:cNvPr id="6" name="Picture 5">
            <a:extLst>
              <a:ext uri="{FF2B5EF4-FFF2-40B4-BE49-F238E27FC236}">
                <a16:creationId xmlns:a16="http://schemas.microsoft.com/office/drawing/2014/main" id="{B86C18C7-7E1C-287F-B94A-ACC2A99C7D61}"/>
              </a:ext>
            </a:extLst>
          </p:cNvPr>
          <p:cNvPicPr>
            <a:picLocks noChangeAspect="1"/>
          </p:cNvPicPr>
          <p:nvPr/>
        </p:nvPicPr>
        <p:blipFill>
          <a:blip r:embed="rId3"/>
          <a:stretch>
            <a:fillRect/>
          </a:stretch>
        </p:blipFill>
        <p:spPr>
          <a:xfrm>
            <a:off x="4992115" y="4495799"/>
            <a:ext cx="2950720" cy="2643159"/>
          </a:xfrm>
          <a:prstGeom prst="rect">
            <a:avLst/>
          </a:prstGeom>
        </p:spPr>
      </p:pic>
    </p:spTree>
    <p:extLst>
      <p:ext uri="{BB962C8B-B14F-4D97-AF65-F5344CB8AC3E}">
        <p14:creationId xmlns:p14="http://schemas.microsoft.com/office/powerpoint/2010/main" val="274436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9CC07FC-CAFA-751A-C61A-0EEE95196639}"/>
              </a:ext>
            </a:extLst>
          </p:cNvPr>
          <p:cNvSpPr/>
          <p:nvPr/>
        </p:nvSpPr>
        <p:spPr>
          <a:xfrm>
            <a:off x="161925" y="266699"/>
            <a:ext cx="1190625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7BD20C79-A308-EB56-D5C5-1ECFDC5F25EA}"/>
              </a:ext>
            </a:extLst>
          </p:cNvPr>
          <p:cNvGraphicFramePr>
            <a:graphicFrameLocks noGrp="1"/>
          </p:cNvGraphicFramePr>
          <p:nvPr>
            <p:extLst>
              <p:ext uri="{D42A27DB-BD31-4B8C-83A1-F6EECF244321}">
                <p14:modId xmlns:p14="http://schemas.microsoft.com/office/powerpoint/2010/main" val="1339613021"/>
              </p:ext>
            </p:extLst>
          </p:nvPr>
        </p:nvGraphicFramePr>
        <p:xfrm>
          <a:off x="771525" y="695325"/>
          <a:ext cx="10810876" cy="5237997"/>
        </p:xfrm>
        <a:graphic>
          <a:graphicData uri="http://schemas.openxmlformats.org/drawingml/2006/table">
            <a:tbl>
              <a:tblPr firstRow="1" firstCol="1" bandRow="1">
                <a:tableStyleId>{5C22544A-7EE6-4342-B048-85BDC9FD1C3A}</a:tableStyleId>
              </a:tblPr>
              <a:tblGrid>
                <a:gridCol w="3114691">
                  <a:extLst>
                    <a:ext uri="{9D8B030D-6E8A-4147-A177-3AD203B41FA5}">
                      <a16:colId xmlns:a16="http://schemas.microsoft.com/office/drawing/2014/main" val="2960582867"/>
                    </a:ext>
                  </a:extLst>
                </a:gridCol>
                <a:gridCol w="4035647">
                  <a:extLst>
                    <a:ext uri="{9D8B030D-6E8A-4147-A177-3AD203B41FA5}">
                      <a16:colId xmlns:a16="http://schemas.microsoft.com/office/drawing/2014/main" val="632380167"/>
                    </a:ext>
                  </a:extLst>
                </a:gridCol>
                <a:gridCol w="3660538">
                  <a:extLst>
                    <a:ext uri="{9D8B030D-6E8A-4147-A177-3AD203B41FA5}">
                      <a16:colId xmlns:a16="http://schemas.microsoft.com/office/drawing/2014/main" val="1507401353"/>
                    </a:ext>
                  </a:extLst>
                </a:gridCol>
              </a:tblGrid>
              <a:tr h="1371600">
                <a:tc>
                  <a:txBody>
                    <a:bodyPr/>
                    <a:lstStyle/>
                    <a:p>
                      <a:pPr marL="0" marR="0" algn="ctr">
                        <a:lnSpc>
                          <a:spcPct val="120000"/>
                        </a:lnSpc>
                        <a:spcBef>
                          <a:spcPts val="0"/>
                        </a:spcBef>
                        <a:spcAft>
                          <a:spcPts val="0"/>
                        </a:spcAft>
                      </a:pPr>
                      <a:r>
                        <a:rPr lang="nl-NL" sz="2800" dirty="0">
                          <a:solidFill>
                            <a:srgbClr val="002060"/>
                          </a:solidFill>
                          <a:effectLst/>
                        </a:rPr>
                        <a:t>Tên thức ăn</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nl-NL" sz="2800" dirty="0">
                          <a:solidFill>
                            <a:srgbClr val="002060"/>
                          </a:solidFill>
                          <a:effectLst/>
                        </a:rPr>
                        <a:t>Nhóm chất dinh dưỡng có nhiều trong thức ăn</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nl-NL" sz="2800" dirty="0">
                          <a:solidFill>
                            <a:srgbClr val="002060"/>
                          </a:solidFill>
                          <a:effectLst/>
                        </a:rPr>
                        <a:t>Vai trò của các chất dinh dưỡng có trong thức ăn đối với cơ thể</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24719110"/>
                  </a:ext>
                </a:extLst>
              </a:tr>
              <a:tr h="733115">
                <a:tc>
                  <a:txBody>
                    <a:bodyPr/>
                    <a:lstStyle/>
                    <a:p>
                      <a:pPr marL="0" marR="0" algn="just">
                        <a:lnSpc>
                          <a:spcPct val="120000"/>
                        </a:lnSpc>
                        <a:spcBef>
                          <a:spcPts val="0"/>
                        </a:spcBef>
                        <a:spcAft>
                          <a:spcPts val="0"/>
                        </a:spcAft>
                      </a:pPr>
                      <a:r>
                        <a:rPr lang="nl-NL" sz="3200" dirty="0">
                          <a:solidFill>
                            <a:srgbClr val="002060"/>
                          </a:solidFill>
                          <a:effectLst/>
                        </a:rPr>
                        <a:t>Bánh mì</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dirty="0">
                          <a:solidFill>
                            <a:srgbClr val="002060"/>
                          </a:solidFill>
                          <a:effectLst/>
                        </a:rPr>
                        <a:t>Chất bột đường</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a:solidFill>
                            <a:srgbClr val="002060"/>
                          </a:solidFill>
                          <a:effectLst/>
                        </a:rPr>
                        <a:t>Cung cấp năng lượng</a:t>
                      </a:r>
                      <a:endParaRPr lang="en-US" sz="480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64209"/>
                  </a:ext>
                </a:extLst>
              </a:tr>
              <a:tr h="733115">
                <a:tc>
                  <a:txBody>
                    <a:bodyPr/>
                    <a:lstStyle/>
                    <a:p>
                      <a:pPr marL="0" marR="0" algn="just">
                        <a:lnSpc>
                          <a:spcPct val="120000"/>
                        </a:lnSpc>
                        <a:spcBef>
                          <a:spcPts val="0"/>
                        </a:spcBef>
                        <a:spcAft>
                          <a:spcPts val="0"/>
                        </a:spcAft>
                      </a:pPr>
                      <a:r>
                        <a:rPr lang="nl-NL" sz="3200">
                          <a:solidFill>
                            <a:srgbClr val="002060"/>
                          </a:solidFill>
                          <a:effectLst/>
                        </a:rPr>
                        <a:t>Thịt bò</a:t>
                      </a:r>
                      <a:endParaRPr lang="en-US" sz="480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dirty="0">
                          <a:solidFill>
                            <a:srgbClr val="002060"/>
                          </a:solidFill>
                          <a:effectLst/>
                        </a:rPr>
                        <a:t>Chất đạm</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dirty="0">
                          <a:solidFill>
                            <a:srgbClr val="002060"/>
                          </a:solidFill>
                          <a:effectLst/>
                        </a:rPr>
                        <a:t>Tham gia vào cấu tạo cơ thể</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2875198"/>
                  </a:ext>
                </a:extLst>
              </a:tr>
              <a:tr h="1113200">
                <a:tc>
                  <a:txBody>
                    <a:bodyPr/>
                    <a:lstStyle/>
                    <a:p>
                      <a:pPr marL="0" marR="0" algn="just">
                        <a:lnSpc>
                          <a:spcPct val="120000"/>
                        </a:lnSpc>
                        <a:spcBef>
                          <a:spcPts val="0"/>
                        </a:spcBef>
                        <a:spcAft>
                          <a:spcPts val="0"/>
                        </a:spcAft>
                      </a:pPr>
                      <a:r>
                        <a:rPr lang="nl-NL" sz="3200">
                          <a:solidFill>
                            <a:srgbClr val="002060"/>
                          </a:solidFill>
                          <a:effectLst/>
                        </a:rPr>
                        <a:t>Cam</a:t>
                      </a:r>
                      <a:endParaRPr lang="en-US" sz="480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a:solidFill>
                            <a:srgbClr val="002060"/>
                          </a:solidFill>
                          <a:effectLst/>
                        </a:rPr>
                        <a:t>Vi-ta-min</a:t>
                      </a:r>
                      <a:endParaRPr lang="en-US" sz="480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dirty="0">
                          <a:solidFill>
                            <a:srgbClr val="002060"/>
                          </a:solidFill>
                          <a:effectLst/>
                        </a:rPr>
                        <a:t>Giúp cơ thể phòng tránh các bệnh</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6508236"/>
                  </a:ext>
                </a:extLst>
              </a:tr>
              <a:tr h="458873">
                <a:tc>
                  <a:txBody>
                    <a:bodyPr/>
                    <a:lstStyle/>
                    <a:p>
                      <a:pPr marL="0" marR="0" algn="just">
                        <a:lnSpc>
                          <a:spcPct val="120000"/>
                        </a:lnSpc>
                        <a:spcBef>
                          <a:spcPts val="0"/>
                        </a:spcBef>
                        <a:spcAft>
                          <a:spcPts val="0"/>
                        </a:spcAft>
                      </a:pPr>
                      <a:r>
                        <a:rPr lang="nl-NL" sz="4400">
                          <a:solidFill>
                            <a:srgbClr val="002060"/>
                          </a:solidFill>
                          <a:effectLst/>
                        </a:rPr>
                        <a:t>........</a:t>
                      </a:r>
                      <a:endParaRPr lang="en-US" sz="4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a:solidFill>
                            <a:srgbClr val="002060"/>
                          </a:solidFill>
                          <a:effectLst/>
                        </a:rPr>
                        <a:t> </a:t>
                      </a:r>
                      <a:endParaRPr lang="en-US" sz="48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3200" dirty="0">
                          <a:solidFill>
                            <a:srgbClr val="002060"/>
                          </a:solidFill>
                          <a:effectLst/>
                        </a:rPr>
                        <a:t> </a:t>
                      </a:r>
                      <a:endParaRPr lang="en-US" sz="4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7963034"/>
                  </a:ext>
                </a:extLst>
              </a:tr>
            </a:tbl>
          </a:graphicData>
        </a:graphic>
      </p:graphicFrame>
    </p:spTree>
    <p:extLst>
      <p:ext uri="{BB962C8B-B14F-4D97-AF65-F5344CB8AC3E}">
        <p14:creationId xmlns:p14="http://schemas.microsoft.com/office/powerpoint/2010/main" val="368278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F89AA9B7-E7E8-719D-F1D9-3BC9D21895B6}"/>
              </a:ext>
            </a:extLst>
          </p:cNvPr>
          <p:cNvPicPr>
            <a:picLocks noChangeAspect="1"/>
          </p:cNvPicPr>
          <p:nvPr/>
        </p:nvPicPr>
        <p:blipFill>
          <a:blip r:embed="rId3"/>
          <a:stretch>
            <a:fillRect/>
          </a:stretch>
        </p:blipFill>
        <p:spPr>
          <a:xfrm>
            <a:off x="3207632" y="2000250"/>
            <a:ext cx="6172356" cy="1383459"/>
          </a:xfrm>
          <a:prstGeom prst="rect">
            <a:avLst/>
          </a:prstGeom>
        </p:spPr>
      </p:pic>
    </p:spTree>
    <p:extLst>
      <p:ext uri="{BB962C8B-B14F-4D97-AF65-F5344CB8AC3E}">
        <p14:creationId xmlns:p14="http://schemas.microsoft.com/office/powerpoint/2010/main" val="2928566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16405" y="994143"/>
            <a:ext cx="9475469" cy="1485900"/>
          </a:xfrm>
          <a:prstGeom prst="rect">
            <a:avLst/>
          </a:prstGeom>
        </p:spPr>
      </p:pic>
      <p:sp>
        <p:nvSpPr>
          <p:cNvPr id="100" name="Text Box 99"/>
          <p:cNvSpPr txBox="1"/>
          <p:nvPr/>
        </p:nvSpPr>
        <p:spPr>
          <a:xfrm>
            <a:off x="1869757" y="1229261"/>
            <a:ext cx="9347835" cy="1015663"/>
          </a:xfrm>
          <a:prstGeom prst="rect">
            <a:avLst/>
          </a:prstGeom>
          <a:noFill/>
          <a:ln w="9525">
            <a:noFill/>
          </a:ln>
        </p:spPr>
        <p:txBody>
          <a:bodyPr wrap="squar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Trò</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chơi</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Lật</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mảnh</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ghép</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ea typeface="+mn-ea"/>
                <a:cs typeface="Calibri" panose="020F0502020204030204" pitchFamily="34" charset="0"/>
              </a:rPr>
              <a:t>” </a:t>
            </a:r>
          </a:p>
        </p:txBody>
      </p:sp>
      <p:sp>
        <p:nvSpPr>
          <p:cNvPr id="9" name="Text Box 8"/>
          <p:cNvSpPr txBox="1"/>
          <p:nvPr/>
        </p:nvSpPr>
        <p:spPr>
          <a:xfrm>
            <a:off x="2152650" y="2673648"/>
            <a:ext cx="8622030" cy="2554545"/>
          </a:xfrm>
          <a:prstGeom prst="rect">
            <a:avLst/>
          </a:prstGeom>
          <a:solidFill>
            <a:schemeClr val="bg1"/>
          </a:solidFill>
          <a:effectLst>
            <a:glow rad="63500">
              <a:schemeClr val="accent2">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Luật chơi: </a:t>
            </a: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Trả lời đúng một câu hỏi sẽ mở được một mảnh ghép. Khi trả lời được tất cả các câu hỏi chúng ta sẽ hoàn thành được hình ảnh.</a:t>
            </a:r>
          </a:p>
        </p:txBody>
      </p:sp>
      <p:pic>
        <p:nvPicPr>
          <p:cNvPr id="10" name="Content Placeholder 9" descr="Picture1T"/>
          <p:cNvPicPr>
            <a:picLocks noGrp="1" noChangeAspect="1"/>
          </p:cNvPicPr>
          <p:nvPr>
            <p:ph idx="1"/>
          </p:nvPr>
        </p:nvPicPr>
        <p:blipFill>
          <a:blip r:embed="rId4"/>
          <a:stretch>
            <a:fillRect/>
          </a:stretch>
        </p:blipFill>
        <p:spPr>
          <a:xfrm flipH="1">
            <a:off x="343535" y="3623310"/>
            <a:ext cx="1799590" cy="3234690"/>
          </a:xfrm>
          <a:prstGeom prst="rect">
            <a:avLst/>
          </a:prstGeom>
        </p:spPr>
      </p:pic>
      <p:pic>
        <p:nvPicPr>
          <p:cNvPr id="7" name="Content Placeholder 8" descr="pixlr-bg-result (29)">
            <a:hlinkClick r:id="rId5" action="ppaction://hlinksldjump"/>
            <a:extLst>
              <a:ext uri="{FF2B5EF4-FFF2-40B4-BE49-F238E27FC236}">
                <a16:creationId xmlns:a16="http://schemas.microsoft.com/office/drawing/2014/main" id="{99E38695-F9A4-4BD0-AC3F-C0F07B6A1978}"/>
              </a:ext>
            </a:extLst>
          </p:cNvPr>
          <p:cNvPicPr>
            <a:picLocks noChangeAspect="1"/>
          </p:cNvPicPr>
          <p:nvPr/>
        </p:nvPicPr>
        <p:blipFill>
          <a:blip r:embed="rId6"/>
          <a:stretch>
            <a:fillRect/>
          </a:stretch>
        </p:blipFill>
        <p:spPr>
          <a:xfrm>
            <a:off x="9281446" y="3779470"/>
            <a:ext cx="3872291" cy="3369264"/>
          </a:xfrm>
          <a:prstGeom prst="rect">
            <a:avLst/>
          </a:prstGeom>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61E5C-350D-4827-B592-9BAC54ABB1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0583" y="586409"/>
            <a:ext cx="5913782" cy="5784574"/>
          </a:xfrm>
          <a:prstGeom prst="rect">
            <a:avLst/>
          </a:prstGeom>
        </p:spPr>
      </p:pic>
      <p:sp>
        <p:nvSpPr>
          <p:cNvPr id="7" name="Freeform 6"/>
          <p:cNvSpPr/>
          <p:nvPr/>
        </p:nvSpPr>
        <p:spPr>
          <a:xfrm rot="10800000">
            <a:off x="6109854" y="2924492"/>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Freeform 7"/>
          <p:cNvSpPr/>
          <p:nvPr/>
        </p:nvSpPr>
        <p:spPr>
          <a:xfrm rot="16200000">
            <a:off x="3339709" y="3161067"/>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Text Box 13">
            <a:hlinkClick r:id="rId4" action="ppaction://hlinksldjump"/>
          </p:cNvPr>
          <p:cNvSpPr txBox="1"/>
          <p:nvPr/>
        </p:nvSpPr>
        <p:spPr>
          <a:xfrm>
            <a:off x="3354292" y="4166787"/>
            <a:ext cx="2354375" cy="1477328"/>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4</a:t>
            </a:r>
          </a:p>
        </p:txBody>
      </p:sp>
      <p:sp>
        <p:nvSpPr>
          <p:cNvPr id="12" name="Text Box 11">
            <a:hlinkClick r:id="rId5" action="ppaction://hlinksldjump"/>
          </p:cNvPr>
          <p:cNvSpPr txBox="1"/>
          <p:nvPr/>
        </p:nvSpPr>
        <p:spPr>
          <a:xfrm>
            <a:off x="6586710" y="4123171"/>
            <a:ext cx="217796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3</a:t>
            </a:r>
          </a:p>
        </p:txBody>
      </p:sp>
      <p:sp>
        <p:nvSpPr>
          <p:cNvPr id="6" name="Freeform 5"/>
          <p:cNvSpPr/>
          <p:nvPr/>
        </p:nvSpPr>
        <p:spPr>
          <a:xfrm rot="5400000">
            <a:off x="5892166" y="173924"/>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Freeform 1"/>
          <p:cNvSpPr/>
          <p:nvPr/>
        </p:nvSpPr>
        <p:spPr>
          <a:xfrm>
            <a:off x="3099847" y="388440"/>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F685"/>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Text Box 8">
            <a:hlinkClick r:id="rId6" action="ppaction://hlinksldjump"/>
          </p:cNvPr>
          <p:cNvSpPr txBox="1"/>
          <p:nvPr/>
        </p:nvSpPr>
        <p:spPr>
          <a:xfrm>
            <a:off x="6380304" y="1048007"/>
            <a:ext cx="189384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2</a:t>
            </a:r>
          </a:p>
        </p:txBody>
      </p:sp>
      <p:sp>
        <p:nvSpPr>
          <p:cNvPr id="15" name="Text Box 14">
            <a:hlinkClick r:id="rId7" action="ppaction://hlinksldjump"/>
          </p:cNvPr>
          <p:cNvSpPr txBox="1"/>
          <p:nvPr/>
        </p:nvSpPr>
        <p:spPr>
          <a:xfrm>
            <a:off x="3162948" y="1097248"/>
            <a:ext cx="2480745" cy="1477328"/>
          </a:xfrm>
          <a:prstGeom prst="rect">
            <a:avLst/>
          </a:prstGeom>
          <a:solidFill>
            <a:srgbClr val="000000">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1</a:t>
            </a:r>
          </a:p>
        </p:txBody>
      </p:sp>
      <p:pic>
        <p:nvPicPr>
          <p:cNvPr id="21" name="Content Placeholder 8" descr="pixlr-bg-result (29)">
            <a:hlinkClick r:id="rId8" action="ppaction://hlinksldjump"/>
            <a:extLst>
              <a:ext uri="{FF2B5EF4-FFF2-40B4-BE49-F238E27FC236}">
                <a16:creationId xmlns:a16="http://schemas.microsoft.com/office/drawing/2014/main" id="{4D23868A-2148-4896-AC08-81E12DEC9478}"/>
              </a:ext>
            </a:extLst>
          </p:cNvPr>
          <p:cNvPicPr>
            <a:picLocks noChangeAspect="1"/>
          </p:cNvPicPr>
          <p:nvPr/>
        </p:nvPicPr>
        <p:blipFill>
          <a:blip r:embed="rId9"/>
          <a:stretch>
            <a:fillRect/>
          </a:stretch>
        </p:blipFill>
        <p:spPr>
          <a:xfrm>
            <a:off x="-327650" y="3886137"/>
            <a:ext cx="3872291" cy="3369264"/>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with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withEffect">
                                  <p:stCondLst>
                                    <p:cond delay="0"/>
                                  </p:stCondLst>
                                  <p:childTnLst>
                                    <p:animEffect transition="out" filter="checkerboard(across)">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withEffect">
                                  <p:stCondLst>
                                    <p:cond delay="0"/>
                                  </p:stCondLst>
                                  <p:childTnLst>
                                    <p:animEffect transition="out" filter="checkerboard(across)">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withEffect">
                                  <p:stCondLst>
                                    <p:cond delay="0"/>
                                  </p:stCondLst>
                                  <p:childTnLst>
                                    <p:animEffect transition="out" filter="checkerboard(across)">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withEffect">
                                  <p:stCondLst>
                                    <p:cond delay="0"/>
                                  </p:stCondLst>
                                  <p:childTnLst>
                                    <p:animEffect transition="out" filter="dissolv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4" presetClass="exit" presetSubtype="0" fill="hold" grpId="0" nodeType="withEffect">
                                  <p:stCondLst>
                                    <p:cond delay="0"/>
                                  </p:stCondLst>
                                  <p:childTnLst>
                                    <p:anim to="" calcmode="lin" valueType="num">
                                      <p:cBhvr>
                                        <p:cTn id="48" dur="1"/>
                                        <p:tgtEl>
                                          <p:spTgt spid="7"/>
                                        </p:tgtEl>
                                      </p:cBhvr>
                                    </p:anim>
                                    <p:set>
                                      <p:cBhvr>
                                        <p:cTn id="4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7" grpId="1" animBg="1"/>
      <p:bldP spid="8" grpId="0" animBg="1"/>
      <p:bldP spid="8" grpId="1" animBg="1"/>
      <p:bldP spid="14" grpId="0"/>
      <p:bldP spid="14" grpId="1"/>
      <p:bldP spid="12" grpId="0"/>
      <p:bldP spid="12" grpId="1"/>
      <p:bldP spid="6" grpId="0" animBg="1"/>
      <p:bldP spid="6" grpId="1" animBg="1"/>
      <p:bldP spid="2" grpId="0" animBg="1"/>
      <p:bldP spid="2" grpId="1" animBg="1"/>
      <p:bldP spid="9" grpId="0"/>
      <p:bldP spid="9" grpId="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lgn="just">
              <a:defRPr/>
            </a:pPr>
            <a:r>
              <a:rPr lang="en-US" sz="3600" kern="0" dirty="0">
                <a:solidFill>
                  <a:prstClr val="black"/>
                </a:solidFill>
                <a:latin typeface="Cambria" panose="02040503050406030204" pitchFamily="18" charset="0"/>
                <a:ea typeface="Cambria" panose="02040503050406030204" pitchFamily="18" charset="0"/>
              </a:rPr>
              <a:t>C</a:t>
            </a:r>
            <a:r>
              <a:rPr lang="vi-VN" sz="3600" kern="0" dirty="0">
                <a:solidFill>
                  <a:prstClr val="black"/>
                </a:solidFill>
                <a:latin typeface="Cambria" panose="02040503050406030204" pitchFamily="18" charset="0"/>
                <a:ea typeface="Cambria" panose="02040503050406030204" pitchFamily="18" charset="0"/>
              </a:rPr>
              <a:t>ung cấp năng lượng cho mọi hoạt động của cơ thể.</a:t>
            </a:r>
            <a:endParaRPr kumimoji="0" lang="en-US" altLang="vi-VN"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5" name="Picture 24"/>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27" name="Snip Diagonal Corner Rectangle 8"/>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c</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hất bột đường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Content Placeholder 8" descr="pixlr-bg-result (29)">
            <a:hlinkClick r:id="rId5" action="ppaction://hlinksldjump"/>
          </p:cNvPr>
          <p:cNvPicPr>
            <a:picLocks noChangeAspect="1"/>
          </p:cNvPicPr>
          <p:nvPr/>
        </p:nvPicPr>
        <p:blipFill>
          <a:blip r:embed="rId6"/>
          <a:stretch>
            <a:fillRect/>
          </a:stretch>
        </p:blipFill>
        <p:spPr>
          <a:xfrm>
            <a:off x="-732790" y="3272038"/>
            <a:ext cx="4580255" cy="3985260"/>
          </a:xfrm>
          <a:prstGeom prst="rect">
            <a:avLst/>
          </a:prstGeom>
        </p:spPr>
      </p:pic>
      <p:pic>
        <p:nvPicPr>
          <p:cNvPr id="10" name="Picture 4">
            <a:extLst>
              <a:ext uri="{FF2B5EF4-FFF2-40B4-BE49-F238E27FC236}">
                <a16:creationId xmlns:a16="http://schemas.microsoft.com/office/drawing/2014/main" id="{179B90C7-EA03-4A58-A80A-A630C3C85643}"/>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1" name="Action Button: Home 3">
            <a:hlinkClick r:id="rId5" action="ppaction://hlinksldjump"/>
            <a:extLst>
              <a:ext uri="{FF2B5EF4-FFF2-40B4-BE49-F238E27FC236}">
                <a16:creationId xmlns:a16="http://schemas.microsoft.com/office/drawing/2014/main" id="{007F7D4E-9212-429C-9D2D-5D6C7894021D}"/>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93ACD-C5E4-EB22-6A2F-A26DDD72DC3F}"/>
              </a:ext>
            </a:extLst>
          </p:cNvPr>
          <p:cNvSpPr/>
          <p:nvPr/>
        </p:nvSpPr>
        <p:spPr>
          <a:xfrm>
            <a:off x="2114550" y="2762250"/>
            <a:ext cx="8020050" cy="1276349"/>
          </a:xfrm>
          <a:prstGeom prst="rect">
            <a:avLst/>
          </a:prstGeom>
          <a:solidFill>
            <a:srgbClr val="FBE5D6"/>
          </a:solidFill>
          <a:ln w="28575" cap="flat" cmpd="sng" algn="ctr">
            <a:solidFill>
              <a:srgbClr val="FBE5D6"/>
            </a:solidFill>
            <a:prstDash val="solid"/>
            <a:miter lim="800000"/>
          </a:ln>
          <a:effectLst/>
        </p:spPr>
        <p:txBody>
          <a:bodyPr rtlCol="0" anchor="ctr"/>
          <a:lstStyle/>
          <a:p>
            <a:pPr lvl="0" algn="just">
              <a:defRPr/>
            </a:pPr>
            <a:r>
              <a:rPr lang="en-US" sz="3200" kern="0" dirty="0">
                <a:solidFill>
                  <a:prstClr val="black"/>
                </a:solidFill>
                <a:latin typeface="Cambria" panose="02040503050406030204" pitchFamily="18" charset="0"/>
                <a:ea typeface="Cambria" panose="02040503050406030204" pitchFamily="18" charset="0"/>
              </a:rPr>
              <a:t>L</a:t>
            </a:r>
            <a:r>
              <a:rPr lang="vi-VN" sz="3200" kern="0" dirty="0">
                <a:solidFill>
                  <a:prstClr val="black"/>
                </a:solidFill>
                <a:latin typeface="Cambria" panose="02040503050406030204" pitchFamily="18" charset="0"/>
                <a:ea typeface="Cambria" panose="02040503050406030204" pitchFamily="18" charset="0"/>
              </a:rPr>
              <a:t>à thành phần xây dựng, cấu tạo cơ thể và tham gia vào hầu hết các hoạt động sống.</a:t>
            </a:r>
            <a:endParaRPr kumimoji="0" lang="en-US" alt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AF5D691-CCE7-5391-CD30-A26642653B09}"/>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9706864" y="2792579"/>
            <a:ext cx="885137" cy="708059"/>
          </a:xfrm>
          <a:prstGeom prst="rect">
            <a:avLst/>
          </a:prstGeom>
        </p:spPr>
      </p:pic>
      <p:sp>
        <p:nvSpPr>
          <p:cNvPr id="9" name="Snip Diagonal Corner Rectangle 8">
            <a:extLst>
              <a:ext uri="{FF2B5EF4-FFF2-40B4-BE49-F238E27FC236}">
                <a16:creationId xmlns:a16="http://schemas.microsoft.com/office/drawing/2014/main" id="{3EEFA70A-FDF3-8E85-FB2A-8455C321E847}"/>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c</a:t>
            </a:r>
            <a:r>
              <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hất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đạm</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76CD7118-CC98-60B9-D02F-7F92C42C0E51}"/>
              </a:ext>
            </a:extLst>
          </p:cNvPr>
          <p:cNvPicPr>
            <a:picLocks noChangeAspect="1"/>
          </p:cNvPicPr>
          <p:nvPr/>
        </p:nvPicPr>
        <p:blipFill>
          <a:blip r:embed="rId6"/>
          <a:stretch>
            <a:fillRect/>
          </a:stretch>
        </p:blipFill>
        <p:spPr>
          <a:xfrm>
            <a:off x="-732790" y="3272038"/>
            <a:ext cx="4580255" cy="3985260"/>
          </a:xfrm>
          <a:prstGeom prst="rect">
            <a:avLst/>
          </a:prstGeom>
        </p:spPr>
      </p:pic>
      <p:pic>
        <p:nvPicPr>
          <p:cNvPr id="11" name="Picture 4">
            <a:extLst>
              <a:ext uri="{FF2B5EF4-FFF2-40B4-BE49-F238E27FC236}">
                <a16:creationId xmlns:a16="http://schemas.microsoft.com/office/drawing/2014/main" id="{F76C04E4-DD22-354B-8565-59717CB7838B}"/>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2" name="Action Button: Home 3">
            <a:hlinkClick r:id="rId5" action="ppaction://hlinksldjump"/>
            <a:extLst>
              <a:ext uri="{FF2B5EF4-FFF2-40B4-BE49-F238E27FC236}">
                <a16:creationId xmlns:a16="http://schemas.microsoft.com/office/drawing/2014/main" id="{6ED0CA72-B4ED-F881-4A29-0DCCD7E6F068}"/>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en-US" sz="3600" kern="0" dirty="0">
                <a:solidFill>
                  <a:prstClr val="black"/>
                </a:solidFill>
                <a:latin typeface="Cambria" panose="02040503050406030204" pitchFamily="18" charset="0"/>
                <a:ea typeface="Cambria" panose="02040503050406030204" pitchFamily="18" charset="0"/>
              </a:rPr>
              <a:t>C</a:t>
            </a:r>
            <a:r>
              <a:rPr lang="vi-VN" sz="3600" kern="0" dirty="0">
                <a:solidFill>
                  <a:prstClr val="black"/>
                </a:solidFill>
                <a:latin typeface="Cambria" panose="02040503050406030204" pitchFamily="18" charset="0"/>
                <a:ea typeface="Cambria" panose="02040503050406030204" pitchFamily="18" charset="0"/>
              </a:rPr>
              <a:t>ần cho hoạt động sống và giúp cho cơ thể phòng tránh bệnh.</a:t>
            </a:r>
            <a:endParaRPr kumimoji="0" lang="en-US" altLang="vi-VN"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Vi-ta-min</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en-US" sz="3200" kern="0" dirty="0">
                <a:solidFill>
                  <a:prstClr val="black"/>
                </a:solidFill>
                <a:latin typeface="Cambria" panose="02040503050406030204" pitchFamily="18" charset="0"/>
                <a:ea typeface="Cambria" panose="02040503050406030204" pitchFamily="18" charset="0"/>
              </a:rPr>
              <a:t>T</a:t>
            </a:r>
            <a:r>
              <a:rPr lang="vi-VN" sz="3200" kern="0" dirty="0">
                <a:solidFill>
                  <a:prstClr val="black"/>
                </a:solidFill>
                <a:latin typeface="Cambria" panose="02040503050406030204" pitchFamily="18" charset="0"/>
                <a:ea typeface="Cambria" panose="02040503050406030204" pitchFamily="18" charset="0"/>
              </a:rPr>
              <a:t>ham gia vào cấu tạo cơ thể, dự trữ và cung cấp năng lượng, giúp hòa tan một số vi-ta-min.</a:t>
            </a:r>
            <a:endParaRPr kumimoji="0" lang="en-US" alt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35289" y="34212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chất</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béo</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055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85B3A57-B50C-7F5E-0CCD-96FC1B8EB272}"/>
              </a:ext>
            </a:extLst>
          </p:cNvPr>
          <p:cNvPicPr>
            <a:picLocks noChangeAspect="1"/>
          </p:cNvPicPr>
          <p:nvPr/>
        </p:nvPicPr>
        <p:blipFill>
          <a:blip r:embed="rId4"/>
          <a:stretch>
            <a:fillRect/>
          </a:stretch>
        </p:blipFill>
        <p:spPr>
          <a:xfrm>
            <a:off x="1081817" y="451705"/>
            <a:ext cx="5151566" cy="3706689"/>
          </a:xfrm>
          <a:prstGeom prst="rect">
            <a:avLst/>
          </a:prstGeom>
        </p:spPr>
      </p:pic>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61684" y="328435"/>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428725" y="720524"/>
            <a:ext cx="11009439" cy="6555641"/>
          </a:xfrm>
          <a:prstGeom prst="rect">
            <a:avLst/>
          </a:prstGeom>
          <a:noFill/>
        </p:spPr>
        <p:txBody>
          <a:bodyPr wrap="square" rtlCol="0">
            <a:spAutoFit/>
          </a:bodyPr>
          <a:lstStyle/>
          <a:p>
            <a:pPr algn="ctr">
              <a:defRPr/>
            </a:pPr>
            <a:r>
              <a:rPr lang="en-GB" sz="4000" dirty="0" err="1">
                <a:solidFill>
                  <a:srgbClr val="0070C0"/>
                </a:solidFill>
                <a:latin typeface="Times New Roman" panose="02020603050405020304" pitchFamily="18" charset="0"/>
                <a:cs typeface="Times New Roman" panose="02020603050405020304" pitchFamily="18" charset="0"/>
              </a:rPr>
              <a:t>Cảm</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quý</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thầy</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cô</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đã</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ủng</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hộ</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bài</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soạn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điện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tử</a:t>
            </a:r>
            <a:r>
              <a:rPr lang="en-GB" sz="4000" dirty="0">
                <a:solidFill>
                  <a:srgbClr val="0070C0"/>
                </a:solidFill>
                <a:latin typeface="Times New Roman" panose="02020603050405020304" pitchFamily="18" charset="0"/>
                <a:cs typeface="Times New Roman" panose="02020603050405020304" pitchFamily="18" charset="0"/>
              </a:rPr>
              <a:t> 2,3,4 </a:t>
            </a:r>
            <a:r>
              <a:rPr lang="en-GB" sz="4000" dirty="0" err="1">
                <a:solidFill>
                  <a:srgbClr val="0070C0"/>
                </a:solidFill>
                <a:latin typeface="Times New Roman" panose="02020603050405020304" pitchFamily="18" charset="0"/>
                <a:cs typeface="Times New Roman" panose="02020603050405020304" pitchFamily="18" charset="0"/>
              </a:rPr>
              <a:t>của</a:t>
            </a:r>
            <a:r>
              <a:rPr lang="en-GB" sz="4000" dirty="0">
                <a:solidFill>
                  <a:srgbClr val="0070C0"/>
                </a:solidFill>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Hiền Trần</a:t>
            </a:r>
            <a:endParaRPr lang="en-GB" sz="4000"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Hiền Trần</a:t>
            </a:r>
            <a:r>
              <a:rPr lang="en-GB" sz="3600" dirty="0" smtClean="0">
                <a:latin typeface="Calibri" panose="020F0502020204030204"/>
              </a:rPr>
              <a:t> </a:t>
            </a:r>
            <a:r>
              <a:rPr lang="en-GB" sz="3600" dirty="0" err="1">
                <a:latin typeface="Calibri" panose="020F0502020204030204"/>
              </a:rPr>
              <a:t>đang</a:t>
            </a:r>
            <a:r>
              <a:rPr lang="en-GB" sz="3600" dirty="0">
                <a:latin typeface="Calibri" panose="020F0502020204030204"/>
              </a:rPr>
              <a:t> </a:t>
            </a:r>
            <a:r>
              <a:rPr lang="en-GB" sz="3600" dirty="0" err="1">
                <a:latin typeface="Calibri" panose="020F0502020204030204"/>
              </a:rPr>
              <a:t>theo</a:t>
            </a:r>
            <a:r>
              <a:rPr lang="en-GB" sz="3600" dirty="0">
                <a:latin typeface="Calibri" panose="020F0502020204030204"/>
              </a:rPr>
              <a:t> </a:t>
            </a:r>
            <a:r>
              <a:rPr lang="en-GB" sz="3600" dirty="0" err="1">
                <a:latin typeface="Calibri" panose="020F0502020204030204"/>
              </a:rPr>
              <a:t>soạn</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bộ</a:t>
            </a:r>
            <a:r>
              <a:rPr lang="en-GB" sz="3600" dirty="0">
                <a:latin typeface="Calibri" panose="020F0502020204030204"/>
              </a:rPr>
              <a:t> </a:t>
            </a:r>
            <a:r>
              <a:rPr lang="en-GB" sz="3600" dirty="0" err="1">
                <a:latin typeface="Calibri" panose="020F0502020204030204"/>
              </a:rPr>
              <a:t>Chân</a:t>
            </a:r>
            <a:r>
              <a:rPr lang="en-GB" sz="3600" dirty="0">
                <a:latin typeface="Calibri" panose="020F0502020204030204"/>
              </a:rPr>
              <a:t> </a:t>
            </a:r>
            <a:r>
              <a:rPr lang="en-GB" sz="3600" dirty="0" err="1">
                <a:latin typeface="Calibri" panose="020F0502020204030204"/>
              </a:rPr>
              <a:t>trời</a:t>
            </a:r>
            <a:r>
              <a:rPr lang="en-GB" sz="3600" dirty="0">
                <a:latin typeface="Calibri" panose="020F0502020204030204"/>
              </a:rPr>
              <a:t> </a:t>
            </a:r>
            <a:r>
              <a:rPr lang="en-GB" sz="3600" dirty="0" err="1">
                <a:latin typeface="Calibri" panose="020F0502020204030204"/>
              </a:rPr>
              <a:t>sáng</a:t>
            </a:r>
            <a:r>
              <a:rPr lang="en-GB" sz="3600" dirty="0">
                <a:latin typeface="Calibri" panose="020F0502020204030204"/>
              </a:rPr>
              <a:t> </a:t>
            </a:r>
            <a:r>
              <a:rPr lang="en-GB" sz="3600" dirty="0" err="1" smtClean="0">
                <a:latin typeface="Calibri" panose="020F0502020204030204"/>
              </a:rPr>
              <a:t>tạo</a:t>
            </a:r>
            <a:r>
              <a:rPr lang="vi-VN" sz="3600" dirty="0" smtClean="0">
                <a:latin typeface="Calibri" panose="020F0502020204030204"/>
              </a:rPr>
              <a:t>, KNTT, Cánh diều-</a:t>
            </a:r>
            <a:r>
              <a:rPr lang="en-GB" sz="3600" dirty="0" smtClean="0">
                <a:latin typeface="Calibri" panose="020F0502020204030204"/>
              </a:rPr>
              <a:t> </a:t>
            </a:r>
            <a:r>
              <a:rPr lang="en-GB" sz="4000" dirty="0" err="1">
                <a:solidFill>
                  <a:srgbClr val="FF0000"/>
                </a:solidFill>
                <a:latin typeface="Calibri" panose="020F0502020204030204"/>
              </a:rPr>
              <a:t>lớp</a:t>
            </a:r>
            <a:r>
              <a:rPr lang="en-GB" sz="4000" dirty="0">
                <a:solidFill>
                  <a:srgbClr val="FF0000"/>
                </a:solidFill>
                <a:latin typeface="Calibri" panose="020F0502020204030204"/>
              </a:rPr>
              <a:t> </a:t>
            </a:r>
            <a:r>
              <a:rPr lang="en-GB" sz="4000" dirty="0" smtClean="0">
                <a:solidFill>
                  <a:srgbClr val="FF0000"/>
                </a:solidFill>
                <a:latin typeface="Calibri" panose="020F0502020204030204"/>
              </a:rPr>
              <a:t>5</a:t>
            </a:r>
            <a:r>
              <a:rPr lang="en-GB" sz="3600" dirty="0" smtClean="0">
                <a:solidFill>
                  <a:srgbClr val="FF0000"/>
                </a:solidFill>
                <a:latin typeface="Calibri" panose="020F0502020204030204"/>
              </a:rPr>
              <a:t> </a:t>
            </a:r>
            <a:r>
              <a:rPr lang="en-GB" sz="3600" dirty="0" err="1" smtClean="0">
                <a:latin typeface="Calibri" panose="020F0502020204030204"/>
              </a:rPr>
              <a:t>chương</a:t>
            </a:r>
            <a:r>
              <a:rPr lang="en-GB" sz="3600" dirty="0" smtClean="0">
                <a:latin typeface="Calibri" panose="020F0502020204030204"/>
              </a:rPr>
              <a:t> </a:t>
            </a:r>
            <a:r>
              <a:rPr lang="en-GB" sz="3600" dirty="0" err="1">
                <a:latin typeface="Calibri" panose="020F0502020204030204"/>
              </a:rPr>
              <a:t>trình</a:t>
            </a:r>
            <a:r>
              <a:rPr lang="en-GB" sz="3600" dirty="0">
                <a:latin typeface="Calibri" panose="020F0502020204030204"/>
              </a:rPr>
              <a:t> </a:t>
            </a:r>
            <a:r>
              <a:rPr lang="en-GB" sz="3600" dirty="0" err="1">
                <a:latin typeface="Calibri" panose="020F0502020204030204"/>
              </a:rPr>
              <a:t>thay</a:t>
            </a:r>
            <a:r>
              <a:rPr lang="en-GB" sz="3600" dirty="0">
                <a:latin typeface="Calibri" panose="020F0502020204030204"/>
              </a:rPr>
              <a:t> </a:t>
            </a:r>
            <a:r>
              <a:rPr lang="en-GB" sz="3600" dirty="0" err="1">
                <a:latin typeface="Calibri" panose="020F0502020204030204"/>
              </a:rPr>
              <a:t>sách</a:t>
            </a:r>
            <a:r>
              <a:rPr lang="en-GB" sz="3600" dirty="0">
                <a:latin typeface="Calibri" panose="020F0502020204030204"/>
              </a:rPr>
              <a:t> </a:t>
            </a:r>
            <a:r>
              <a:rPr lang="en-GB" sz="3600" dirty="0" err="1">
                <a:latin typeface="Calibri" panose="020F0502020204030204"/>
              </a:rPr>
              <a:t>năm</a:t>
            </a:r>
            <a:r>
              <a:rPr lang="en-GB" sz="3600" dirty="0">
                <a:latin typeface="Calibri" panose="020F0502020204030204"/>
              </a:rPr>
              <a:t> </a:t>
            </a:r>
            <a:r>
              <a:rPr lang="en-GB" sz="3600" dirty="0" err="1">
                <a:latin typeface="Calibri" panose="020F0502020204030204"/>
              </a:rPr>
              <a:t>tới</a:t>
            </a:r>
            <a:r>
              <a:rPr lang="en-GB" sz="3600" dirty="0">
                <a:latin typeface="Calibri" panose="020F0502020204030204"/>
              </a:rPr>
              <a:t>. </a:t>
            </a:r>
            <a:r>
              <a:rPr lang="en-GB" sz="3600" dirty="0" smtClean="0">
                <a:latin typeface="Calibri" panose="020F0502020204030204"/>
              </a:rPr>
              <a:t> </a:t>
            </a:r>
            <a:r>
              <a:rPr lang="en-GB" sz="3600" dirty="0" err="1">
                <a:latin typeface="Calibri" panose="020F0502020204030204"/>
              </a:rPr>
              <a:t>liên</a:t>
            </a:r>
            <a:r>
              <a:rPr lang="en-GB" sz="3600" dirty="0">
                <a:latin typeface="Calibri" panose="020F0502020204030204"/>
              </a:rPr>
              <a:t> </a:t>
            </a:r>
            <a:r>
              <a:rPr lang="en-GB" sz="3600" dirty="0" err="1">
                <a:latin typeface="Calibri" panose="020F0502020204030204"/>
              </a:rPr>
              <a:t>hệ</a:t>
            </a:r>
            <a:r>
              <a:rPr lang="en-GB" sz="3600" dirty="0">
                <a:latin typeface="Calibri" panose="020F0502020204030204"/>
              </a:rPr>
              <a:t> </a:t>
            </a:r>
            <a:r>
              <a:rPr lang="en-GB" sz="3600" dirty="0" err="1">
                <a:latin typeface="Calibri" panose="020F0502020204030204"/>
              </a:rPr>
              <a:t>với</a:t>
            </a:r>
            <a:r>
              <a:rPr lang="en-GB" sz="3600" dirty="0">
                <a:latin typeface="Calibri" panose="020F0502020204030204"/>
              </a:rPr>
              <a:t> </a:t>
            </a:r>
            <a:r>
              <a:rPr lang="en-GB" sz="3600" dirty="0" err="1">
                <a:latin typeface="Calibri" panose="020F0502020204030204"/>
              </a:rPr>
              <a:t>em</a:t>
            </a:r>
            <a:r>
              <a:rPr lang="en-GB" sz="3600" dirty="0">
                <a:latin typeface="Calibri" panose="020F0502020204030204"/>
              </a:rPr>
              <a:t> qua </a:t>
            </a:r>
            <a:r>
              <a:rPr lang="vi-VN" sz="3600" dirty="0" smtClean="0">
                <a:latin typeface="Calibri" panose="020F0502020204030204"/>
              </a:rPr>
              <a:t>HIỀN TRẦN </a:t>
            </a:r>
            <a:r>
              <a:rPr lang="en-GB" sz="3600" dirty="0" smtClean="0">
                <a:solidFill>
                  <a:srgbClr val="FF0000"/>
                </a:solidFill>
                <a:latin typeface="Calibri" panose="020F0502020204030204"/>
              </a:rPr>
              <a:t>ZALO</a:t>
            </a:r>
            <a:r>
              <a:rPr lang="vi-VN" sz="3600" dirty="0" smtClean="0">
                <a:solidFill>
                  <a:srgbClr val="FF0000"/>
                </a:solidFill>
                <a:latin typeface="Calibri" panose="020F0502020204030204"/>
              </a:rPr>
              <a:t> duy nhất</a:t>
            </a:r>
            <a:r>
              <a:rPr lang="en-GB" sz="3600" dirty="0" smtClean="0">
                <a:solidFill>
                  <a:srgbClr val="FF0000"/>
                </a:solidFill>
                <a:latin typeface="Calibri" panose="020F0502020204030204"/>
              </a:rPr>
              <a:t>  </a:t>
            </a:r>
            <a:r>
              <a:rPr lang="en-GB" sz="4800" dirty="0">
                <a:solidFill>
                  <a:srgbClr val="FF0000"/>
                </a:solidFill>
                <a:latin typeface="Calibri" panose="020F0502020204030204"/>
              </a:rPr>
              <a:t>SĐT: </a:t>
            </a:r>
            <a:r>
              <a:rPr lang="en-GB" sz="4800" dirty="0" smtClean="0">
                <a:solidFill>
                  <a:srgbClr val="FF0000"/>
                </a:solidFill>
                <a:latin typeface="Calibri" panose="020F0502020204030204"/>
              </a:rPr>
              <a:t>035</a:t>
            </a:r>
            <a:r>
              <a:rPr lang="vi-VN" sz="4800" dirty="0" smtClean="0">
                <a:solidFill>
                  <a:srgbClr val="FF0000"/>
                </a:solidFill>
                <a:latin typeface="Calibri" panose="020F0502020204030204"/>
              </a:rPr>
              <a:t>3095025</a:t>
            </a:r>
            <a:endParaRPr lang="en-US" sz="4800" dirty="0" smtClean="0">
              <a:solidFill>
                <a:srgbClr val="FF000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 </a:t>
            </a:r>
            <a:r>
              <a:rPr lang="en-US" altLang="zh-CN" sz="3600" dirty="0" err="1">
                <a:latin typeface="Times New Roman" panose="02020603050405020304" pitchFamily="18" charset="0"/>
                <a:ea typeface="inpin heiti" charset="-122"/>
                <a:cs typeface="Times New Roman" panose="02020603050405020304" pitchFamily="18" charset="0"/>
              </a:rPr>
              <a:t>các</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bạn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smtClean="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sz="2400" b="1" kern="0" dirty="0" smtClean="0">
                <a:solidFill>
                  <a:srgbClr val="00B0F0"/>
                </a:solidFill>
                <a:latin typeface="Times New Roman"/>
                <a:cs typeface="Times New Roman" panose="02020603050405020304" pitchFamily="18" charset="0"/>
                <a:hlinkClick r:id="rId4"/>
              </a:rPr>
              <a:t>https://www.facebook.com/groups/514479210372531/?ref=share_group_link</a:t>
            </a:r>
            <a:endParaRPr lang="vi-VN" sz="2400" b="1" kern="0" dirty="0" smtClean="0">
              <a:solidFill>
                <a:srgbClr val="00B0F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3329750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2"/>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8"/>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9"/>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8"/>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0"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1"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2"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3"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4"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Kể</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tên</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thức</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ăn</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chứa</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nhiều</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chất</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bột</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đường</a:t>
            </a:r>
            <a:r>
              <a:rPr kumimoji="0" lang="en-US" sz="4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4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2400617" y="32766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Cơm</a:t>
            </a:r>
            <a:r>
              <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5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bún</a:t>
            </a:r>
            <a:r>
              <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5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phở</a:t>
            </a:r>
            <a:r>
              <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5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mì</a:t>
            </a:r>
            <a:r>
              <a:rPr kumimoji="0" lang="en-US" sz="5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a:t>
            </a: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Kể</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tên</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thức</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ăn</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chứa</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nhiều</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chất</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béo</a:t>
            </a:r>
            <a:r>
              <a:rPr kumimoji="0" lang="en-US" sz="36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Thịt</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lợn</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mỡ</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l</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ạc</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dầu</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vừng</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mè</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dầu</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đậu</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nành</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a:t>
            </a: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09164" y="152400"/>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Kể</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thức</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ăn</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chứa</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nhiều</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chất</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đạm</a:t>
            </a:r>
            <a:r>
              <a:rPr kumimoji="0" lang="en-US" sz="4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2" name="Horizontal Scroll 1"/>
          <p:cNvSpPr/>
          <p:nvPr/>
        </p:nvSpPr>
        <p:spPr>
          <a:xfrm>
            <a:off x="2809607" y="3429000"/>
            <a:ext cx="6324600"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Thịt</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lợn</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thịt</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gà</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lạc</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nấm</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trứng</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tôm</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cá</a:t>
            </a:r>
            <a:r>
              <a:rPr kumimoji="0" lang="en-US" sz="48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Kể</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ăn</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chứa</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nhiều</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vitamin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khoáng</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chất</a:t>
            </a:r>
            <a:r>
              <a:rPr kumimoji="0" lang="en-US" sz="4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2" name="Horizontal Scroll 1"/>
          <p:cNvSpPr/>
          <p:nvPr/>
        </p:nvSpPr>
        <p:spPr>
          <a:xfrm>
            <a:off x="3009900" y="3276600"/>
            <a:ext cx="6572250"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Súp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lơ</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r</a:t>
            </a:r>
            <a:r>
              <a:rPr kumimoji="0" lang="vi-VN"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au cải, đu đủ,  nước ép cà rốt, lòng đỏ trứng…</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39B40E38-A1E4-412E-BE32-15CE830EEA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xmln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5">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 name="Picture 1">
            <a:extLst>
              <a:ext uri="{FF2B5EF4-FFF2-40B4-BE49-F238E27FC236}">
                <a16:creationId xmlns:a16="http://schemas.microsoft.com/office/drawing/2014/main" id="{CF54D817-BF90-5D7E-227F-9B75E8674958}"/>
              </a:ext>
            </a:extLst>
          </p:cNvPr>
          <p:cNvPicPr>
            <a:picLocks noChangeAspect="1"/>
          </p:cNvPicPr>
          <p:nvPr/>
        </p:nvPicPr>
        <p:blipFill>
          <a:blip r:embed="rId6"/>
          <a:stretch>
            <a:fillRect/>
          </a:stretch>
        </p:blipFill>
        <p:spPr>
          <a:xfrm>
            <a:off x="7079604" y="1524327"/>
            <a:ext cx="3176291" cy="1237595"/>
          </a:xfrm>
          <a:prstGeom prst="rect">
            <a:avLst/>
          </a:prstGeom>
        </p:spPr>
      </p:pic>
      <p:pic>
        <p:nvPicPr>
          <p:cNvPr id="8" name="Picture 7">
            <a:extLst>
              <a:ext uri="{FF2B5EF4-FFF2-40B4-BE49-F238E27FC236}">
                <a16:creationId xmlns:a16="http://schemas.microsoft.com/office/drawing/2014/main" id="{2493BFC4-B462-1F03-AA2F-3765841963B3}"/>
              </a:ext>
            </a:extLst>
          </p:cNvPr>
          <p:cNvPicPr>
            <a:picLocks noChangeAspect="1"/>
          </p:cNvPicPr>
          <p:nvPr/>
        </p:nvPicPr>
        <p:blipFill>
          <a:blip r:embed="rId7"/>
          <a:stretch>
            <a:fillRect/>
          </a:stretch>
        </p:blipFill>
        <p:spPr>
          <a:xfrm>
            <a:off x="5561202" y="2892079"/>
            <a:ext cx="5889246" cy="2121592"/>
          </a:xfrm>
          <a:prstGeom prst="rect">
            <a:avLst/>
          </a:prstGeom>
        </p:spPr>
      </p:pic>
      <p:pic>
        <p:nvPicPr>
          <p:cNvPr id="10" name="Picture 9">
            <a:extLst>
              <a:ext uri="{FF2B5EF4-FFF2-40B4-BE49-F238E27FC236}">
                <a16:creationId xmlns:a16="http://schemas.microsoft.com/office/drawing/2014/main" id="{7FF97366-6F10-5BAD-79F4-3E1C654D7FE9}"/>
              </a:ext>
            </a:extLst>
          </p:cNvPr>
          <p:cNvPicPr>
            <a:picLocks noChangeAspect="1"/>
          </p:cNvPicPr>
          <p:nvPr/>
        </p:nvPicPr>
        <p:blipFill>
          <a:blip r:embed="rId8"/>
          <a:stretch>
            <a:fillRect/>
          </a:stretch>
        </p:blipFill>
        <p:spPr>
          <a:xfrm>
            <a:off x="7771547" y="4932769"/>
            <a:ext cx="2097206" cy="859611"/>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A4F2622D-D5B9-64A6-FCB2-504F42781FD6}"/>
              </a:ext>
            </a:extLst>
          </p:cNvPr>
          <p:cNvPicPr>
            <a:picLocks noChangeAspect="1"/>
          </p:cNvPicPr>
          <p:nvPr/>
        </p:nvPicPr>
        <p:blipFill>
          <a:blip r:embed="rId3"/>
          <a:stretch>
            <a:fillRect/>
          </a:stretch>
        </p:blipFill>
        <p:spPr>
          <a:xfrm>
            <a:off x="3388368" y="2142692"/>
            <a:ext cx="5681964" cy="1201016"/>
          </a:xfrm>
          <a:prstGeom prst="rect">
            <a:avLst/>
          </a:prstGeom>
        </p:spPr>
      </p:pic>
    </p:spTree>
    <p:extLst>
      <p:ext uri="{BB962C8B-B14F-4D97-AF65-F5344CB8AC3E}">
        <p14:creationId xmlns:p14="http://schemas.microsoft.com/office/powerpoint/2010/main" val="396218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727</Words>
  <Application>Microsoft Office PowerPoint</Application>
  <PresentationFormat>Widescreen</PresentationFormat>
  <Paragraphs>80</Paragraphs>
  <Slides>26</Slides>
  <Notes>7</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26</vt:i4>
      </vt:variant>
    </vt:vector>
  </HeadingPairs>
  <TitlesOfParts>
    <vt:vector size="46" baseType="lpstr">
      <vt:lpstr>宋体</vt:lpstr>
      <vt:lpstr>Arial</vt:lpstr>
      <vt:lpstr>Bodoni MT</vt:lpstr>
      <vt:lpstr>Book Antiqua</vt:lpstr>
      <vt:lpstr>Calibri</vt:lpstr>
      <vt:lpstr>Calibri Light</vt:lpstr>
      <vt:lpstr>Cambria</vt:lpstr>
      <vt:lpstr>Comic Sans MS</vt:lpstr>
      <vt:lpstr>等线</vt:lpstr>
      <vt:lpstr>等线</vt:lpstr>
      <vt:lpstr>等线 Light</vt:lpstr>
      <vt:lpstr>inpin heiti</vt:lpstr>
      <vt:lpstr>Times New Roman</vt:lpstr>
      <vt:lpstr>方正正中黑简体</vt:lpstr>
      <vt:lpstr>方正行楷简体</vt:lpstr>
      <vt:lpstr>汉真广标</vt:lpstr>
      <vt:lpstr>Office Theme</vt:lpstr>
      <vt:lpstr>1_Office Theme</vt:lpstr>
      <vt:lpstr>2_Office 主题</vt:lpstr>
      <vt:lpstr>2_千图网海量PPT模板www.58pic.com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 tran 0353095025</cp:lastModifiedBy>
  <cp:revision>14</cp:revision>
  <dcterms:created xsi:type="dcterms:W3CDTF">2024-01-12T13:33:27Z</dcterms:created>
  <dcterms:modified xsi:type="dcterms:W3CDTF">2024-01-16T01:34:09Z</dcterms:modified>
</cp:coreProperties>
</file>