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07" r:id="rId2"/>
    <p:sldId id="9743" r:id="rId3"/>
    <p:sldId id="9776" r:id="rId4"/>
    <p:sldId id="9775" r:id="rId5"/>
    <p:sldId id="9777" r:id="rId6"/>
    <p:sldId id="9746" r:id="rId7"/>
    <p:sldId id="9770" r:id="rId8"/>
    <p:sldId id="9778" r:id="rId9"/>
    <p:sldId id="9779" r:id="rId10"/>
    <p:sldId id="9780" r:id="rId11"/>
    <p:sldId id="9782" r:id="rId12"/>
    <p:sldId id="9783" r:id="rId13"/>
    <p:sldId id="9784" r:id="rId14"/>
    <p:sldId id="9785" r:id="rId15"/>
    <p:sldId id="9786" r:id="rId16"/>
    <p:sldId id="9788" r:id="rId17"/>
    <p:sldId id="9787" r:id="rId18"/>
    <p:sldId id="9789" r:id="rId19"/>
    <p:sldId id="977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AF69"/>
    <a:srgbClr val="DBE6D0"/>
    <a:srgbClr val="ECF2E6"/>
    <a:srgbClr val="3E8606"/>
    <a:srgbClr val="FFFF99"/>
    <a:srgbClr val="CCFFFF"/>
    <a:srgbClr val="90D1BF"/>
    <a:srgbClr val="1C4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91" autoAdjust="0"/>
  </p:normalViewPr>
  <p:slideViewPr>
    <p:cSldViewPr snapToGrid="0" showGuides="1">
      <p:cViewPr varScale="1">
        <p:scale>
          <a:sx n="68" d="100"/>
          <a:sy n="68" d="100"/>
        </p:scale>
        <p:origin x="258" y="54"/>
      </p:cViewPr>
      <p:guideLst>
        <p:guide orient="horz" pos="2169"/>
        <p:guide pos="3840"/>
      </p:guideLst>
    </p:cSldViewPr>
  </p:slid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5029D-511E-4094-B211-8710A01A9C4F}" type="datetimeFigureOut">
              <a:rPr lang="zh-CN" altLang="en-US" smtClean="0"/>
              <a:t>2024/7/2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DD697-AC9F-4D42-AD06-619F2455806D}" type="slidenum">
              <a:rPr lang="zh-CN" altLang="en-US" smtClean="0"/>
              <a:t>‹#›</a:t>
            </a:fld>
            <a:endParaRPr lang="zh-CN" altLang="en-US"/>
          </a:p>
        </p:txBody>
      </p:sp>
    </p:spTree>
    <p:extLst>
      <p:ext uri="{BB962C8B-B14F-4D97-AF65-F5344CB8AC3E}">
        <p14:creationId xmlns:p14="http://schemas.microsoft.com/office/powerpoint/2010/main" val="134499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505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37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783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971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260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9718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Nêu</a:t>
            </a:r>
            <a:r>
              <a:rPr lang="en-US" altLang="zh-CN" dirty="0"/>
              <a:t> </a:t>
            </a:r>
            <a:r>
              <a:rPr lang="en-US" altLang="zh-CN" dirty="0" err="1"/>
              <a:t>lại</a:t>
            </a:r>
            <a:r>
              <a:rPr lang="en-US" altLang="zh-CN" dirty="0"/>
              <a:t> </a:t>
            </a:r>
            <a:r>
              <a:rPr lang="en-US" altLang="zh-CN" dirty="0" err="1"/>
              <a:t>phong</a:t>
            </a:r>
            <a:r>
              <a:rPr lang="en-US" altLang="zh-CN" dirty="0"/>
              <a:t> </a:t>
            </a:r>
            <a:r>
              <a:rPr lang="en-US" altLang="zh-CN" dirty="0" err="1"/>
              <a:t>cảnh</a:t>
            </a:r>
            <a:r>
              <a:rPr lang="en-US" altLang="zh-CN" dirty="0"/>
              <a:t> </a:t>
            </a:r>
            <a:r>
              <a:rPr lang="en-US" altLang="zh-CN" dirty="0" err="1"/>
              <a:t>mà</a:t>
            </a:r>
            <a:r>
              <a:rPr lang="en-US" altLang="zh-CN" dirty="0"/>
              <a:t> </a:t>
            </a:r>
            <a:r>
              <a:rPr lang="en-US" altLang="zh-CN" dirty="0" err="1"/>
              <a:t>em</a:t>
            </a:r>
            <a:r>
              <a:rPr lang="en-US" altLang="zh-CN" dirty="0"/>
              <a:t> </a:t>
            </a:r>
            <a:r>
              <a:rPr lang="en-US" altLang="zh-CN" dirty="0" err="1"/>
              <a:t>chọn</a:t>
            </a:r>
            <a:r>
              <a:rPr lang="en-US" altLang="zh-CN" dirty="0"/>
              <a:t> </a:t>
            </a:r>
            <a:r>
              <a:rPr lang="en-US" altLang="zh-CN" dirty="0" err="1"/>
              <a:t>để</a:t>
            </a:r>
            <a:r>
              <a:rPr lang="en-US" altLang="zh-CN" dirty="0"/>
              <a:t> </a:t>
            </a:r>
            <a:r>
              <a:rPr lang="en-US" altLang="zh-CN" dirty="0" err="1"/>
              <a:t>tả</a:t>
            </a:r>
            <a:r>
              <a:rPr lang="en-US" altLang="zh-CN" dirty="0"/>
              <a:t> ở </a:t>
            </a:r>
            <a:r>
              <a:rPr lang="en-US" altLang="zh-CN" dirty="0" err="1"/>
              <a:t>bài</a:t>
            </a:r>
            <a:r>
              <a:rPr lang="en-US" altLang="zh-CN" dirty="0"/>
              <a:t> </a:t>
            </a:r>
            <a:r>
              <a:rPr lang="en-US" altLang="zh-CN" dirty="0" err="1"/>
              <a:t>trước</a:t>
            </a:r>
            <a:r>
              <a:rPr lang="en-US" altLang="zh-CN" dirty="0"/>
              <a:t>?</a:t>
            </a:r>
          </a:p>
          <a:p>
            <a:r>
              <a:rPr lang="en-US" altLang="zh-CN" dirty="0" err="1"/>
              <a:t>Đề</a:t>
            </a:r>
            <a:r>
              <a:rPr lang="en-US" altLang="zh-CN" dirty="0"/>
              <a:t> </a:t>
            </a:r>
            <a:r>
              <a:rPr lang="en-US" altLang="zh-CN" dirty="0" err="1"/>
              <a:t>bài</a:t>
            </a:r>
            <a:r>
              <a:rPr lang="en-US" altLang="zh-CN" dirty="0"/>
              <a:t> </a:t>
            </a:r>
            <a:r>
              <a:rPr lang="en-US" altLang="zh-CN" dirty="0" err="1"/>
              <a:t>yêu</a:t>
            </a:r>
            <a:r>
              <a:rPr lang="en-US" altLang="zh-CN" dirty="0"/>
              <a:t> </a:t>
            </a:r>
            <a:r>
              <a:rPr lang="en-US" altLang="zh-CN" dirty="0" err="1"/>
              <a:t>cầu</a:t>
            </a:r>
            <a:r>
              <a:rPr lang="en-US" altLang="zh-CN" dirty="0"/>
              <a:t> </a:t>
            </a:r>
            <a:r>
              <a:rPr lang="en-US" altLang="zh-CN" dirty="0" err="1"/>
              <a:t>viết</a:t>
            </a:r>
            <a:r>
              <a:rPr lang="en-US" altLang="zh-CN" dirty="0"/>
              <a:t> </a:t>
            </a:r>
            <a:r>
              <a:rPr lang="en-US" altLang="zh-CN" dirty="0" err="1"/>
              <a:t>phần</a:t>
            </a:r>
            <a:r>
              <a:rPr lang="en-US" altLang="zh-CN" dirty="0"/>
              <a:t> </a:t>
            </a:r>
            <a:r>
              <a:rPr lang="en-US" altLang="zh-CN" dirty="0" err="1"/>
              <a:t>nào</a:t>
            </a:r>
            <a:r>
              <a:rPr lang="en-US" altLang="zh-CN" dirty="0"/>
              <a:t>? Theo </a:t>
            </a:r>
            <a:r>
              <a:rPr lang="en-US" altLang="zh-CN" dirty="0" err="1"/>
              <a:t>mấy</a:t>
            </a:r>
            <a:r>
              <a:rPr lang="en-US" altLang="zh-CN" dirty="0"/>
              <a:t> </a:t>
            </a:r>
            <a:r>
              <a:rPr lang="en-US" altLang="zh-CN" dirty="0" err="1"/>
              <a:t>cách</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674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Nêu</a:t>
            </a:r>
            <a:r>
              <a:rPr lang="en-US" altLang="zh-CN" dirty="0"/>
              <a:t> </a:t>
            </a:r>
            <a:r>
              <a:rPr lang="en-US" altLang="zh-CN" dirty="0" err="1"/>
              <a:t>lại</a:t>
            </a:r>
            <a:r>
              <a:rPr lang="en-US" altLang="zh-CN" dirty="0"/>
              <a:t> </a:t>
            </a:r>
            <a:r>
              <a:rPr lang="en-US" altLang="zh-CN" dirty="0" err="1"/>
              <a:t>phong</a:t>
            </a:r>
            <a:r>
              <a:rPr lang="en-US" altLang="zh-CN" dirty="0"/>
              <a:t> </a:t>
            </a:r>
            <a:r>
              <a:rPr lang="en-US" altLang="zh-CN" dirty="0" err="1"/>
              <a:t>cảnh</a:t>
            </a:r>
            <a:r>
              <a:rPr lang="en-US" altLang="zh-CN" dirty="0"/>
              <a:t> </a:t>
            </a:r>
            <a:r>
              <a:rPr lang="en-US" altLang="zh-CN" dirty="0" err="1"/>
              <a:t>mà</a:t>
            </a:r>
            <a:r>
              <a:rPr lang="en-US" altLang="zh-CN" dirty="0"/>
              <a:t> </a:t>
            </a:r>
            <a:r>
              <a:rPr lang="en-US" altLang="zh-CN" dirty="0" err="1"/>
              <a:t>em</a:t>
            </a:r>
            <a:r>
              <a:rPr lang="en-US" altLang="zh-CN" dirty="0"/>
              <a:t> </a:t>
            </a:r>
            <a:r>
              <a:rPr lang="en-US" altLang="zh-CN" dirty="0" err="1"/>
              <a:t>chọn</a:t>
            </a:r>
            <a:r>
              <a:rPr lang="en-US" altLang="zh-CN" dirty="0"/>
              <a:t> </a:t>
            </a:r>
            <a:r>
              <a:rPr lang="en-US" altLang="zh-CN" dirty="0" err="1"/>
              <a:t>để</a:t>
            </a:r>
            <a:r>
              <a:rPr lang="en-US" altLang="zh-CN" dirty="0"/>
              <a:t> </a:t>
            </a:r>
            <a:r>
              <a:rPr lang="en-US" altLang="zh-CN" dirty="0" err="1"/>
              <a:t>tả</a:t>
            </a:r>
            <a:r>
              <a:rPr lang="en-US" altLang="zh-CN" dirty="0"/>
              <a:t> ở </a:t>
            </a:r>
            <a:r>
              <a:rPr lang="en-US" altLang="zh-CN" dirty="0" err="1"/>
              <a:t>bài</a:t>
            </a:r>
            <a:r>
              <a:rPr lang="en-US" altLang="zh-CN" dirty="0"/>
              <a:t> </a:t>
            </a:r>
            <a:r>
              <a:rPr lang="en-US" altLang="zh-CN" dirty="0" err="1"/>
              <a:t>trước</a:t>
            </a:r>
            <a:r>
              <a:rPr lang="en-US" altLang="zh-CN" dirty="0"/>
              <a:t>?</a:t>
            </a:r>
          </a:p>
          <a:p>
            <a:r>
              <a:rPr lang="en-US" altLang="zh-CN" dirty="0" err="1"/>
              <a:t>Đề</a:t>
            </a:r>
            <a:r>
              <a:rPr lang="en-US" altLang="zh-CN" dirty="0"/>
              <a:t> </a:t>
            </a:r>
            <a:r>
              <a:rPr lang="en-US" altLang="zh-CN" dirty="0" err="1"/>
              <a:t>bài</a:t>
            </a:r>
            <a:r>
              <a:rPr lang="en-US" altLang="zh-CN" dirty="0"/>
              <a:t> </a:t>
            </a:r>
            <a:r>
              <a:rPr lang="en-US" altLang="zh-CN" dirty="0" err="1"/>
              <a:t>yêu</a:t>
            </a:r>
            <a:r>
              <a:rPr lang="en-US" altLang="zh-CN" dirty="0"/>
              <a:t> </a:t>
            </a:r>
            <a:r>
              <a:rPr lang="en-US" altLang="zh-CN" dirty="0" err="1"/>
              <a:t>cầu</a:t>
            </a:r>
            <a:r>
              <a:rPr lang="en-US" altLang="zh-CN" dirty="0"/>
              <a:t> </a:t>
            </a:r>
            <a:r>
              <a:rPr lang="en-US" altLang="zh-CN" dirty="0" err="1"/>
              <a:t>viết</a:t>
            </a:r>
            <a:r>
              <a:rPr lang="en-US" altLang="zh-CN" dirty="0"/>
              <a:t> </a:t>
            </a:r>
            <a:r>
              <a:rPr lang="en-US" altLang="zh-CN" dirty="0" err="1"/>
              <a:t>phần</a:t>
            </a:r>
            <a:r>
              <a:rPr lang="en-US" altLang="zh-CN" dirty="0"/>
              <a:t> </a:t>
            </a:r>
            <a:r>
              <a:rPr lang="en-US" altLang="zh-CN" dirty="0" err="1"/>
              <a:t>nào</a:t>
            </a:r>
            <a:r>
              <a:rPr lang="en-US" altLang="zh-CN" dirty="0"/>
              <a:t>? Theo </a:t>
            </a:r>
            <a:r>
              <a:rPr lang="en-US" altLang="zh-CN" dirty="0" err="1"/>
              <a:t>mấy</a:t>
            </a:r>
            <a:r>
              <a:rPr lang="en-US" altLang="zh-CN" dirty="0"/>
              <a:t> </a:t>
            </a:r>
            <a:r>
              <a:rPr lang="en-US" altLang="zh-CN" dirty="0" err="1"/>
              <a:t>cách</a:t>
            </a:r>
            <a:r>
              <a:rPr lang="en-US" altLang="zh-CN" dirty="0"/>
              <a:t>?</a:t>
            </a:r>
          </a:p>
          <a:p>
            <a:r>
              <a:rPr lang="en-US" altLang="zh-CN" dirty="0"/>
              <a:t>- HS </a:t>
            </a:r>
            <a:r>
              <a:rPr lang="en-US" altLang="zh-CN" dirty="0" err="1"/>
              <a:t>viết</a:t>
            </a:r>
            <a:r>
              <a:rPr lang="en-US" altLang="zh-CN" dirty="0"/>
              <a:t> </a:t>
            </a:r>
            <a:r>
              <a:rPr lang="en-US" altLang="zh-CN" dirty="0" err="1"/>
              <a:t>bài</a:t>
            </a:r>
            <a:endParaRPr lang="en-US" altLang="zh-CN" dirty="0"/>
          </a:p>
          <a:p>
            <a:r>
              <a:rPr lang="en-US" altLang="zh-CN" dirty="0"/>
              <a:t>- HS </a:t>
            </a:r>
            <a:r>
              <a:rPr lang="en-US" altLang="zh-CN" dirty="0" err="1"/>
              <a:t>đọc</a:t>
            </a:r>
            <a:r>
              <a:rPr lang="en-US" altLang="zh-CN" dirty="0"/>
              <a:t> </a:t>
            </a:r>
            <a:r>
              <a:rPr lang="en-US" altLang="zh-CN" dirty="0" err="1"/>
              <a:t>bài</a:t>
            </a:r>
            <a:r>
              <a:rPr lang="en-US" altLang="zh-CN" dirty="0"/>
              <a:t> </a:t>
            </a:r>
            <a:r>
              <a:rPr lang="en-US" altLang="zh-CN" dirty="0" err="1"/>
              <a:t>làm</a:t>
            </a:r>
            <a:r>
              <a:rPr lang="en-US" altLang="zh-CN" dirty="0"/>
              <a:t> – HS </a:t>
            </a:r>
            <a:r>
              <a:rPr lang="en-US" altLang="zh-CN" dirty="0" err="1"/>
              <a:t>khác</a:t>
            </a:r>
            <a:r>
              <a:rPr lang="en-US" altLang="zh-CN" dirty="0"/>
              <a:t> </a:t>
            </a:r>
            <a:r>
              <a:rPr lang="en-US" altLang="zh-CN" dirty="0" err="1"/>
              <a:t>nhận</a:t>
            </a:r>
            <a:r>
              <a:rPr lang="en-US" altLang="zh-CN" dirty="0"/>
              <a:t> </a:t>
            </a:r>
            <a:r>
              <a:rPr lang="en-US" altLang="zh-CN" dirty="0" err="1"/>
              <a:t>xét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33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Nhận</a:t>
            </a:r>
            <a:r>
              <a:rPr lang="en-US" altLang="zh-CN" dirty="0"/>
              <a:t> </a:t>
            </a:r>
            <a:r>
              <a:rPr lang="en-US" altLang="zh-CN" dirty="0" err="1"/>
              <a:t>xét</a:t>
            </a:r>
            <a:r>
              <a:rPr lang="en-US" altLang="zh-CN" dirty="0"/>
              <a:t> </a:t>
            </a:r>
            <a:r>
              <a:rPr lang="en-US" altLang="zh-CN" dirty="0" err="1"/>
              <a:t>bài</a:t>
            </a:r>
            <a:r>
              <a:rPr lang="en-US" altLang="zh-CN" dirty="0"/>
              <a:t> </a:t>
            </a:r>
            <a:r>
              <a:rPr lang="en-US" altLang="zh-CN" dirty="0" err="1"/>
              <a:t>làm</a:t>
            </a:r>
            <a:r>
              <a:rPr lang="en-US" altLang="zh-CN" dirty="0"/>
              <a:t> </a:t>
            </a:r>
            <a:r>
              <a:rPr lang="en-US" altLang="zh-CN" dirty="0" err="1"/>
              <a:t>của</a:t>
            </a:r>
            <a:r>
              <a:rPr lang="en-US" altLang="zh-CN" dirty="0"/>
              <a:t> </a:t>
            </a:r>
            <a:r>
              <a:rPr lang="en-US" altLang="zh-CN" dirty="0" err="1"/>
              <a:t>các</a:t>
            </a:r>
            <a:r>
              <a:rPr lang="en-US" altLang="zh-CN" dirty="0"/>
              <a:t> </a:t>
            </a:r>
            <a:r>
              <a:rPr lang="en-US" altLang="zh-CN" dirty="0" err="1"/>
              <a:t>bạn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2159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Củng</a:t>
            </a:r>
            <a:r>
              <a:rPr lang="en-US" altLang="zh-CN" dirty="0"/>
              <a:t> </a:t>
            </a:r>
            <a:r>
              <a:rPr lang="en-US" altLang="zh-CN" dirty="0" err="1"/>
              <a:t>cố</a:t>
            </a:r>
            <a:r>
              <a:rPr lang="en-US" altLang="zh-CN" dirty="0"/>
              <a:t> </a:t>
            </a:r>
            <a:r>
              <a:rPr lang="en-US" altLang="zh-CN" dirty="0" err="1"/>
              <a:t>lại</a:t>
            </a:r>
            <a:r>
              <a:rPr lang="en-US" altLang="zh-CN" dirty="0"/>
              <a:t> </a:t>
            </a:r>
            <a:r>
              <a:rPr lang="en-US" altLang="zh-CN" dirty="0" err="1"/>
              <a:t>nội</a:t>
            </a:r>
            <a:r>
              <a:rPr lang="en-US" altLang="zh-CN" dirty="0"/>
              <a:t> dung </a:t>
            </a:r>
            <a:r>
              <a:rPr lang="en-US" altLang="zh-CN" dirty="0" err="1"/>
              <a:t>bài</a:t>
            </a:r>
            <a:r>
              <a:rPr lang="en-US" altLang="zh-CN" dirty="0"/>
              <a:t> </a:t>
            </a:r>
            <a:r>
              <a:rPr lang="en-US" altLang="zh-CN"/>
              <a:t>học</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7757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8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66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766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89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620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351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044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Trên</a:t>
            </a:r>
            <a:r>
              <a:rPr lang="en-US" altLang="zh-CN" dirty="0"/>
              <a:t> </a:t>
            </a:r>
            <a:r>
              <a:rPr lang="en-US" altLang="zh-CN" dirty="0" err="1"/>
              <a:t>đây</a:t>
            </a:r>
            <a:r>
              <a:rPr lang="en-US" altLang="zh-CN" dirty="0"/>
              <a:t> </a:t>
            </a:r>
            <a:r>
              <a:rPr lang="en-US" altLang="zh-CN" dirty="0" err="1"/>
              <a:t>là</a:t>
            </a:r>
            <a:r>
              <a:rPr lang="en-US" altLang="zh-CN" dirty="0"/>
              <a:t> 4 </a:t>
            </a:r>
            <a:r>
              <a:rPr lang="en-US" altLang="zh-CN" dirty="0" err="1"/>
              <a:t>kết</a:t>
            </a:r>
            <a:r>
              <a:rPr lang="en-US" altLang="zh-CN" dirty="0"/>
              <a:t> </a:t>
            </a:r>
            <a:r>
              <a:rPr lang="en-US" altLang="zh-CN" dirty="0" err="1"/>
              <a:t>bài</a:t>
            </a:r>
            <a:r>
              <a:rPr lang="en-US" altLang="zh-CN" dirty="0"/>
              <a:t> </a:t>
            </a:r>
            <a:r>
              <a:rPr lang="en-US" altLang="zh-CN" dirty="0" err="1"/>
              <a:t>của</a:t>
            </a:r>
            <a:r>
              <a:rPr lang="en-US" altLang="zh-CN" dirty="0"/>
              <a:t> </a:t>
            </a:r>
            <a:r>
              <a:rPr lang="en-US" altLang="zh-CN" dirty="0" err="1"/>
              <a:t>các</a:t>
            </a:r>
            <a:r>
              <a:rPr lang="en-US" altLang="zh-CN" dirty="0"/>
              <a:t> </a:t>
            </a:r>
            <a:r>
              <a:rPr lang="en-US" altLang="zh-CN" dirty="0" err="1"/>
              <a:t>bài</a:t>
            </a:r>
            <a:r>
              <a:rPr lang="en-US" altLang="zh-CN" dirty="0"/>
              <a:t> </a:t>
            </a:r>
            <a:r>
              <a:rPr lang="en-US" altLang="zh-CN" dirty="0" err="1"/>
              <a:t>văn</a:t>
            </a:r>
            <a:r>
              <a:rPr lang="en-US" altLang="zh-CN" dirty="0"/>
              <a:t> </a:t>
            </a:r>
            <a:r>
              <a:rPr lang="en-US" altLang="zh-CN" dirty="0" err="1"/>
              <a:t>tả</a:t>
            </a:r>
            <a:r>
              <a:rPr lang="en-US" altLang="zh-CN" dirty="0"/>
              <a:t> </a:t>
            </a:r>
            <a:r>
              <a:rPr lang="en-US" altLang="zh-CN" dirty="0" err="1"/>
              <a:t>cảnh</a:t>
            </a:r>
            <a:r>
              <a:rPr lang="en-US" altLang="zh-CN" dirty="0"/>
              <a:t>.</a:t>
            </a:r>
          </a:p>
          <a:p>
            <a:r>
              <a:rPr lang="en-US" altLang="zh-CN" dirty="0"/>
              <a:t>- </a:t>
            </a:r>
            <a:r>
              <a:rPr lang="en-US" altLang="zh-CN" dirty="0" err="1"/>
              <a:t>Kết</a:t>
            </a:r>
            <a:r>
              <a:rPr lang="en-US" altLang="zh-CN" dirty="0"/>
              <a:t> </a:t>
            </a:r>
            <a:r>
              <a:rPr lang="en-US" altLang="zh-CN" dirty="0" err="1"/>
              <a:t>bài</a:t>
            </a:r>
            <a:r>
              <a:rPr lang="en-US" altLang="zh-CN" dirty="0"/>
              <a:t> 1 ở </a:t>
            </a:r>
            <a:r>
              <a:rPr lang="en-US" altLang="zh-CN" dirty="0" err="1"/>
              <a:t>bài</a:t>
            </a:r>
            <a:r>
              <a:rPr lang="en-US" altLang="zh-CN" dirty="0"/>
              <a:t> </a:t>
            </a:r>
            <a:r>
              <a:rPr lang="en-US" altLang="zh-CN" dirty="0" err="1"/>
              <a:t>văn</a:t>
            </a:r>
            <a:r>
              <a:rPr lang="en-US" altLang="zh-CN" dirty="0"/>
              <a:t> </a:t>
            </a:r>
            <a:r>
              <a:rPr lang="en-US" altLang="zh-CN" dirty="0" err="1"/>
              <a:t>Biển</a:t>
            </a:r>
            <a:r>
              <a:rPr lang="en-US" altLang="zh-CN" dirty="0"/>
              <a:t> </a:t>
            </a:r>
            <a:r>
              <a:rPr lang="en-US" altLang="zh-CN" dirty="0" err="1"/>
              <a:t>đẹp</a:t>
            </a:r>
            <a:r>
              <a:rPr lang="en-US" altLang="zh-CN" dirty="0"/>
              <a:t> </a:t>
            </a:r>
            <a:r>
              <a:rPr lang="en-US" altLang="zh-CN" dirty="0" err="1"/>
              <a:t>của</a:t>
            </a:r>
            <a:r>
              <a:rPr lang="en-US" altLang="zh-CN" dirty="0"/>
              <a:t> </a:t>
            </a:r>
            <a:r>
              <a:rPr lang="en-US" altLang="zh-CN" dirty="0" err="1"/>
              <a:t>nhà</a:t>
            </a:r>
            <a:r>
              <a:rPr lang="en-US" altLang="zh-CN" dirty="0"/>
              <a:t> </a:t>
            </a:r>
            <a:r>
              <a:rPr lang="en-US" altLang="zh-CN" dirty="0" err="1"/>
              <a:t>văn</a:t>
            </a:r>
            <a:r>
              <a:rPr lang="en-US" altLang="zh-CN" dirty="0"/>
              <a:t> Vũ Tú Nam</a:t>
            </a:r>
          </a:p>
          <a:p>
            <a:r>
              <a:rPr lang="en-US" altLang="zh-CN" dirty="0"/>
              <a:t>- </a:t>
            </a:r>
            <a:r>
              <a:rPr lang="en-US" altLang="zh-CN" dirty="0" err="1"/>
              <a:t>Nêu</a:t>
            </a:r>
            <a:r>
              <a:rPr lang="en-US" altLang="zh-CN" dirty="0"/>
              <a:t> </a:t>
            </a:r>
            <a:r>
              <a:rPr lang="en-US" altLang="zh-CN" dirty="0" err="1"/>
              <a:t>những</a:t>
            </a:r>
            <a:r>
              <a:rPr lang="en-US" altLang="zh-CN" dirty="0"/>
              <a:t> </a:t>
            </a:r>
            <a:r>
              <a:rPr lang="en-US" altLang="zh-CN" dirty="0" err="1"/>
              <a:t>kết</a:t>
            </a:r>
            <a:r>
              <a:rPr lang="en-US" altLang="zh-CN" dirty="0"/>
              <a:t> </a:t>
            </a:r>
            <a:r>
              <a:rPr lang="en-US" altLang="zh-CN" dirty="0" err="1"/>
              <a:t>bài</a:t>
            </a:r>
            <a:r>
              <a:rPr lang="en-US" altLang="zh-CN" dirty="0"/>
              <a:t> </a:t>
            </a:r>
            <a:r>
              <a:rPr lang="en-US" altLang="zh-CN" dirty="0" err="1"/>
              <a:t>còn</a:t>
            </a:r>
            <a:r>
              <a:rPr lang="en-US" altLang="zh-CN" dirty="0"/>
              <a:t> </a:t>
            </a:r>
            <a:r>
              <a:rPr lang="en-US" altLang="zh-CN" dirty="0" err="1"/>
              <a:t>lại</a:t>
            </a:r>
            <a:r>
              <a:rPr lang="en-US" altLang="zh-CN" dirty="0"/>
              <a:t> ở </a:t>
            </a:r>
            <a:r>
              <a:rPr lang="en-US" altLang="zh-CN" dirty="0" err="1"/>
              <a:t>bài</a:t>
            </a:r>
            <a:r>
              <a:rPr lang="en-US" altLang="zh-CN" dirty="0"/>
              <a:t> </a:t>
            </a:r>
            <a:r>
              <a:rPr lang="en-US" altLang="zh-CN" dirty="0" err="1"/>
              <a:t>văn</a:t>
            </a:r>
            <a:r>
              <a:rPr lang="en-US" altLang="zh-CN" dirty="0"/>
              <a:t> </a:t>
            </a:r>
            <a:r>
              <a:rPr lang="en-US" altLang="zh-CN" dirty="0" err="1"/>
              <a:t>tả</a:t>
            </a:r>
            <a:r>
              <a:rPr lang="en-US" altLang="zh-CN" dirty="0"/>
              <a:t> </a:t>
            </a:r>
            <a:r>
              <a:rPr lang="en-US" altLang="zh-CN" dirty="0" err="1"/>
              <a:t>cảnh</a:t>
            </a:r>
            <a:r>
              <a:rPr lang="en-US" altLang="zh-CN" dirty="0"/>
              <a:t> </a:t>
            </a:r>
            <a:r>
              <a:rPr lang="en-US" altLang="zh-CN" dirty="0" err="1"/>
              <a:t>nào</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4664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735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2D931F-B233-4EEE-97A6-96911AF0D2F0}" type="datetimeFigureOut">
              <a:rPr lang="zh-CN" altLang="en-US" smtClean="0"/>
              <a:t>2024/7/2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CFF60-CF44-498C-8EB5-C2666E667F5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2024/7/2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p:cNvSpPr/>
          <p:nvPr/>
        </p:nvSpPr>
        <p:spPr>
          <a:xfrm>
            <a:off x="3590124" y="3428999"/>
            <a:ext cx="3756156" cy="830997"/>
          </a:xfrm>
          <a:prstGeom prst="rect">
            <a:avLst/>
          </a:prstGeom>
          <a:noFill/>
        </p:spPr>
        <p:txBody>
          <a:bodyPr wrap="none" lIns="91440" tIns="45720" rIns="91440" bIns="45720">
            <a:spAutoFit/>
          </a:bodyPr>
          <a:lstStyle/>
          <a:p>
            <a:pPr algn="ctr"/>
            <a:r>
              <a:rPr lang="en-US" sz="4800" dirty="0">
                <a:solidFill>
                  <a:srgbClr val="FF0000"/>
                </a:solidFill>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8" name="矩形 27"/>
          <p:cNvSpPr/>
          <p:nvPr/>
        </p:nvSpPr>
        <p:spPr>
          <a:xfrm>
            <a:off x="292642" y="972088"/>
            <a:ext cx="5461044"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4000"/>
              </a:lnSpc>
            </a:pPr>
            <a:r>
              <a:rPr lang="vi-VN" sz="3600" b="1" dirty="0">
                <a:solidFill>
                  <a:srgbClr val="FF0000"/>
                </a:solidFill>
                <a:latin typeface="Arial" panose="020B0604020202020204" pitchFamily="34" charset="0"/>
                <a:ea typeface="Arial" panose="020B0604020202020204" pitchFamily="34" charset="0"/>
                <a:cs typeface="Arial" panose="020B0604020202020204" pitchFamily="34" charset="0"/>
              </a:rPr>
              <a:t>Kết bài mở rộng</a:t>
            </a:r>
            <a:endParaRPr lang="en-US" sz="3600"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gn="ctr">
              <a:lnSpc>
                <a:spcPct val="124000"/>
              </a:lnSpc>
            </a:pP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Kết thúc bài viết bằng một số</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a:t>
            </a: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câu nêu lên tình cảm, cảm xúc,</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ea typeface="Arial" panose="020B0604020202020204" pitchFamily="34" charset="0"/>
                <a:cs typeface="Arial" panose="020B0604020202020204" pitchFamily="34" charset="0"/>
              </a:rPr>
              <a:t>suy</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a:t>
            </a: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nghĩ, liên tưởng,</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a:t>
            </a: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của người</a:t>
            </a:r>
            <a:b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b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viết (hoặc của nhân vật) về</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đ</a:t>
            </a:r>
            <a:r>
              <a:rPr lang="vi-VN" sz="3600" dirty="0">
                <a:solidFill>
                  <a:srgbClr val="231F20"/>
                </a:solidFill>
                <a:latin typeface="Arial" panose="020B0604020202020204" pitchFamily="34" charset="0"/>
                <a:ea typeface="Arial" panose="020B0604020202020204" pitchFamily="34" charset="0"/>
                <a:cs typeface="Arial" panose="020B0604020202020204" pitchFamily="34" charset="0"/>
              </a:rPr>
              <a:t>ối tượng miêu tả.</a:t>
            </a:r>
            <a:endParaRPr lang="en-US" sz="3600" dirty="0">
              <a:solidFill>
                <a:srgbClr val="231F20"/>
              </a:solidFill>
              <a:latin typeface="Arial" panose="020B0604020202020204" pitchFamily="34" charset="0"/>
              <a:ea typeface="Arial" panose="020B0604020202020204" pitchFamily="34" charset="0"/>
              <a:cs typeface="Arial" panose="020B0604020202020204" pitchFamily="34" charset="0"/>
            </a:endParaRPr>
          </a:p>
        </p:txBody>
      </p:sp>
      <p:sp>
        <p:nvSpPr>
          <p:cNvPr id="2" name="矩形 27">
            <a:extLst>
              <a:ext uri="{FF2B5EF4-FFF2-40B4-BE49-F238E27FC236}">
                <a16:creationId xmlns:a16="http://schemas.microsoft.com/office/drawing/2014/main" id="{4555846B-F473-66E5-991F-3ADB0FF5E50C}"/>
              </a:ext>
            </a:extLst>
          </p:cNvPr>
          <p:cNvSpPr/>
          <p:nvPr/>
        </p:nvSpPr>
        <p:spPr>
          <a:xfrm>
            <a:off x="6438316" y="972087"/>
            <a:ext cx="5461042"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2000"/>
              </a:lnSpc>
            </a:pPr>
            <a:r>
              <a:rPr lang="vi-VN" sz="3600" b="1" dirty="0">
                <a:solidFill>
                  <a:srgbClr val="FF0000"/>
                </a:solidFill>
                <a:ea typeface="Arial" panose="020B0604020202020204" pitchFamily="34" charset="0"/>
              </a:rPr>
              <a:t>Kết bài không mở rộng</a:t>
            </a:r>
            <a:endParaRPr lang="en-US" sz="3600" b="1" dirty="0">
              <a:solidFill>
                <a:srgbClr val="FF0000"/>
              </a:solidFill>
              <a:ea typeface="Arial" panose="020B0604020202020204" pitchFamily="34" charset="0"/>
            </a:endParaRPr>
          </a:p>
          <a:p>
            <a:pPr algn="ctr">
              <a:lnSpc>
                <a:spcPct val="122000"/>
              </a:lnSpc>
            </a:pPr>
            <a:r>
              <a:rPr lang="vi-VN" sz="3600" dirty="0">
                <a:solidFill>
                  <a:srgbClr val="231F20"/>
                </a:solidFill>
                <a:ea typeface="Arial" panose="020B0604020202020204" pitchFamily="34" charset="0"/>
              </a:rPr>
              <a:t>Kết thúc bài viết bằng một câu</a:t>
            </a:r>
            <a:r>
              <a:rPr lang="en-US" sz="3600" dirty="0">
                <a:solidFill>
                  <a:srgbClr val="231F20"/>
                </a:solidFill>
                <a:ea typeface="Arial" panose="020B0604020202020204" pitchFamily="34" charset="0"/>
              </a:rPr>
              <a:t> </a:t>
            </a:r>
            <a:r>
              <a:rPr lang="vi-VN" sz="3600" dirty="0">
                <a:solidFill>
                  <a:srgbClr val="231F20"/>
                </a:solidFill>
                <a:ea typeface="Arial" panose="020B0604020202020204" pitchFamily="34" charset="0"/>
              </a:rPr>
              <a:t>nêu lên </a:t>
            </a:r>
            <a:endParaRPr lang="en-US" sz="3600" dirty="0">
              <a:solidFill>
                <a:srgbClr val="231F20"/>
              </a:solidFill>
              <a:ea typeface="Arial" panose="020B0604020202020204" pitchFamily="34" charset="0"/>
            </a:endParaRPr>
          </a:p>
          <a:p>
            <a:pPr algn="ctr">
              <a:lnSpc>
                <a:spcPct val="122000"/>
              </a:lnSpc>
            </a:pPr>
            <a:r>
              <a:rPr lang="vi-VN" sz="3600" dirty="0">
                <a:solidFill>
                  <a:srgbClr val="231F20"/>
                </a:solidFill>
                <a:ea typeface="Arial" panose="020B0604020202020204" pitchFamily="34" charset="0"/>
              </a:rPr>
              <a:t>cảm nghĩ của người </a:t>
            </a:r>
            <a:endParaRPr lang="en-US" sz="3600" dirty="0">
              <a:solidFill>
                <a:srgbClr val="231F20"/>
              </a:solidFill>
              <a:ea typeface="Arial" panose="020B0604020202020204" pitchFamily="34" charset="0"/>
            </a:endParaRPr>
          </a:p>
          <a:p>
            <a:pPr algn="ctr">
              <a:lnSpc>
                <a:spcPct val="122000"/>
              </a:lnSpc>
            </a:pPr>
            <a:r>
              <a:rPr lang="vi-VN" sz="3600" dirty="0">
                <a:solidFill>
                  <a:srgbClr val="231F20"/>
                </a:solidFill>
                <a:ea typeface="Arial" panose="020B0604020202020204" pitchFamily="34" charset="0"/>
              </a:rPr>
              <a:t>Viết</a:t>
            </a:r>
            <a:r>
              <a:rPr lang="en-US" sz="3600" dirty="0">
                <a:solidFill>
                  <a:srgbClr val="231F20"/>
                </a:solidFill>
                <a:ea typeface="Arial" panose="020B0604020202020204" pitchFamily="34" charset="0"/>
              </a:rPr>
              <a:t> </a:t>
            </a:r>
            <a:r>
              <a:rPr lang="vi-VN" sz="3600" dirty="0">
                <a:solidFill>
                  <a:srgbClr val="231F20"/>
                </a:solidFill>
                <a:ea typeface="Arial" panose="020B0604020202020204" pitchFamily="34" charset="0"/>
              </a:rPr>
              <a:t>(hoặc của nhân vật) về đối tượng</a:t>
            </a:r>
            <a:r>
              <a:rPr lang="en-US" sz="3600" dirty="0">
                <a:solidFill>
                  <a:srgbClr val="231F20"/>
                </a:solidFill>
                <a:ea typeface="Arial" panose="020B0604020202020204" pitchFamily="34" charset="0"/>
              </a:rPr>
              <a:t> </a:t>
            </a:r>
            <a:r>
              <a:rPr lang="vi-VN" sz="3600" dirty="0">
                <a:solidFill>
                  <a:srgbClr val="231F20"/>
                </a:solidFill>
                <a:ea typeface="Arial" panose="020B0604020202020204" pitchFamily="34" charset="0"/>
              </a:rPr>
              <a:t>miêu tả</a:t>
            </a:r>
            <a:r>
              <a:rPr lang="vi-VN" dirty="0">
                <a:solidFill>
                  <a:srgbClr val="231F20"/>
                </a:solidFill>
                <a:ea typeface="Arial" panose="020B0604020202020204" pitchFamily="34" charset="0"/>
              </a:rPr>
              <a:t>.</a:t>
            </a:r>
            <a:endParaRPr lang="en-US" dirty="0">
              <a:solidFill>
                <a:srgbClr val="231F20"/>
              </a:solidFill>
              <a:ea typeface="Arial" panose="020B0604020202020204" pitchFamily="34" charset="0"/>
            </a:endParaRPr>
          </a:p>
          <a:p>
            <a:pPr algn="ctr">
              <a:lnSpc>
                <a:spcPct val="122000"/>
              </a:lnSpc>
            </a:pPr>
            <a:endParaRPr lang="en-US" dirty="0">
              <a:solidFill>
                <a:srgbClr val="231F2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11724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circle(in)">
                                      <p:cBhvr>
                                        <p:cTn id="20" dur="20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circle(in)">
                                      <p:cBhvr>
                                        <p:cTn id="25" dur="2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barn(inVertical)">
                                      <p:cBhvr>
                                        <p:cTn id="30" dur="500"/>
                                        <p:tgtEl>
                                          <p:spTgt spid="2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down)">
                                      <p:cBhvr>
                                        <p:cTn id="35" dur="500"/>
                                        <p:tgtEl>
                                          <p:spTgt spid="2">
                                            <p:txEl>
                                              <p:pRg st="1" end="1"/>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wipe(down)">
                                      <p:cBhvr>
                                        <p:cTn id="4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D71820"/>
              </a:buClr>
              <a:buSzPts val="1200"/>
              <a:buFontTx/>
              <a:buNone/>
              <a:tabLst>
                <a:tab pos="272415" algn="l"/>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 1. </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Xếp các kết bài dưới đây vào nhóm thích hợp:</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231F20"/>
              </a:buClr>
              <a:buSzPts val="1200"/>
              <a:buFontTx/>
              <a:buNone/>
              <a:tabLst>
                <a:tab pos="462280" algn="l"/>
              </a:tabLst>
              <a:defRPr/>
            </a:pPr>
            <a:r>
              <a:rPr kumimoji="0" lang="en-US" sz="2400" b="0" i="0" u="none" strike="noStrike" kern="1200" cap="none" spc="0" normalizeH="0" baseline="0" noProof="0" dirty="0">
                <a:ln>
                  <a:noFill/>
                </a:ln>
                <a:solidFill>
                  <a:srgbClr val="231F20"/>
                </a:solidFill>
                <a:effectLst/>
                <a:uLnTx/>
                <a:uFillTx/>
                <a:latin typeface="等线"/>
                <a:ea typeface="Arial" panose="020B0604020202020204" pitchFamily="34" charset="0"/>
                <a:cs typeface="Arial" panose="020B0604020202020204" pitchFamily="34" charset="0"/>
              </a:rPr>
              <a:t>a) </a:t>
            </a:r>
            <a:r>
              <a:rPr kumimoji="0" lang="vi-VN"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Biển nhiều khi rất đẹp, ai cũng thấy như thế. Nhưng có một điều ít ai chú ý là: vẻ đẹp của biển, vẻ đẹp kì diệu muôn màu muôn sắc ấy, phần rất lớn là do mây, trời và ánh sáng tạo nên.</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a:p>
            <a:pPr marL="3035300" marR="0" lvl="0" indent="0" algn="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VŨ TÚ NAM, </a:t>
            </a:r>
            <a:r>
              <a:rPr kumimoji="0" lang="vi-VN" sz="1200" b="0" i="1"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Biển đẹp</a:t>
            </a: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just" defTabSz="914400" rtl="0" eaLnBrk="1" fontAlgn="auto" latinLnBrk="0" hangingPunct="1">
              <a:lnSpc>
                <a:spcPct val="100000"/>
              </a:lnSpc>
              <a:spcBef>
                <a:spcPts val="0"/>
              </a:spcBef>
              <a:spcAft>
                <a:spcPts val="0"/>
              </a:spcAft>
              <a:buClr>
                <a:srgbClr val="231F20"/>
              </a:buClr>
              <a:buSzPts val="1200"/>
              <a:buFontTx/>
              <a:buNone/>
              <a:tabLst>
                <a:tab pos="464820" algn="l"/>
              </a:tabLst>
              <a:defRPr/>
            </a:pPr>
            <a:r>
              <a:rPr kumimoji="0" lang="en-US" sz="2400" b="0" i="0" u="none" strike="noStrike" kern="1200" cap="none" spc="0" normalizeH="0" baseline="0" noProof="0" dirty="0">
                <a:ln>
                  <a:noFill/>
                </a:ln>
                <a:solidFill>
                  <a:srgbClr val="231F20"/>
                </a:solidFill>
                <a:effectLst/>
                <a:uLnTx/>
                <a:uFillTx/>
                <a:latin typeface="等线"/>
                <a:ea typeface="Arial" panose="020B0604020202020204" pitchFamily="34" charset="0"/>
                <a:cs typeface="Arial" panose="020B0604020202020204" pitchFamily="34" charset="0"/>
              </a:rPr>
              <a:t>b) </a:t>
            </a:r>
            <a:r>
              <a:rPr kumimoji="0" lang="vi-VN"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Con suối đơn sơ, bình dị ấy đã đem lại cho bản tôi vẻ thanh bình, trù phú với bao nhiêu điều hữu ích.</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VI HỒNG - HỒ THUỶ GIANG, </a:t>
            </a:r>
            <a:r>
              <a:rPr kumimoji="0" lang="vi-VN" sz="1200" b="0" i="1"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Con suối bản tôi</a:t>
            </a: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just" defTabSz="914400" rtl="0" eaLnBrk="1" fontAlgn="auto" latinLnBrk="0" hangingPunct="1">
              <a:lnSpc>
                <a:spcPct val="100000"/>
              </a:lnSpc>
              <a:spcBef>
                <a:spcPts val="0"/>
              </a:spcBef>
              <a:spcAft>
                <a:spcPts val="0"/>
              </a:spcAft>
              <a:buClr>
                <a:srgbClr val="231F20"/>
              </a:buClr>
              <a:buSzPts val="1200"/>
              <a:buFontTx/>
              <a:buNone/>
              <a:tabLst>
                <a:tab pos="445770" algn="l"/>
              </a:tabLst>
              <a:defRPr/>
            </a:pPr>
            <a:r>
              <a:rPr kumimoji="0" lang="en-US" sz="2400" b="0" i="0" u="none" strike="noStrike" kern="1200" cap="none" spc="0" normalizeH="0" baseline="0" noProof="0" dirty="0">
                <a:ln>
                  <a:noFill/>
                </a:ln>
                <a:solidFill>
                  <a:srgbClr val="231F20"/>
                </a:solidFill>
                <a:effectLst/>
                <a:uLnTx/>
                <a:uFillTx/>
                <a:latin typeface="等线"/>
                <a:ea typeface="Arial" panose="020B0604020202020204" pitchFamily="34" charset="0"/>
                <a:cs typeface="Arial" panose="020B0604020202020204" pitchFamily="34" charset="0"/>
              </a:rPr>
              <a:t>c) </a:t>
            </a:r>
            <a:r>
              <a:rPr kumimoji="0" lang="vi-VN"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Mùa thu. Hồn tôi hoá thành chiếc sáo trúc nâng ngang môi chú bé ngồi vắt vẻo trên lưng trâu. Và mùa thu vang lên những âm thanh xao động của đồng quê.</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NGUYỄN TRỌNG TẠO, </a:t>
            </a:r>
            <a:r>
              <a:rPr kumimoji="0" lang="vi-VN" sz="1200" b="0" i="1"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Mùa thu ở đồng quê</a:t>
            </a: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just" defTabSz="914400" rtl="0" eaLnBrk="1" fontAlgn="auto" latinLnBrk="0" hangingPunct="1">
              <a:lnSpc>
                <a:spcPct val="100000"/>
              </a:lnSpc>
              <a:spcBef>
                <a:spcPts val="0"/>
              </a:spcBef>
              <a:spcAft>
                <a:spcPts val="0"/>
              </a:spcAft>
              <a:buClr>
                <a:srgbClr val="231F20"/>
              </a:buClr>
              <a:buSzPts val="1200"/>
              <a:buFontTx/>
              <a:buNone/>
              <a:tabLst>
                <a:tab pos="464820" algn="l"/>
              </a:tabLst>
              <a:defRPr/>
            </a:pPr>
            <a:r>
              <a:rPr kumimoji="0" lang="en-US" sz="2400" b="0" i="0" u="none" strike="noStrike" kern="1200" cap="none" spc="0" normalizeH="0" baseline="0" noProof="0" dirty="0">
                <a:ln>
                  <a:noFill/>
                </a:ln>
                <a:solidFill>
                  <a:srgbClr val="231F20"/>
                </a:solidFill>
                <a:effectLst/>
                <a:uLnTx/>
                <a:uFillTx/>
                <a:latin typeface="等线"/>
                <a:ea typeface="Arial" panose="020B0604020202020204" pitchFamily="34" charset="0"/>
                <a:cs typeface="Arial" panose="020B0604020202020204" pitchFamily="34" charset="0"/>
              </a:rPr>
              <a:t>d) </a:t>
            </a:r>
            <a:r>
              <a:rPr kumimoji="0" lang="vi-VN"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Ơi, cái ao làng thân yêu gắn bó với tôi như làn khói bếp chiều toả vờn mái rạ, khóm khoai nước bên hàng rào râm bụt, tiếng lợn ỉ eo cạy chuồng rịt mũi vòi ăn. Cái ao làng chan chứa tình quê mà những ngày thơ ấu tôi từng nằm võng với mẹ tôi, mẹ ôm tôi vào lòng, chầm bập vỗ về, rót vào tâm hồn trong trắng, thơ ngây của tôi những lời ru nồng nàn, thiết tha, mộc mạc:</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a:p>
            <a:pPr marL="184150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Con cò mày đi ăn đêm</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Đậu phải cành mềm, lộn cổ xuống ao.</a:t>
            </a:r>
            <a:endParaRPr kumimoji="0" lang="en-US" sz="24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rPr>
              <a:t>Theo VŨ DUY HUÂN, </a:t>
            </a:r>
            <a:r>
              <a:rPr kumimoji="0" lang="vi-VN" sz="1200" b="0" i="1"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rPr>
              <a:t>Ao làng</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55号-龙吟手书" panose="00000500000000000000" pitchFamily="2" charset="-122"/>
              <a:cs typeface="Arial" panose="020B0604020202020204" pitchFamily="34" charset="0"/>
              <a:sym typeface="字魂55号-龙吟手书" panose="00000500000000000000" pitchFamily="2" charset="-122"/>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19643" y="4870259"/>
            <a:ext cx="2320309" cy="2754431"/>
          </a:xfrm>
          <a:prstGeom prst="rect">
            <a:avLst/>
          </a:prstGeom>
        </p:spPr>
      </p:pic>
    </p:spTree>
    <p:extLst>
      <p:ext uri="{BB962C8B-B14F-4D97-AF65-F5344CB8AC3E}">
        <p14:creationId xmlns:p14="http://schemas.microsoft.com/office/powerpoint/2010/main" val="360880518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8" name="矩形 27"/>
          <p:cNvSpPr/>
          <p:nvPr/>
        </p:nvSpPr>
        <p:spPr>
          <a:xfrm>
            <a:off x="299676" y="3383279"/>
            <a:ext cx="5461044" cy="232820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Kết bài mở rộng</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矩形 27">
            <a:extLst>
              <a:ext uri="{FF2B5EF4-FFF2-40B4-BE49-F238E27FC236}">
                <a16:creationId xmlns:a16="http://schemas.microsoft.com/office/drawing/2014/main" id="{4555846B-F473-66E5-991F-3ADB0FF5E50C}"/>
              </a:ext>
            </a:extLst>
          </p:cNvPr>
          <p:cNvSpPr/>
          <p:nvPr/>
        </p:nvSpPr>
        <p:spPr>
          <a:xfrm>
            <a:off x="6593062" y="3383278"/>
            <a:ext cx="5461042" cy="23282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Kết bài không mở rộng</a:t>
            </a:r>
            <a:br>
              <a:rPr kumimoji="0" lang="vi-VN" sz="3600" b="1"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b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p:txBody>
      </p:sp>
      <p:sp>
        <p:nvSpPr>
          <p:cNvPr id="3" name="Heptagon 2">
            <a:extLst>
              <a:ext uri="{FF2B5EF4-FFF2-40B4-BE49-F238E27FC236}">
                <a16:creationId xmlns:a16="http://schemas.microsoft.com/office/drawing/2014/main" id="{02119EA1-0BE4-66C5-0152-B2C96EA9EAEE}"/>
              </a:ext>
            </a:extLst>
          </p:cNvPr>
          <p:cNvSpPr/>
          <p:nvPr/>
        </p:nvSpPr>
        <p:spPr>
          <a:xfrm>
            <a:off x="2757268" y="576775"/>
            <a:ext cx="6006904" cy="2489982"/>
          </a:xfrm>
          <a:prstGeom prst="hept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Arial" panose="020B0604020202020204" pitchFamily="34" charset="0"/>
                <a:cs typeface="Arial" panose="020B0604020202020204" pitchFamily="34" charset="0"/>
              </a:rPr>
              <a:t>THẢO LUẬN NHÓM BÀN</a:t>
            </a:r>
          </a:p>
        </p:txBody>
      </p:sp>
    </p:spTree>
    <p:extLst>
      <p:ext uri="{BB962C8B-B14F-4D97-AF65-F5344CB8AC3E}">
        <p14:creationId xmlns:p14="http://schemas.microsoft.com/office/powerpoint/2010/main" val="17362281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8" name="矩形 27"/>
          <p:cNvSpPr/>
          <p:nvPr/>
        </p:nvSpPr>
        <p:spPr>
          <a:xfrm>
            <a:off x="209513" y="1719776"/>
            <a:ext cx="5461044" cy="232820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Kết bài mở rộng</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24000"/>
              </a:lnSpc>
              <a:spcBef>
                <a:spcPts val="0"/>
              </a:spcBef>
              <a:spcAft>
                <a:spcPts val="0"/>
              </a:spcAft>
              <a:buClrTx/>
              <a:buSzTx/>
              <a:buFontTx/>
              <a:buNone/>
              <a:tabLst/>
              <a:defRPr/>
            </a:pPr>
            <a:r>
              <a:rPr lang="en-US" sz="3600" b="1" dirty="0">
                <a:solidFill>
                  <a:srgbClr val="FF0000"/>
                </a:solidFill>
                <a:latin typeface="Arial" panose="020B0604020202020204" pitchFamily="34" charset="0"/>
                <a:ea typeface="Arial" panose="020B0604020202020204" pitchFamily="34" charset="0"/>
                <a:cs typeface="Arial" panose="020B0604020202020204" pitchFamily="34" charset="0"/>
              </a:rPr>
              <a:t>a, c, d</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矩形 27">
            <a:extLst>
              <a:ext uri="{FF2B5EF4-FFF2-40B4-BE49-F238E27FC236}">
                <a16:creationId xmlns:a16="http://schemas.microsoft.com/office/drawing/2014/main" id="{4555846B-F473-66E5-991F-3ADB0FF5E50C}"/>
              </a:ext>
            </a:extLst>
          </p:cNvPr>
          <p:cNvSpPr/>
          <p:nvPr/>
        </p:nvSpPr>
        <p:spPr>
          <a:xfrm>
            <a:off x="6388008" y="1719776"/>
            <a:ext cx="5461042" cy="23282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Kết bài không mở rộng</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lang="en-US" sz="3600" b="1" dirty="0">
                <a:solidFill>
                  <a:srgbClr val="FF0000"/>
                </a:solidFill>
                <a:latin typeface="Arial" panose="020B0604020202020204" pitchFamily="34" charset="0"/>
                <a:ea typeface="Arial" panose="020B0604020202020204" pitchFamily="34" charset="0"/>
              </a:rPr>
              <a:t>b</a:t>
            </a:r>
            <a:br>
              <a:rPr kumimoji="0" lang="vi-VN" sz="3600" b="1"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b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p:txBody>
      </p:sp>
      <p:sp>
        <p:nvSpPr>
          <p:cNvPr id="3" name="Heptagon 2">
            <a:extLst>
              <a:ext uri="{FF2B5EF4-FFF2-40B4-BE49-F238E27FC236}">
                <a16:creationId xmlns:a16="http://schemas.microsoft.com/office/drawing/2014/main" id="{02119EA1-0BE4-66C5-0152-B2C96EA9EAEE}"/>
              </a:ext>
            </a:extLst>
          </p:cNvPr>
          <p:cNvSpPr/>
          <p:nvPr/>
        </p:nvSpPr>
        <p:spPr>
          <a:xfrm>
            <a:off x="-6724357" y="393895"/>
            <a:ext cx="6006904" cy="2489982"/>
          </a:xfrm>
          <a:prstGeom prst="hept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THẢO LUẬN NHÓM BÀN</a:t>
            </a:r>
          </a:p>
        </p:txBody>
      </p:sp>
    </p:spTree>
    <p:extLst>
      <p:ext uri="{BB962C8B-B14F-4D97-AF65-F5344CB8AC3E}">
        <p14:creationId xmlns:p14="http://schemas.microsoft.com/office/powerpoint/2010/main" val="389964282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8" name="矩形 27"/>
          <p:cNvSpPr/>
          <p:nvPr/>
        </p:nvSpPr>
        <p:spPr>
          <a:xfrm>
            <a:off x="78421" y="1365984"/>
            <a:ext cx="5461044"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Kết bài mở rộng</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Kết thúc bài viết bằng một số</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câu nêu lên tình cảm, cảm xúc,</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suy</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nghĩ, liên tưởng,</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của người</a:t>
            </a:r>
            <a:b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viết (hoặc của nhân vật) về</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đ</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ối tượng miêu tả.</a:t>
            </a:r>
            <a:endPar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矩形 27">
            <a:extLst>
              <a:ext uri="{FF2B5EF4-FFF2-40B4-BE49-F238E27FC236}">
                <a16:creationId xmlns:a16="http://schemas.microsoft.com/office/drawing/2014/main" id="{4555846B-F473-66E5-991F-3ADB0FF5E50C}"/>
              </a:ext>
            </a:extLst>
          </p:cNvPr>
          <p:cNvSpPr/>
          <p:nvPr/>
        </p:nvSpPr>
        <p:spPr>
          <a:xfrm>
            <a:off x="6652537" y="1365983"/>
            <a:ext cx="5461042"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Kết bài không mở rộng</a:t>
            </a:r>
            <a:br>
              <a:rPr kumimoji="0" lang="vi-VN" sz="3600" b="1"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Kết thúc bài viết bằng một câu</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nêu lên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cảm nghĩ của người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v</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iết</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(hoặc của nhân vật) về đối tượng</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miêu tả</a:t>
            </a:r>
            <a:r>
              <a:rPr kumimoji="0" lang="vi-VN"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a:t>
            </a:r>
            <a:endParaRPr kumimoji="0" lang="en-US" sz="18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p:txBody>
      </p:sp>
      <p:sp>
        <p:nvSpPr>
          <p:cNvPr id="4" name="矩形 27">
            <a:extLst>
              <a:ext uri="{FF2B5EF4-FFF2-40B4-BE49-F238E27FC236}">
                <a16:creationId xmlns:a16="http://schemas.microsoft.com/office/drawing/2014/main" id="{56D4E67A-2CD8-BCE7-2A2A-50F1F52D629E}"/>
              </a:ext>
            </a:extLst>
          </p:cNvPr>
          <p:cNvSpPr/>
          <p:nvPr/>
        </p:nvSpPr>
        <p:spPr>
          <a:xfrm>
            <a:off x="1632374" y="-11231"/>
            <a:ext cx="8927247" cy="134815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Kiểu</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kết</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nào</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hấp</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dẫn</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người</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đọc</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hơn</a:t>
            </a:r>
            <a:r>
              <a:rPr kumimoji="0" lang="en-US" sz="3600" b="0" i="1" u="none" strike="noStrike" kern="1200" cap="none" spc="0" normalizeH="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4438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4" name="矩形 27">
            <a:extLst>
              <a:ext uri="{FF2B5EF4-FFF2-40B4-BE49-F238E27FC236}">
                <a16:creationId xmlns:a16="http://schemas.microsoft.com/office/drawing/2014/main" id="{56D4E67A-2CD8-BCE7-2A2A-50F1F52D629E}"/>
              </a:ext>
            </a:extLst>
          </p:cNvPr>
          <p:cNvSpPr/>
          <p:nvPr/>
        </p:nvSpPr>
        <p:spPr>
          <a:xfrm>
            <a:off x="234458" y="1023084"/>
            <a:ext cx="12070082" cy="344023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4000"/>
              </a:lnSpc>
            </a:pP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Bài</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2.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Viết</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một</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đoạn</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kết</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bài</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mở</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rộng</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một</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đoạn</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kết</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bài</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không</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mở</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rộng</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cho</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bài</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văn</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tả</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phong</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cảnh</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theo</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đề</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bài</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p>
          <a:p>
            <a:pPr lvl="0">
              <a:lnSpc>
                <a:spcPct val="124000"/>
              </a:lnSpc>
            </a:pP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em</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đã</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chọn</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3600" i="1" dirty="0" err="1">
                <a:solidFill>
                  <a:srgbClr val="0000FF"/>
                </a:solidFill>
                <a:latin typeface="Arial" panose="020B0604020202020204" pitchFamily="34" charset="0"/>
                <a:ea typeface="Arial" panose="020B0604020202020204" pitchFamily="34" charset="0"/>
                <a:cs typeface="Arial" panose="020B0604020202020204" pitchFamily="34" charset="0"/>
              </a:rPr>
              <a:t>trang</a:t>
            </a:r>
            <a:r>
              <a:rPr lang="en-US" sz="3600" i="1" dirty="0">
                <a:solidFill>
                  <a:srgbClr val="0000FF"/>
                </a:solidFill>
                <a:latin typeface="Arial" panose="020B0604020202020204" pitchFamily="34" charset="0"/>
                <a:ea typeface="Arial" panose="020B0604020202020204" pitchFamily="34" charset="0"/>
                <a:cs typeface="Arial" panose="020B0604020202020204" pitchFamily="34" charset="0"/>
              </a:rPr>
              <a:t> 22).</a:t>
            </a:r>
            <a:endPar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08199A-7AE2-80F2-4036-816EA95B5B5A}"/>
              </a:ext>
            </a:extLst>
          </p:cNvPr>
          <p:cNvCxnSpPr/>
          <p:nvPr/>
        </p:nvCxnSpPr>
        <p:spPr>
          <a:xfrm>
            <a:off x="2982351" y="2349305"/>
            <a:ext cx="505030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71228FE-8624-03D2-BC8D-E3C846A127D9}"/>
              </a:ext>
            </a:extLst>
          </p:cNvPr>
          <p:cNvCxnSpPr>
            <a:cxnSpLocks/>
          </p:cNvCxnSpPr>
          <p:nvPr/>
        </p:nvCxnSpPr>
        <p:spPr>
          <a:xfrm>
            <a:off x="855785" y="3064413"/>
            <a:ext cx="298469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A5573ED-0820-333E-DDA8-D4079D71D31D}"/>
              </a:ext>
            </a:extLst>
          </p:cNvPr>
          <p:cNvCxnSpPr>
            <a:cxnSpLocks/>
          </p:cNvCxnSpPr>
          <p:nvPr/>
        </p:nvCxnSpPr>
        <p:spPr>
          <a:xfrm>
            <a:off x="8478130" y="2349305"/>
            <a:ext cx="322619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49ADDBC-2D76-B20F-DB63-65E1CDBF4F3C}"/>
              </a:ext>
            </a:extLst>
          </p:cNvPr>
          <p:cNvCxnSpPr>
            <a:cxnSpLocks/>
          </p:cNvCxnSpPr>
          <p:nvPr/>
        </p:nvCxnSpPr>
        <p:spPr>
          <a:xfrm>
            <a:off x="4777151" y="3064413"/>
            <a:ext cx="456379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93426A-AC06-01DE-32F4-E6DBDC25F55D}"/>
              </a:ext>
            </a:extLst>
          </p:cNvPr>
          <p:cNvCxnSpPr>
            <a:cxnSpLocks/>
          </p:cNvCxnSpPr>
          <p:nvPr/>
        </p:nvCxnSpPr>
        <p:spPr>
          <a:xfrm>
            <a:off x="855785" y="3751386"/>
            <a:ext cx="2393852"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80117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4" name="矩形 27">
            <a:extLst>
              <a:ext uri="{FF2B5EF4-FFF2-40B4-BE49-F238E27FC236}">
                <a16:creationId xmlns:a16="http://schemas.microsoft.com/office/drawing/2014/main" id="{56D4E67A-2CD8-BCE7-2A2A-50F1F52D629E}"/>
              </a:ext>
            </a:extLst>
          </p:cNvPr>
          <p:cNvSpPr/>
          <p:nvPr/>
        </p:nvSpPr>
        <p:spPr>
          <a:xfrm>
            <a:off x="234458" y="1023084"/>
            <a:ext cx="12070082" cy="344023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2.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Viết</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một</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đoạn</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kết</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mở</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rộng</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một</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đoạn</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kết</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không</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mở</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rộng</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cho</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văn</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tả</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phong</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cảnh</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theo</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đề</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p>
          <a:p>
            <a:pPr marL="0" marR="0" lvl="0" indent="0" algn="l" defTabSz="914400" rtl="0" eaLnBrk="1" fontAlgn="auto" latinLnBrk="0" hangingPunct="1">
              <a:lnSpc>
                <a:spcPct val="124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em</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đã</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chọn</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1" u="none" strike="noStrike" kern="1200" cap="none" spc="0" normalizeH="0" baseline="0" noProof="0" dirty="0" err="1">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trang</a:t>
            </a:r>
            <a:r>
              <a:rPr kumimoji="0" lang="en-US" sz="3600" b="0" i="1" u="none"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22).</a:t>
            </a:r>
          </a:p>
        </p:txBody>
      </p:sp>
      <p:cxnSp>
        <p:nvCxnSpPr>
          <p:cNvPr id="5" name="Straight Connector 4">
            <a:extLst>
              <a:ext uri="{FF2B5EF4-FFF2-40B4-BE49-F238E27FC236}">
                <a16:creationId xmlns:a16="http://schemas.microsoft.com/office/drawing/2014/main" id="{8308199A-7AE2-80F2-4036-816EA95B5B5A}"/>
              </a:ext>
            </a:extLst>
          </p:cNvPr>
          <p:cNvCxnSpPr/>
          <p:nvPr/>
        </p:nvCxnSpPr>
        <p:spPr>
          <a:xfrm>
            <a:off x="2982351" y="2349305"/>
            <a:ext cx="505030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71228FE-8624-03D2-BC8D-E3C846A127D9}"/>
              </a:ext>
            </a:extLst>
          </p:cNvPr>
          <p:cNvCxnSpPr>
            <a:cxnSpLocks/>
          </p:cNvCxnSpPr>
          <p:nvPr/>
        </p:nvCxnSpPr>
        <p:spPr>
          <a:xfrm>
            <a:off x="855785" y="3064413"/>
            <a:ext cx="298469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A5573ED-0820-333E-DDA8-D4079D71D31D}"/>
              </a:ext>
            </a:extLst>
          </p:cNvPr>
          <p:cNvCxnSpPr>
            <a:cxnSpLocks/>
          </p:cNvCxnSpPr>
          <p:nvPr/>
        </p:nvCxnSpPr>
        <p:spPr>
          <a:xfrm>
            <a:off x="8478130" y="2349305"/>
            <a:ext cx="322619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49ADDBC-2D76-B20F-DB63-65E1CDBF4F3C}"/>
              </a:ext>
            </a:extLst>
          </p:cNvPr>
          <p:cNvCxnSpPr>
            <a:cxnSpLocks/>
          </p:cNvCxnSpPr>
          <p:nvPr/>
        </p:nvCxnSpPr>
        <p:spPr>
          <a:xfrm>
            <a:off x="4777151" y="3064413"/>
            <a:ext cx="456379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93426A-AC06-01DE-32F4-E6DBDC25F55D}"/>
              </a:ext>
            </a:extLst>
          </p:cNvPr>
          <p:cNvCxnSpPr>
            <a:cxnSpLocks/>
          </p:cNvCxnSpPr>
          <p:nvPr/>
        </p:nvCxnSpPr>
        <p:spPr>
          <a:xfrm>
            <a:off x="855785" y="3751386"/>
            <a:ext cx="2393852" cy="0"/>
          </a:xfrm>
          <a:prstGeom prst="line">
            <a:avLst/>
          </a:prstGeom>
          <a:ln w="57150"/>
        </p:spPr>
        <p:style>
          <a:lnRef idx="1">
            <a:schemeClr val="dk1"/>
          </a:lnRef>
          <a:fillRef idx="0">
            <a:schemeClr val="dk1"/>
          </a:fillRef>
          <a:effectRef idx="0">
            <a:schemeClr val="dk1"/>
          </a:effectRef>
          <a:fontRef idx="minor">
            <a:schemeClr val="tx1"/>
          </a:fontRef>
        </p:style>
      </p:cxnSp>
      <p:sp>
        <p:nvSpPr>
          <p:cNvPr id="2" name="Star: 32 Points 1">
            <a:extLst>
              <a:ext uri="{FF2B5EF4-FFF2-40B4-BE49-F238E27FC236}">
                <a16:creationId xmlns:a16="http://schemas.microsoft.com/office/drawing/2014/main" id="{AA865FC9-9011-74CC-8B17-62F4C1960C3B}"/>
              </a:ext>
            </a:extLst>
          </p:cNvPr>
          <p:cNvSpPr/>
          <p:nvPr/>
        </p:nvSpPr>
        <p:spPr>
          <a:xfrm>
            <a:off x="2780128" y="54605"/>
            <a:ext cx="8557841" cy="1665511"/>
          </a:xfrm>
          <a:prstGeom prst="star3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CÁ NHÂN</a:t>
            </a:r>
          </a:p>
        </p:txBody>
      </p:sp>
    </p:spTree>
    <p:extLst>
      <p:ext uri="{BB962C8B-B14F-4D97-AF65-F5344CB8AC3E}">
        <p14:creationId xmlns:p14="http://schemas.microsoft.com/office/powerpoint/2010/main" val="407645914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11231"/>
            <a:ext cx="12192000"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8" name="矩形 27"/>
          <p:cNvSpPr/>
          <p:nvPr/>
        </p:nvSpPr>
        <p:spPr>
          <a:xfrm>
            <a:off x="78421" y="693542"/>
            <a:ext cx="5461044"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Kết bài mở rộng</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Kết thúc bài viết bằng một số</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câu nêu lên tình cảm, cảm xúc,</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suy</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nghĩ, liên tưởng,</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của người</a:t>
            </a:r>
            <a:b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viết (hoặc của nhân vật) về</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đ</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ối tượng miêu tả.</a:t>
            </a:r>
            <a:endPar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矩形 27">
            <a:extLst>
              <a:ext uri="{FF2B5EF4-FFF2-40B4-BE49-F238E27FC236}">
                <a16:creationId xmlns:a16="http://schemas.microsoft.com/office/drawing/2014/main" id="{4555846B-F473-66E5-991F-3ADB0FF5E50C}"/>
              </a:ext>
            </a:extLst>
          </p:cNvPr>
          <p:cNvSpPr/>
          <p:nvPr/>
        </p:nvSpPr>
        <p:spPr>
          <a:xfrm>
            <a:off x="6652537" y="682311"/>
            <a:ext cx="5461042"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Kết bài không mở rộng</a:t>
            </a:r>
            <a:br>
              <a:rPr kumimoji="0" lang="vi-VN" sz="3600" b="1"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Kết thúc bài viết bằng một câu</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nêu lên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cảm nghĩ của người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v</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iết</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(hoặc của nhân vật) về đối tượng</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miêu tả</a:t>
            </a:r>
            <a:r>
              <a:rPr kumimoji="0" lang="vi-VN"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a:t>
            </a:r>
            <a:endParaRPr kumimoji="0" lang="en-US" sz="18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5988157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3" y="1"/>
            <a:ext cx="12192001" cy="1828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sp>
        <p:nvSpPr>
          <p:cNvPr id="26" name="Rectangle 25"/>
          <p:cNvSpPr/>
          <p:nvPr/>
        </p:nvSpPr>
        <p:spPr>
          <a:xfrm>
            <a:off x="-4409448" y="0"/>
            <a:ext cx="20627434"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UTM Candombe" panose="02040603050506020204" pitchFamily="18" charset="0"/>
                <a:ea typeface="+mn-ea"/>
                <a:cs typeface="+mn-cs"/>
              </a:rPr>
              <a:t>BÀI VIẾT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UTM Candombe" panose="02040603050506020204" pitchFamily="18" charset="0"/>
                <a:ea typeface="+mn-ea"/>
                <a:cs typeface="+mn-cs"/>
              </a:rPr>
              <a:t>LUYỆN TẬP TẢ PHONG CẢNH (VIẾT KẾT BÀI)</a:t>
            </a:r>
          </a:p>
        </p:txBody>
      </p:sp>
      <p:sp>
        <p:nvSpPr>
          <p:cNvPr id="2" name="矩形 27">
            <a:extLst>
              <a:ext uri="{FF2B5EF4-FFF2-40B4-BE49-F238E27FC236}">
                <a16:creationId xmlns:a16="http://schemas.microsoft.com/office/drawing/2014/main" id="{00B598CE-91E4-4F6B-A9D1-9B31322A3FE9}"/>
              </a:ext>
            </a:extLst>
          </p:cNvPr>
          <p:cNvSpPr/>
          <p:nvPr/>
        </p:nvSpPr>
        <p:spPr>
          <a:xfrm>
            <a:off x="-5" y="1828801"/>
            <a:ext cx="5737127"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Kết bài mở rộng</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24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Kết thúc bài viết bằng một số</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câu nêu lên tình cảm, cảm xúc,</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suy</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nghĩ, liên tưởng,</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của người</a:t>
            </a:r>
            <a:b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viết (hoặc của nhân vật) về</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đ</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ối tượng miêu tả.</a:t>
            </a:r>
            <a:endPar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矩形 27">
            <a:extLst>
              <a:ext uri="{FF2B5EF4-FFF2-40B4-BE49-F238E27FC236}">
                <a16:creationId xmlns:a16="http://schemas.microsoft.com/office/drawing/2014/main" id="{7CEB489E-125C-7713-9F3F-70E4109B1EDC}"/>
              </a:ext>
            </a:extLst>
          </p:cNvPr>
          <p:cNvSpPr/>
          <p:nvPr/>
        </p:nvSpPr>
        <p:spPr>
          <a:xfrm>
            <a:off x="6574112" y="1817570"/>
            <a:ext cx="5617888" cy="54709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Kết bài không mở rộng</a:t>
            </a:r>
            <a:br>
              <a:rPr kumimoji="0" lang="vi-VN" sz="3600" b="1"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b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Kết thúc bài viết bằng một câu</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nêu lên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cảm nghĩ của người </a:t>
            </a:r>
            <a:endPar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v</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iết</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(hoặc của nhân vật) về đối tượng</a:t>
            </a:r>
            <a:r>
              <a:rPr kumimoji="0" lang="en-US" sz="36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miêu tả</a:t>
            </a:r>
            <a:r>
              <a:rPr kumimoji="0" lang="vi-VN"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rPr>
              <a:t>.</a:t>
            </a:r>
            <a:endParaRPr kumimoji="0" lang="en-US" sz="1800" b="0" i="0" u="none" strike="noStrike" kern="1200" cap="none" spc="0" normalizeH="0" baseline="0" noProof="0" dirty="0">
              <a:ln>
                <a:noFill/>
              </a:ln>
              <a:solidFill>
                <a:srgbClr val="231F20"/>
              </a:solidFill>
              <a:effectLst/>
              <a:uLnTx/>
              <a:uFillTx/>
              <a:latin typeface="等线"/>
              <a:ea typeface="Arial" panose="020B0604020202020204" pitchFamily="34" charset="0"/>
              <a:cs typeface="+mn-cs"/>
            </a:endParaRPr>
          </a:p>
          <a:p>
            <a:pPr marL="0" marR="0" lvl="0" indent="0" algn="ctr" defTabSz="914400" rtl="0" eaLnBrk="1" fontAlgn="auto" latinLnBrk="0" hangingPunct="1">
              <a:lnSpc>
                <a:spcPct val="122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3634595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p:cNvSpPr/>
          <p:nvPr/>
        </p:nvSpPr>
        <p:spPr>
          <a:xfrm>
            <a:off x="269238" y="1259175"/>
            <a:ext cx="11653520" cy="3476625"/>
          </a:xfrm>
          <a:prstGeom prst="rect">
            <a:avLst/>
          </a:prstGeom>
          <a:noFill/>
        </p:spPr>
        <p:txBody>
          <a:bodyPr wrap="none" lIns="91440" tIns="45720" rIns="91440" bIns="45720">
            <a:spAutoFit/>
          </a:bodyPr>
          <a:lstStyle/>
          <a:p>
            <a:pPr algn="ctr"/>
            <a:r>
              <a:rPr lang="vi-VN" sz="110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CHÚC CÁC BẠN</a:t>
            </a:r>
          </a:p>
          <a:p>
            <a:pPr algn="ctr"/>
            <a:r>
              <a:rPr lang="vi-VN" sz="11000" b="1">
                <a:ln w="0"/>
                <a:solidFill>
                  <a:srgbClr val="1C4439"/>
                </a:solidFill>
                <a:effectLst>
                  <a:outerShdw blurRad="38100" dist="19050" dir="2700000" algn="tl" rotWithShape="0">
                    <a:schemeClr val="dk1">
                      <a:alpha val="40000"/>
                    </a:schemeClr>
                  </a:outerShdw>
                </a:effectLst>
                <a:latin typeface="UTM Candombe" panose="02040603050506020204" pitchFamily="18" charset="0"/>
              </a:rPr>
              <a:t>HỌC TỐT NHÉ !</a:t>
            </a:r>
            <a:endParaRPr lang="en-US" sz="110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a:fillRect/>
            </a:stretch>
          </p:blipFill>
          <p:spPr>
            <a:xfrm>
              <a:off x="0" y="0"/>
              <a:ext cx="12192000" cy="6858000"/>
            </a:xfrm>
            <a:prstGeom prst="rect">
              <a:avLst/>
            </a:prstGeom>
          </p:spPr>
        </p:pic>
        <p:sp>
          <p:nvSpPr>
            <p:cNvPr id="3" name="Rectangle 2"/>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a:spLocks noChangeArrowheads="1"/>
          </p:cNvSpPr>
          <p:nvPr/>
        </p:nvSpPr>
        <p:spPr bwMode="auto">
          <a:xfrm>
            <a:off x="2006330" y="1769939"/>
            <a:ext cx="9329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gồm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06330" y="2952297"/>
            <a:ext cx="6099242" cy="2219838"/>
          </a:xfrm>
          <a:prstGeom prst="rect">
            <a:avLst/>
          </a:prstGeom>
          <a:noFill/>
        </p:spPr>
        <p:txBody>
          <a:bodyPr wrap="square">
            <a:spAutoFit/>
          </a:bodyPr>
          <a:lstStyle/>
          <a:p>
            <a:pPr lvl="1">
              <a:lnSpc>
                <a:spcPct val="150000"/>
              </a:lnSpc>
            </a:pPr>
            <a:r>
              <a:rPr lang="en-US" altLang="en-US" sz="3200" b="1" dirty="0">
                <a:latin typeface="Times New Roman" panose="02020603050405020304" pitchFamily="18" charset="0"/>
                <a:cs typeface="Times New Roman" panose="02020603050405020304" pitchFamily="18" charset="0"/>
              </a:rPr>
              <a:t>A. 1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a:t>
            </a:r>
          </a:p>
          <a:p>
            <a:pPr lvl="1">
              <a:lnSpc>
                <a:spcPct val="150000"/>
              </a:lnSpc>
            </a:pPr>
            <a:r>
              <a:rPr lang="en-US" altLang="en-US" sz="3200" b="1" dirty="0">
                <a:latin typeface="Times New Roman" panose="02020603050405020304" pitchFamily="18" charset="0"/>
                <a:cs typeface="Times New Roman" panose="02020603050405020304" pitchFamily="18" charset="0"/>
              </a:rPr>
              <a:t>B. 2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a:t>
            </a:r>
          </a:p>
          <a:p>
            <a:pPr lvl="1">
              <a:lnSpc>
                <a:spcPct val="150000"/>
              </a:lnSpc>
            </a:pPr>
            <a:r>
              <a:rPr lang="en-US" altLang="en-US" sz="3200" b="1" dirty="0">
                <a:latin typeface="Times New Roman" panose="02020603050405020304" pitchFamily="18" charset="0"/>
                <a:cs typeface="Times New Roman" panose="02020603050405020304" pitchFamily="18" charset="0"/>
              </a:rPr>
              <a:t>C. 3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 ……………..</a:t>
            </a:r>
          </a:p>
        </p:txBody>
      </p:sp>
      <p:pic>
        <p:nvPicPr>
          <p:cNvPr id="3074" name="Picture 2" descr="Phim Hoạt Hình Hài Hước Chuồn Chuồn Trên Lá Hình minh họa Sẵn có - Tải  xuống Hình ảnh Ngay bây giờ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7">
                                            <p:txEl>
                                              <p:pRg st="0" end="0"/>
                                            </p:txEl>
                                          </p:spTgt>
                                        </p:tgtEl>
                                      </p:cBhvr>
                                    </p:animEffect>
                                    <p:set>
                                      <p:cBhvr>
                                        <p:cTn id="12" dur="1" fill="hold">
                                          <p:stCondLst>
                                            <p:cond delay="499"/>
                                          </p:stCondLst>
                                        </p:cTn>
                                        <p:tgtEl>
                                          <p:spTgt spid="17">
                                            <p:txEl>
                                              <p:pRg st="0" end="0"/>
                                            </p:txEl>
                                          </p:spTgt>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17">
                                            <p:txEl>
                                              <p:pRg st="1" end="1"/>
                                            </p:txEl>
                                          </p:spTgt>
                                        </p:tgtEl>
                                      </p:cBhvr>
                                    </p:animEffect>
                                    <p:set>
                                      <p:cBhvr>
                                        <p:cTn id="15" dur="1" fill="hold">
                                          <p:stCondLst>
                                            <p:cond delay="499"/>
                                          </p:stCondLst>
                                        </p:cTn>
                                        <p:tgtEl>
                                          <p:spTgt spid="17">
                                            <p:txEl>
                                              <p:pRg st="1" end="1"/>
                                            </p:txEl>
                                          </p:spTgt>
                                        </p:tgtEl>
                                        <p:attrNameLst>
                                          <p:attrName>style.visibility</p:attrName>
                                        </p:attrNameLst>
                                      </p:cBhvr>
                                      <p:to>
                                        <p:strVal val="hidden"/>
                                      </p:to>
                                    </p:set>
                                  </p:childTnLst>
                                </p:cTn>
                              </p:par>
                              <p:par>
                                <p:cTn id="16" presetID="16" presetClass="emph" presetSubtype="0" fill="hold" nodeType="withEffect">
                                  <p:stCondLst>
                                    <p:cond delay="0"/>
                                  </p:stCondLst>
                                  <p:iterate type="lt">
                                    <p:tmPct val="4000"/>
                                  </p:iterate>
                                  <p:childTnLst>
                                    <p:set>
                                      <p:cBhvr override="childStyle">
                                        <p:cTn id="17" dur="500" fill="hold"/>
                                        <p:tgtEl>
                                          <p:spTgt spid="17">
                                            <p:txEl>
                                              <p:pRg st="2" end="2"/>
                                            </p:txEl>
                                          </p:spTgt>
                                        </p:tgtEl>
                                        <p:attrNameLst>
                                          <p:attrName>style.color</p:attrName>
                                        </p:attrNameLst>
                                      </p:cBhvr>
                                      <p:to>
                                        <p:clrVal>
                                          <a:srgbClr val="FF0000"/>
                                        </p:clrVal>
                                      </p:to>
                                    </p:set>
                                    <p:set>
                                      <p:cBhvr>
                                        <p:cTn id="18" dur="500" fill="hold"/>
                                        <p:tgtEl>
                                          <p:spTgt spid="17">
                                            <p:txEl>
                                              <p:pRg st="2" end="2"/>
                                            </p:txEl>
                                          </p:spTgt>
                                        </p:tgtEl>
                                        <p:attrNameLst>
                                          <p:attrName>fillcolor</p:attrName>
                                        </p:attrNameLst>
                                      </p:cBhvr>
                                      <p:to>
                                        <p:clrVal>
                                          <a:srgbClr val="FF0000"/>
                                        </p:clrVal>
                                      </p:to>
                                    </p:set>
                                    <p:set>
                                      <p:cBhvr>
                                        <p:cTn id="19" dur="500" fill="hold"/>
                                        <p:tgtEl>
                                          <p:spTgt spid="1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a:fillRect/>
            </a:stretch>
          </p:blipFill>
          <p:spPr>
            <a:xfrm>
              <a:off x="0" y="0"/>
              <a:ext cx="12192000" cy="6858000"/>
            </a:xfrm>
            <a:prstGeom prst="rect">
              <a:avLst/>
            </a:prstGeom>
          </p:spPr>
        </p:pic>
        <p:sp>
          <p:nvSpPr>
            <p:cNvPr id="3" name="Rectangle 2"/>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Rectangle 4"/>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4"/>
          <p:cNvSpPr>
            <a:spLocks noChangeArrowheads="1"/>
          </p:cNvSpPr>
          <p:nvPr/>
        </p:nvSpPr>
        <p:spPr bwMode="auto">
          <a:xfrm>
            <a:off x="2006330" y="1769939"/>
            <a:ext cx="9329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914400" algn="l"/>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313237" y="2966219"/>
            <a:ext cx="6099242" cy="2219838"/>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3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3074" name="Picture 2" descr="Phim Hoạt Hình Hài Hước Chuồn Chuồn Trên Lá Hình minh họa Sẵn có - Tải  xuống Hình ảnh Ngay bây giờ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781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17">
                                            <p:txEl>
                                              <p:pRg st="1" end="1"/>
                                            </p:txEl>
                                          </p:spTgt>
                                        </p:tgtEl>
                                        <p:attrNameLst>
                                          <p:attrName>style.color</p:attrName>
                                        </p:attrNameLst>
                                      </p:cBhvr>
                                      <p:to>
                                        <p:clrVal>
                                          <a:srgbClr val="FF0000"/>
                                        </p:clrVal>
                                      </p:to>
                                    </p:set>
                                    <p:set>
                                      <p:cBhvr>
                                        <p:cTn id="7" dur="500" fill="hold"/>
                                        <p:tgtEl>
                                          <p:spTgt spid="17">
                                            <p:txEl>
                                              <p:pRg st="1" end="1"/>
                                            </p:txEl>
                                          </p:spTgt>
                                        </p:tgtEl>
                                        <p:attrNameLst>
                                          <p:attrName>fillcolor</p:attrName>
                                        </p:attrNameLst>
                                      </p:cBhvr>
                                      <p:to>
                                        <p:clrVal>
                                          <a:srgbClr val="FF0000"/>
                                        </p:clrVal>
                                      </p:to>
                                    </p:set>
                                    <p:set>
                                      <p:cBhvr>
                                        <p:cTn id="8" dur="500" fill="hold"/>
                                        <p:tgtEl>
                                          <p:spTgt spid="17">
                                            <p:txEl>
                                              <p:pRg st="1" end="1"/>
                                            </p:txEl>
                                          </p:spTgt>
                                        </p:tgtEl>
                                        <p:attrNameLst>
                                          <p:attrName>fill.type</p:attrName>
                                        </p:attrNameLst>
                                      </p:cBhvr>
                                      <p:to>
                                        <p:strVal val="solid"/>
                                      </p:to>
                                    </p:set>
                                  </p:childTnLst>
                                </p:cTn>
                              </p:par>
                              <p:par>
                                <p:cTn id="9" presetID="14" presetClass="exit" presetSubtype="10" fill="hold" nodeType="withEffect">
                                  <p:stCondLst>
                                    <p:cond delay="0"/>
                                  </p:stCondLst>
                                  <p:childTnLst>
                                    <p:animEffect transition="out" filter="randombar(horizontal)">
                                      <p:cBhvr>
                                        <p:cTn id="10" dur="500"/>
                                        <p:tgtEl>
                                          <p:spTgt spid="17">
                                            <p:txEl>
                                              <p:pRg st="2" end="2"/>
                                            </p:txEl>
                                          </p:spTgt>
                                        </p:tgtEl>
                                      </p:cBhvr>
                                    </p:animEffect>
                                    <p:set>
                                      <p:cBhvr>
                                        <p:cTn id="11" dur="1" fill="hold">
                                          <p:stCondLst>
                                            <p:cond delay="499"/>
                                          </p:stCondLst>
                                        </p:cTn>
                                        <p:tgtEl>
                                          <p:spTgt spid="17">
                                            <p:txEl>
                                              <p:pRg st="2" end="2"/>
                                            </p:txEl>
                                          </p:spTgt>
                                        </p:tgtEl>
                                        <p:attrNameLst>
                                          <p:attrName>style.visibility</p:attrName>
                                        </p:attrNameLst>
                                      </p:cBhvr>
                                      <p:to>
                                        <p:strVal val="hidden"/>
                                      </p:to>
                                    </p:set>
                                  </p:childTnLst>
                                </p:cTn>
                              </p:par>
                              <p:par>
                                <p:cTn id="12" presetID="14" presetClass="exit" presetSubtype="10" fill="hold" nodeType="withEffect">
                                  <p:stCondLst>
                                    <p:cond delay="0"/>
                                  </p:stCondLst>
                                  <p:childTnLst>
                                    <p:animEffect transition="out" filter="randombar(horizontal)">
                                      <p:cBhvr>
                                        <p:cTn id="13" dur="500"/>
                                        <p:tgtEl>
                                          <p:spTgt spid="17">
                                            <p:txEl>
                                              <p:pRg st="0" end="0"/>
                                            </p:txEl>
                                          </p:spTgt>
                                        </p:tgtEl>
                                      </p:cBhvr>
                                    </p:animEffect>
                                    <p:set>
                                      <p:cBhvr>
                                        <p:cTn id="14"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a:fillRect/>
            </a:stretch>
          </p:blipFill>
          <p:spPr>
            <a:xfrm>
              <a:off x="0" y="0"/>
              <a:ext cx="12192000" cy="6858000"/>
            </a:xfrm>
            <a:prstGeom prst="rect">
              <a:avLst/>
            </a:prstGeom>
          </p:spPr>
        </p:pic>
        <p:sp>
          <p:nvSpPr>
            <p:cNvPr id="3" name="Rectangle 2"/>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Rectangle 4"/>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p:cNvSpPr/>
          <p:nvPr/>
        </p:nvSpPr>
        <p:spPr>
          <a:xfrm>
            <a:off x="803850" y="2626076"/>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4"/>
          <p:cNvSpPr>
            <a:spLocks noChangeArrowheads="1"/>
          </p:cNvSpPr>
          <p:nvPr/>
        </p:nvSpPr>
        <p:spPr bwMode="auto">
          <a:xfrm>
            <a:off x="1954146" y="3101630"/>
            <a:ext cx="9329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914400" algn="l"/>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trực</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Phim Hoạt Hình Hài Hước Chuồn Chuồn Trên Lá Hình minh họa Sẵn có - Tải  xuống Hình ảnh Ngay bây giờ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a:fillRect/>
            </a:stretch>
          </p:blipFill>
          <p:spPr>
            <a:xfrm>
              <a:off x="0" y="0"/>
              <a:ext cx="12192000" cy="6858000"/>
            </a:xfrm>
            <a:prstGeom prst="rect">
              <a:avLst/>
            </a:prstGeom>
          </p:spPr>
        </p:pic>
        <p:sp>
          <p:nvSpPr>
            <p:cNvPr id="3" name="Rectangle 2"/>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Rectangle 4"/>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p:cNvSpPr/>
          <p:nvPr/>
        </p:nvSpPr>
        <p:spPr>
          <a:xfrm>
            <a:off x="557719" y="258672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4"/>
          <p:cNvSpPr>
            <a:spLocks noChangeArrowheads="1"/>
          </p:cNvSpPr>
          <p:nvPr/>
        </p:nvSpPr>
        <p:spPr bwMode="auto">
          <a:xfrm>
            <a:off x="2427336" y="3054802"/>
            <a:ext cx="9329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tab pos="914400" algn="l"/>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gián</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alt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Phim Hoạt Hình Hài Hước Chuồn Chuồn Trên Lá Hình minh họa Sẵn có - Tải  xuống Hình ảnh Ngay bây giờ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338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a:fillRect/>
            </a:stretch>
          </p:blipFill>
          <p:spPr>
            <a:xfrm>
              <a:off x="0" y="0"/>
              <a:ext cx="12192000" cy="6858000"/>
            </a:xfrm>
            <a:prstGeom prst="rect">
              <a:avLst/>
            </a:prstGeom>
          </p:spPr>
        </p:pic>
        <p:sp>
          <p:nvSpPr>
            <p:cNvPr id="3" name="Rectangle 2"/>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30068" y="2543982"/>
            <a:ext cx="4137671"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húc mừng</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các bạn nhé !</a:t>
            </a:r>
            <a:endPar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p:cNvSpPr/>
          <p:nvPr/>
        </p:nvSpPr>
        <p:spPr>
          <a:xfrm>
            <a:off x="-4217719" y="2162684"/>
            <a:ext cx="20627434" cy="1569660"/>
          </a:xfrm>
          <a:prstGeom prst="rect">
            <a:avLst/>
          </a:prstGeom>
          <a:noFill/>
        </p:spPr>
        <p:txBody>
          <a:bodyPr wrap="square" lIns="91440" tIns="45720" rIns="91440" bIns="45720">
            <a:spAutoFit/>
          </a:bodyPr>
          <a:lstStyle/>
          <a:p>
            <a:pPr algn="ctr"/>
            <a:r>
              <a:rPr lang="vi-VN" sz="4800" b="1" dirty="0">
                <a:ln w="0"/>
                <a:solidFill>
                  <a:srgbClr val="FF0000"/>
                </a:solidFill>
                <a:effectLst>
                  <a:outerShdw blurRad="38100" dist="19050" dir="2700000" algn="tl" rotWithShape="0">
                    <a:schemeClr val="dk1">
                      <a:alpha val="40000"/>
                    </a:schemeClr>
                  </a:outerShdw>
                </a:effectLst>
                <a:latin typeface="UTM Candombe" panose="02040603050506020204" pitchFamily="18" charset="0"/>
              </a:rPr>
              <a:t>BÀI VIẾT 3: </a:t>
            </a:r>
          </a:p>
          <a:p>
            <a:pPr algn="ctr"/>
            <a:r>
              <a:rPr lang="vi-VN" sz="4800" b="1" dirty="0">
                <a:ln w="0"/>
                <a:solidFill>
                  <a:srgbClr val="FF0000"/>
                </a:solidFill>
                <a:effectLst>
                  <a:outerShdw blurRad="38100" dist="19050" dir="2700000" algn="tl" rotWithShape="0">
                    <a:schemeClr val="dk1">
                      <a:alpha val="40000"/>
                    </a:schemeClr>
                  </a:outerShdw>
                </a:effectLst>
                <a:latin typeface="UTM Candombe" panose="02040603050506020204" pitchFamily="18" charset="0"/>
              </a:rPr>
              <a:t>LUYỆN TẬP TẢ PHONG CẢNH (VIẾT KẾT BÀI)</a:t>
            </a: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D71820"/>
              </a:buClr>
              <a:buSzPts val="1200"/>
              <a:tabLst>
                <a:tab pos="272415" algn="l"/>
              </a:tabLst>
            </a:pPr>
            <a:r>
              <a:rPr lang="en-US" sz="3600" dirty="0" err="1">
                <a:solidFill>
                  <a:srgbClr val="FF0000"/>
                </a:solidFill>
                <a:latin typeface="Arial" panose="020B0604020202020204" pitchFamily="34" charset="0"/>
                <a:ea typeface="Arial" panose="020B0604020202020204" pitchFamily="34" charset="0"/>
                <a:cs typeface="Arial" panose="020B0604020202020204" pitchFamily="34" charset="0"/>
              </a:rPr>
              <a:t>Bài</a:t>
            </a:r>
            <a:r>
              <a:rPr lang="en-US" sz="3600" dirty="0">
                <a:solidFill>
                  <a:srgbClr val="FF0000"/>
                </a:solidFill>
                <a:latin typeface="Arial" panose="020B0604020202020204" pitchFamily="34" charset="0"/>
                <a:ea typeface="Arial" panose="020B0604020202020204" pitchFamily="34" charset="0"/>
                <a:cs typeface="Arial" panose="020B0604020202020204" pitchFamily="34" charset="0"/>
              </a:rPr>
              <a:t> 1. </a:t>
            </a:r>
            <a:r>
              <a:rPr lang="vi-VN" sz="3600" dirty="0">
                <a:solidFill>
                  <a:srgbClr val="FF0000"/>
                </a:solidFill>
                <a:ea typeface="Arial" panose="020B0604020202020204" pitchFamily="34" charset="0"/>
                <a:cs typeface="Arial" panose="020B0604020202020204" pitchFamily="34" charset="0"/>
              </a:rPr>
              <a:t>Xếp các kết bài dưới đây vào nhóm thích hợp:</a:t>
            </a:r>
            <a:endParaRPr lang="en-US" sz="3600" dirty="0">
              <a:solidFill>
                <a:srgbClr val="FF0000"/>
              </a:solidFill>
              <a:latin typeface="Arial" panose="020B0604020202020204" pitchFamily="34" charset="0"/>
              <a:ea typeface="Arial" panose="020B0604020202020204" pitchFamily="34" charset="0"/>
              <a:cs typeface="Arial" panose="020B0604020202020204" pitchFamily="34" charset="0"/>
            </a:endParaRPr>
          </a:p>
          <a:p>
            <a:pPr lvl="0" algn="just">
              <a:buClr>
                <a:srgbClr val="231F20"/>
              </a:buClr>
              <a:buSzPts val="1200"/>
              <a:tabLst>
                <a:tab pos="462280" algn="l"/>
              </a:tabLst>
            </a:pPr>
            <a:r>
              <a:rPr lang="en-US" sz="2400" dirty="0">
                <a:solidFill>
                  <a:srgbClr val="231F20"/>
                </a:solidFill>
                <a:ea typeface="Arial" panose="020B0604020202020204" pitchFamily="34" charset="0"/>
                <a:cs typeface="Arial" panose="020B0604020202020204" pitchFamily="34" charset="0"/>
              </a:rPr>
              <a:t>a) </a:t>
            </a:r>
            <a:r>
              <a:rPr lang="vi-VN" sz="2400" dirty="0">
                <a:solidFill>
                  <a:srgbClr val="231F20"/>
                </a:solidFill>
                <a:ea typeface="Arial" panose="020B0604020202020204" pitchFamily="34" charset="0"/>
                <a:cs typeface="Arial" panose="020B0604020202020204" pitchFamily="34" charset="0"/>
              </a:rPr>
              <a:t>Biển nhiều khi rất đẹp, ai cũng thấy như thế. Nhưng có một điều ít ai chú ý là: vẻ đẹp của biển, vẻ đẹp kì diệu muôn màu muôn sắc ấy, phần rất lớn là do mây, trời và ánh sáng tạo nên.</a:t>
            </a:r>
            <a:endParaRPr lang="en-US" sz="2400"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3035300" algn="r"/>
            <a:r>
              <a:rPr lang="vi-VN" sz="1200" dirty="0">
                <a:solidFill>
                  <a:srgbClr val="231F20"/>
                </a:solidFill>
                <a:ea typeface="Arial" panose="020B0604020202020204" pitchFamily="34" charset="0"/>
              </a:rPr>
              <a:t>VŨ TÚ NAM, </a:t>
            </a:r>
            <a:r>
              <a:rPr lang="vi-VN" sz="1200" i="1" dirty="0">
                <a:solidFill>
                  <a:srgbClr val="231F20"/>
                </a:solidFill>
                <a:ea typeface="Arial" panose="020B0604020202020204" pitchFamily="34" charset="0"/>
              </a:rPr>
              <a:t>Biển đẹp</a:t>
            </a:r>
            <a:endParaRPr lang="en-US" dirty="0">
              <a:solidFill>
                <a:srgbClr val="231F20"/>
              </a:solidFill>
              <a:latin typeface="Arial" panose="020B0604020202020204" pitchFamily="34" charset="0"/>
              <a:ea typeface="Arial" panose="020B0604020202020204" pitchFamily="34" charset="0"/>
            </a:endParaRPr>
          </a:p>
          <a:p>
            <a:pPr lvl="0" algn="just">
              <a:buClr>
                <a:srgbClr val="231F20"/>
              </a:buClr>
              <a:buSzPts val="1200"/>
              <a:tabLst>
                <a:tab pos="464820" algn="l"/>
              </a:tabLst>
            </a:pPr>
            <a:r>
              <a:rPr lang="en-US" sz="2400" dirty="0">
                <a:solidFill>
                  <a:srgbClr val="231F20"/>
                </a:solidFill>
                <a:ea typeface="Arial" panose="020B0604020202020204" pitchFamily="34" charset="0"/>
                <a:cs typeface="Arial" panose="020B0604020202020204" pitchFamily="34" charset="0"/>
              </a:rPr>
              <a:t>b) </a:t>
            </a:r>
            <a:r>
              <a:rPr lang="vi-VN" sz="2400" dirty="0">
                <a:solidFill>
                  <a:srgbClr val="231F20"/>
                </a:solidFill>
                <a:ea typeface="Arial" panose="020B0604020202020204" pitchFamily="34" charset="0"/>
                <a:cs typeface="Arial" panose="020B0604020202020204" pitchFamily="34" charset="0"/>
              </a:rPr>
              <a:t>Con suối đơn sơ, bình dị ấy đã đem lại cho bản tôi vẻ thanh bình, trù phú với bao nhiêu điều hữu ích.</a:t>
            </a:r>
            <a:endParaRPr lang="en-US" sz="2400" dirty="0">
              <a:solidFill>
                <a:srgbClr val="231F20"/>
              </a:solidFill>
              <a:latin typeface="Arial" panose="020B0604020202020204" pitchFamily="34" charset="0"/>
              <a:ea typeface="Arial" panose="020B0604020202020204" pitchFamily="34" charset="0"/>
              <a:cs typeface="Arial" panose="020B0604020202020204" pitchFamily="34" charset="0"/>
            </a:endParaRPr>
          </a:p>
          <a:p>
            <a:pPr algn="r"/>
            <a:r>
              <a:rPr lang="vi-VN" sz="1200" dirty="0">
                <a:solidFill>
                  <a:srgbClr val="231F20"/>
                </a:solidFill>
                <a:ea typeface="Arial" panose="020B0604020202020204" pitchFamily="34" charset="0"/>
              </a:rPr>
              <a:t>VI HỒNG - HỒ THUỶ GIANG, </a:t>
            </a:r>
            <a:r>
              <a:rPr lang="vi-VN" sz="1200" i="1" dirty="0">
                <a:solidFill>
                  <a:srgbClr val="231F20"/>
                </a:solidFill>
                <a:ea typeface="Arial" panose="020B0604020202020204" pitchFamily="34" charset="0"/>
              </a:rPr>
              <a:t>Con suối bản tôi</a:t>
            </a:r>
            <a:endParaRPr lang="en-US" dirty="0">
              <a:solidFill>
                <a:srgbClr val="231F20"/>
              </a:solidFill>
              <a:latin typeface="Arial" panose="020B0604020202020204" pitchFamily="34" charset="0"/>
              <a:ea typeface="Arial" panose="020B0604020202020204" pitchFamily="34" charset="0"/>
            </a:endParaRPr>
          </a:p>
          <a:p>
            <a:pPr lvl="0" algn="just">
              <a:buClr>
                <a:srgbClr val="231F20"/>
              </a:buClr>
              <a:buSzPts val="1200"/>
              <a:tabLst>
                <a:tab pos="445770" algn="l"/>
              </a:tabLst>
            </a:pPr>
            <a:r>
              <a:rPr lang="en-US" sz="2400" dirty="0">
                <a:solidFill>
                  <a:srgbClr val="231F20"/>
                </a:solidFill>
                <a:ea typeface="Arial" panose="020B0604020202020204" pitchFamily="34" charset="0"/>
                <a:cs typeface="Arial" panose="020B0604020202020204" pitchFamily="34" charset="0"/>
              </a:rPr>
              <a:t>c) </a:t>
            </a:r>
            <a:r>
              <a:rPr lang="vi-VN" sz="2400" dirty="0">
                <a:solidFill>
                  <a:srgbClr val="231F20"/>
                </a:solidFill>
                <a:ea typeface="Arial" panose="020B0604020202020204" pitchFamily="34" charset="0"/>
                <a:cs typeface="Arial" panose="020B0604020202020204" pitchFamily="34" charset="0"/>
              </a:rPr>
              <a:t>Mùa thu. Hồn tôi hoá thành chiếc sáo trúc nâng ngang môi chú bé ngồi vắt vẻo trên lưng trâu. Và mùa thu vang lên những âm thanh xao động của đồng quê.</a:t>
            </a:r>
            <a:endParaRPr lang="en-US" sz="2400" dirty="0">
              <a:solidFill>
                <a:srgbClr val="231F20"/>
              </a:solidFill>
              <a:latin typeface="Arial" panose="020B0604020202020204" pitchFamily="34" charset="0"/>
              <a:ea typeface="Arial" panose="020B0604020202020204" pitchFamily="34" charset="0"/>
              <a:cs typeface="Arial" panose="020B0604020202020204" pitchFamily="34" charset="0"/>
            </a:endParaRPr>
          </a:p>
          <a:p>
            <a:pPr algn="r"/>
            <a:r>
              <a:rPr lang="vi-VN" sz="1200" dirty="0">
                <a:solidFill>
                  <a:srgbClr val="231F20"/>
                </a:solidFill>
                <a:ea typeface="Arial" panose="020B0604020202020204" pitchFamily="34" charset="0"/>
              </a:rPr>
              <a:t>NGUYỄN TRỌNG TẠO, </a:t>
            </a:r>
            <a:r>
              <a:rPr lang="vi-VN" sz="1200" i="1" dirty="0">
                <a:solidFill>
                  <a:srgbClr val="231F20"/>
                </a:solidFill>
                <a:ea typeface="Arial" panose="020B0604020202020204" pitchFamily="34" charset="0"/>
              </a:rPr>
              <a:t>Mùa thu ở đồng quê</a:t>
            </a:r>
            <a:endParaRPr lang="en-US" dirty="0">
              <a:solidFill>
                <a:srgbClr val="231F20"/>
              </a:solidFill>
              <a:latin typeface="Arial" panose="020B0604020202020204" pitchFamily="34" charset="0"/>
              <a:ea typeface="Arial" panose="020B0604020202020204" pitchFamily="34" charset="0"/>
            </a:endParaRPr>
          </a:p>
          <a:p>
            <a:pPr lvl="0" algn="just">
              <a:buClr>
                <a:srgbClr val="231F20"/>
              </a:buClr>
              <a:buSzPts val="1200"/>
              <a:tabLst>
                <a:tab pos="464820" algn="l"/>
              </a:tabLst>
            </a:pPr>
            <a:r>
              <a:rPr lang="en-US" sz="2400" dirty="0">
                <a:solidFill>
                  <a:srgbClr val="231F20"/>
                </a:solidFill>
                <a:ea typeface="Arial" panose="020B0604020202020204" pitchFamily="34" charset="0"/>
                <a:cs typeface="Arial" panose="020B0604020202020204" pitchFamily="34" charset="0"/>
              </a:rPr>
              <a:t>d) </a:t>
            </a:r>
            <a:r>
              <a:rPr lang="vi-VN" sz="2400" dirty="0">
                <a:solidFill>
                  <a:srgbClr val="231F20"/>
                </a:solidFill>
                <a:ea typeface="Arial" panose="020B0604020202020204" pitchFamily="34" charset="0"/>
                <a:cs typeface="Arial" panose="020B0604020202020204" pitchFamily="34" charset="0"/>
              </a:rPr>
              <a:t>Ơi, cái ao làng thân yêu gắn bó với tôi như làn khói bếp chiều toả vờn mái rạ, khóm khoai nước bên hàng rào râm bụt, tiếng lợn ỉ eo cạy chuồng rịt mũi vòi ăn. Cái ao làng chan chứa tình quê mà những ngày thơ ấu tôi từng nằm võng với mẹ tôi, mẹ ôm tôi vào lòng, chầm bập vỗ về, rót vào tâm hồn trong trắng, thơ ngây của tôi những lời ru nồng nàn, thiết tha, mộc mạc:</a:t>
            </a:r>
            <a:endParaRPr lang="en-US" sz="2400"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1841500" algn="ctr"/>
            <a:r>
              <a:rPr lang="vi-VN" sz="2400" i="1" dirty="0">
                <a:solidFill>
                  <a:srgbClr val="231F20"/>
                </a:solidFill>
                <a:ea typeface="Arial" panose="020B0604020202020204" pitchFamily="34" charset="0"/>
              </a:rPr>
              <a:t>Con cò mày đi ăn đêm</a:t>
            </a:r>
            <a:endParaRPr lang="en-US" sz="2400" dirty="0">
              <a:solidFill>
                <a:srgbClr val="231F20"/>
              </a:solidFill>
              <a:latin typeface="Arial" panose="020B0604020202020204" pitchFamily="34" charset="0"/>
              <a:ea typeface="Arial" panose="020B0604020202020204" pitchFamily="34" charset="0"/>
            </a:endParaRPr>
          </a:p>
          <a:p>
            <a:pPr algn="ctr"/>
            <a:r>
              <a:rPr lang="vi-VN" sz="2400" i="1" dirty="0">
                <a:solidFill>
                  <a:srgbClr val="231F20"/>
                </a:solidFill>
                <a:ea typeface="Arial" panose="020B0604020202020204" pitchFamily="34" charset="0"/>
              </a:rPr>
              <a:t>Đậu phải cành mềm, lộn cổ xuống ao.</a:t>
            </a:r>
            <a:endParaRPr lang="en-US" sz="2400" dirty="0">
              <a:solidFill>
                <a:srgbClr val="231F20"/>
              </a:solidFill>
              <a:latin typeface="Arial" panose="020B0604020202020204" pitchFamily="34" charset="0"/>
              <a:ea typeface="Arial" panose="020B0604020202020204" pitchFamily="34" charset="0"/>
            </a:endParaRPr>
          </a:p>
          <a:p>
            <a:pPr algn="r"/>
            <a:r>
              <a:rPr lang="vi-VN" sz="1200" dirty="0">
                <a:solidFill>
                  <a:srgbClr val="000000"/>
                </a:solidFill>
                <a:latin typeface="Arial" panose="020B0604020202020204" pitchFamily="34" charset="0"/>
                <a:ea typeface="Courier New" panose="02070309020205020404" pitchFamily="49" charset="0"/>
                <a:cs typeface="Arial" panose="020B0604020202020204" pitchFamily="34" charset="0"/>
              </a:rPr>
              <a:t>Theo VŨ DUY HUÂN, </a:t>
            </a:r>
            <a:r>
              <a:rPr lang="vi-VN" sz="1200" i="1" dirty="0">
                <a:solidFill>
                  <a:srgbClr val="000000"/>
                </a:solidFill>
                <a:latin typeface="Arial" panose="020B0604020202020204" pitchFamily="34" charset="0"/>
                <a:ea typeface="Courier New" panose="02070309020205020404" pitchFamily="49" charset="0"/>
                <a:cs typeface="Arial" panose="020B0604020202020204" pitchFamily="34" charset="0"/>
              </a:rPr>
              <a:t>Ao làng</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55号-龙吟手书" panose="00000500000000000000" pitchFamily="2" charset="-122"/>
              <a:cs typeface="Arial" panose="020B0604020202020204" pitchFamily="34" charset="0"/>
              <a:sym typeface="字魂55号-龙吟手书" panose="00000500000000000000" pitchFamily="2" charset="-122"/>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19643" y="4870259"/>
            <a:ext cx="2320309" cy="2754431"/>
          </a:xfrm>
          <a:prstGeom prst="rect">
            <a:avLst/>
          </a:prstGeom>
        </p:spPr>
      </p:pic>
    </p:spTree>
    <p:extLst>
      <p:ext uri="{BB962C8B-B14F-4D97-AF65-F5344CB8AC3E}">
        <p14:creationId xmlns:p14="http://schemas.microsoft.com/office/powerpoint/2010/main" val="24902021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3" y="136598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p:cNvSpPr/>
          <p:nvPr/>
        </p:nvSpPr>
        <p:spPr>
          <a:xfrm>
            <a:off x="958645" y="2258306"/>
            <a:ext cx="11424760"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ln w="0"/>
                <a:solidFill>
                  <a:srgbClr val="FF0000"/>
                </a:solidFill>
                <a:effectLst>
                  <a:outerShdw blurRad="38100" dist="19050" dir="2700000" algn="tl" rotWithShape="0">
                    <a:prstClr val="black">
                      <a:alpha val="40000"/>
                    </a:prstClr>
                  </a:outerShdw>
                </a:effectLst>
                <a:latin typeface="UTM Candombe" panose="02040603050506020204" pitchFamily="18" charset="0"/>
              </a:rPr>
              <a:t>Đọc</a:t>
            </a:r>
            <a:r>
              <a:rPr lang="en-US" sz="4800" b="1" dirty="0">
                <a:ln w="0"/>
                <a:solidFill>
                  <a:srgbClr val="FF0000"/>
                </a:solidFill>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solidFill>
                  <a:srgbClr val="FF0000"/>
                </a:solidFill>
                <a:effectLst>
                  <a:outerShdw blurRad="38100" dist="19050" dir="2700000" algn="tl" rotWithShape="0">
                    <a:prstClr val="black">
                      <a:alpha val="40000"/>
                    </a:prstClr>
                  </a:outerShdw>
                </a:effectLst>
                <a:latin typeface="UTM Candombe" panose="02040603050506020204" pitchFamily="18" charset="0"/>
              </a:rPr>
              <a:t>thông</a:t>
            </a:r>
            <a:r>
              <a:rPr lang="en-US" sz="4800" b="1" dirty="0">
                <a:ln w="0"/>
                <a:solidFill>
                  <a:srgbClr val="FF0000"/>
                </a:solidFill>
                <a:effectLst>
                  <a:outerShdw blurRad="38100" dist="19050" dir="2700000" algn="tl" rotWithShape="0">
                    <a:prstClr val="black">
                      <a:alpha val="40000"/>
                    </a:prstClr>
                  </a:outerShdw>
                </a:effectLst>
                <a:latin typeface="UTM Candombe" panose="02040603050506020204" pitchFamily="18" charset="0"/>
              </a:rPr>
              <a:t> tin SGK, Cho </a:t>
            </a:r>
            <a:r>
              <a:rPr lang="en-US" sz="4800" b="1" dirty="0" err="1">
                <a:ln w="0"/>
                <a:solidFill>
                  <a:srgbClr val="FF0000"/>
                </a:solidFill>
                <a:effectLst>
                  <a:outerShdw blurRad="38100" dist="19050" dir="2700000" algn="tl" rotWithShape="0">
                    <a:prstClr val="black">
                      <a:alpha val="40000"/>
                    </a:prstClr>
                  </a:outerShdw>
                </a:effectLst>
                <a:latin typeface="UTM Candombe" panose="02040603050506020204" pitchFamily="18" charset="0"/>
              </a:rPr>
              <a:t>biết</a:t>
            </a:r>
            <a:r>
              <a:rPr lang="en-US" sz="4800" b="1" dirty="0">
                <a:ln w="0"/>
                <a:solidFill>
                  <a:srgbClr val="FF0000"/>
                </a:solidFill>
                <a:effectLst>
                  <a:outerShdw blurRad="38100" dist="19050" dir="2700000" algn="tl" rotWithShape="0">
                    <a:prstClr val="black">
                      <a:alpha val="40000"/>
                    </a:prstClr>
                  </a:outerShdw>
                </a:effectLst>
                <a:latin typeface="UTM Candombe" panose="020406030505060202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r>
              <a:rPr kumimoji="0" lang="en-US" sz="4800" b="1" i="0" u="none" strike="noStrike" kern="1200" cap="none" spc="0" normalizeH="0" noProof="0" dirty="0" err="1">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Có</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r>
              <a:rPr kumimoji="0" lang="en-US" sz="4800" b="1" i="0" u="none" strike="noStrike" kern="1200" cap="none" spc="0" normalizeH="0" noProof="0" dirty="0" err="1">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mấy</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r>
              <a:rPr kumimoji="0" lang="en-US" sz="4800" b="1" i="0" u="none" strike="noStrike" kern="1200" cap="none" spc="0" normalizeH="0" noProof="0" dirty="0" err="1">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cách</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r>
              <a:rPr kumimoji="0" lang="en-US" sz="4800" b="1" i="0" u="none" strike="noStrike" kern="1200" cap="none" spc="0" normalizeH="0" noProof="0" dirty="0" err="1">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kết</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r>
              <a:rPr kumimoji="0" lang="en-US" sz="4800" b="1" i="0" u="none" strike="noStrike" kern="1200" cap="none" spc="0" normalizeH="0" noProof="0" dirty="0" err="1">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bài</a:t>
            </a:r>
            <a:r>
              <a:rPr kumimoji="0" lang="en-US" sz="4800" b="1" i="0" u="none" strike="noStrike" kern="1200" cap="none" spc="0" normalizeH="0" noProof="0" dirty="0">
                <a:ln w="0"/>
                <a:effectLst>
                  <a:outerShdw blurRad="38100" dist="19050" dir="2700000" algn="tl" rotWithShape="0">
                    <a:prstClr val="black">
                      <a:alpha val="40000"/>
                    </a:prstClr>
                  </a:outerShdw>
                </a:effectLst>
                <a:uLnTx/>
                <a:uFillTx/>
                <a:latin typeface="UTM Candombe" panose="02040603050506020204" pitchFamily="18"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baseline="0" dirty="0">
                <a:ln w="0"/>
                <a:effectLst>
                  <a:outerShdw blurRad="38100" dist="19050" dir="2700000" algn="tl" rotWithShape="0">
                    <a:prstClr val="black">
                      <a:alpha val="40000"/>
                    </a:prstClr>
                  </a:outerShdw>
                </a:effectLst>
                <a:latin typeface="UTM Candombe" panose="02040603050506020204" pitchFamily="18" charset="0"/>
              </a:rPr>
              <a:t>-</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Mỗi</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cách</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kết</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bài</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đó</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có</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đặc</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điểm</a:t>
            </a:r>
            <a:r>
              <a:rPr lang="en-US" sz="4800" b="1" dirty="0">
                <a:ln w="0"/>
                <a:effectLst>
                  <a:outerShdw blurRad="38100" dist="19050" dir="2700000" algn="tl" rotWithShape="0">
                    <a:prstClr val="black">
                      <a:alpha val="40000"/>
                    </a:prstClr>
                  </a:outerShdw>
                </a:effectLst>
                <a:latin typeface="UTM Candombe" panose="02040603050506020204" pitchFamily="18" charset="0"/>
              </a:rPr>
              <a:t> </a:t>
            </a:r>
            <a:r>
              <a:rPr lang="en-US" sz="4800" b="1" dirty="0" err="1">
                <a:ln w="0"/>
                <a:effectLst>
                  <a:outerShdw blurRad="38100" dist="19050" dir="2700000" algn="tl" rotWithShape="0">
                    <a:prstClr val="black">
                      <a:alpha val="40000"/>
                    </a:prstClr>
                  </a:outerShdw>
                </a:effectLst>
                <a:latin typeface="UTM Candombe" panose="02040603050506020204" pitchFamily="18" charset="0"/>
              </a:rPr>
              <a:t>gì</a:t>
            </a:r>
            <a:r>
              <a:rPr lang="en-US" sz="4800" b="1" dirty="0">
                <a:ln w="0"/>
                <a:effectLst>
                  <a:outerShdw blurRad="38100" dist="19050" dir="2700000" algn="tl" rotWithShape="0">
                    <a:prstClr val="black">
                      <a:alpha val="40000"/>
                    </a:prstClr>
                  </a:outerShdw>
                </a:effectLst>
                <a:latin typeface="UTM Candombe" panose="02040603050506020204" pitchFamily="18" charset="0"/>
              </a:rPr>
              <a:t>?</a:t>
            </a:r>
            <a:endParaRPr kumimoji="0" lang="vi-VN" sz="4800" b="1" i="0" u="none" strike="noStrike" kern="1200" cap="none" spc="0" normalizeH="0" baseline="0" noProof="0" dirty="0">
              <a:ln w="0"/>
              <a:effectLst>
                <a:outerShdw blurRad="38100" dist="19050" dir="2700000" algn="tl" rotWithShape="0">
                  <a:prstClr val="black">
                    <a:alpha val="40000"/>
                  </a:prstClr>
                </a:outerShdw>
              </a:effectLst>
              <a:uLnTx/>
              <a:uFillTx/>
              <a:latin typeface="UTM Candombe" panose="02040603050506020204" pitchFamily="18" charset="0"/>
            </a:endParaRPr>
          </a:p>
        </p:txBody>
      </p:sp>
    </p:spTree>
    <p:extLst>
      <p:ext uri="{BB962C8B-B14F-4D97-AF65-F5344CB8AC3E}">
        <p14:creationId xmlns:p14="http://schemas.microsoft.com/office/powerpoint/2010/main" val="272615527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0617-11人教版初九年级语文《故乡》PPT课件"/>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1269</Words>
  <Application>Microsoft Office PowerPoint</Application>
  <PresentationFormat>Widescreen</PresentationFormat>
  <Paragraphs>109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等线 Light</vt:lpstr>
      <vt:lpstr>Arial</vt:lpstr>
      <vt:lpstr>iCiel Fairy Tales</vt:lpstr>
      <vt:lpstr>Times New Roman</vt:lpstr>
      <vt:lpstr>UTM Candombe</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5-0617-11人教版初九年级语文《故乡》PPT课件</dc:title>
  <dc:creator>Administrator</dc:creator>
  <cp:lastModifiedBy>CÔNG NGHỆ PDC</cp:lastModifiedBy>
  <cp:revision>66</cp:revision>
  <dcterms:created xsi:type="dcterms:W3CDTF">2019-06-17T08:03:00Z</dcterms:created>
  <dcterms:modified xsi:type="dcterms:W3CDTF">2024-07-02T09:31:11Z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FE183A6C056447C4A10EF9B79F2F4AAD</vt:lpwstr>
  </property>
  <property fmtid="{D5CDD505-2E9C-101B-9397-08002B2CF9AE}" pid="3" name="KSOProductBuildVer">
    <vt:lpwstr>1033-11.2.0.11440</vt:lpwstr>
  </property>
</Properties>
</file>