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708" r:id="rId3"/>
    <p:sldMasterId id="2147483720" r:id="rId4"/>
    <p:sldMasterId id="2147483744" r:id="rId5"/>
    <p:sldMasterId id="2147483756" r:id="rId6"/>
    <p:sldMasterId id="2147483768" r:id="rId7"/>
  </p:sldMasterIdLst>
  <p:notesMasterIdLst>
    <p:notesMasterId r:id="rId32"/>
  </p:notesMasterIdLst>
  <p:sldIdLst>
    <p:sldId id="256" r:id="rId8"/>
    <p:sldId id="257" r:id="rId9"/>
    <p:sldId id="258" r:id="rId10"/>
    <p:sldId id="259" r:id="rId11"/>
    <p:sldId id="260" r:id="rId12"/>
    <p:sldId id="334" r:id="rId13"/>
    <p:sldId id="261" r:id="rId14"/>
    <p:sldId id="262" r:id="rId15"/>
    <p:sldId id="326" r:id="rId16"/>
    <p:sldId id="355" r:id="rId17"/>
    <p:sldId id="327" r:id="rId18"/>
    <p:sldId id="328" r:id="rId19"/>
    <p:sldId id="351" r:id="rId20"/>
    <p:sldId id="353" r:id="rId21"/>
    <p:sldId id="356" r:id="rId22"/>
    <p:sldId id="270" r:id="rId23"/>
    <p:sldId id="271" r:id="rId24"/>
    <p:sldId id="272" r:id="rId25"/>
    <p:sldId id="273" r:id="rId26"/>
    <p:sldId id="263" r:id="rId27"/>
    <p:sldId id="264" r:id="rId28"/>
    <p:sldId id="265" r:id="rId29"/>
    <p:sldId id="471" r:id="rId30"/>
    <p:sldId id="472" r:id="rId31"/>
  </p:sldIdLst>
  <p:sldSz cx="12192000" cy="6858000"/>
  <p:notesSz cx="6858000" cy="9144000"/>
  <p:embeddedFontLst>
    <p:embeddedFont>
      <p:font typeface="UTM Avo" panose="02040603050506020204" pitchFamily="18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F7"/>
    <a:srgbClr val="E3165E"/>
    <a:srgbClr val="0F8DCE"/>
    <a:srgbClr val="FFFFFF"/>
    <a:srgbClr val="F5EC91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21" Type="http://schemas.openxmlformats.org/officeDocument/2006/relationships/slide" Target="slides/slide14.xml"/><Relationship Id="rId34" Type="http://schemas.openxmlformats.org/officeDocument/2006/relationships/font" Target="fonts/font2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notesMaster" Target="notesMasters/notesMaster1.xml"/><Relationship Id="rId40" Type="http://customschemas.google.com/relationships/presentationmetadata" Target="meta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font" Target="fonts/font4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font" Target="fonts/font3.fntdata"/><Relationship Id="rId43" Type="http://schemas.openxmlformats.org/officeDocument/2006/relationships/viewProps" Target="viewProps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09946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20744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44805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9" name="Google Shape;31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5" name="Google Shape;38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7" name="Google Shape;437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https://www.youtube.com/@hoc1biet10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4C9BC2-C9DC-46E9-89FE-D9A19A127D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7494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>
          <a:extLst>
            <a:ext uri="{FF2B5EF4-FFF2-40B4-BE49-F238E27FC236}">
              <a16:creationId xmlns:a16="http://schemas.microsoft.com/office/drawing/2014/main" id="{AC589BD1-7B02-404A-570E-2A2DF82D2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2:notes">
            <a:extLst>
              <a:ext uri="{FF2B5EF4-FFF2-40B4-BE49-F238E27FC236}">
                <a16:creationId xmlns:a16="http://schemas.microsoft.com/office/drawing/2014/main" id="{F5BFC1D9-6D1A-868F-BE5B-06AE9D32CA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:notes">
            <a:extLst>
              <a:ext uri="{FF2B5EF4-FFF2-40B4-BE49-F238E27FC236}">
                <a16:creationId xmlns:a16="http://schemas.microsoft.com/office/drawing/2014/main" id="{23188737-B2B2-46D3-1262-281F12AE9AA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486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76636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52341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042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17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116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773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100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859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56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3088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18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161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160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601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162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268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85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759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66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709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73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85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1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96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702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22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423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00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50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4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59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5658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0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0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803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5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77056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2"/>
          <p:cNvSpPr txBox="1">
            <a:spLocks noGrp="1"/>
          </p:cNvSpPr>
          <p:nvPr>
            <p:ph type="title"/>
          </p:nvPr>
        </p:nvSpPr>
        <p:spPr>
          <a:xfrm rot="5400000">
            <a:off x="3154892" y="1447801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203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4F0F8-FDAF-CD05-8CB8-53A133918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963212-7B3F-F9B3-50CB-BE41745E5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C57CE4-2362-65FB-7BB5-FBA0B4633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18BEC-E65D-C58A-282E-164FA25C8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D889B9-942F-7FCA-6E43-F81B2F34E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0427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1BF3-57F1-21BC-8AB4-7096EB806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F65EA6-00FE-189D-A6A2-DA005E7E14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3D43E4-9470-95FB-C57F-3E01C7991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E078FC-61A4-1480-3449-42671351C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57D9-7F5D-D1CA-7761-5A13A8574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4731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6C6E-6C2E-51AA-AFE8-D976DC2B6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7D4075-66F1-B93B-9336-E0D7C1AD8F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C0DF4-EE4A-A5F6-0D78-763EE2541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2C687E-9A0F-68CA-2674-DE41E22EB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ED94E5-9EE3-42CE-E708-70A24BF6D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91734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7E39D-AD05-D9E3-ACF1-085EE9676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8273A-2420-B3E1-9E42-9A13B1468D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8ECE24-FA8F-587A-9B58-E7F69E435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9F670D-C151-81BE-7D91-F7D80E8B7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179E4E-04CC-E9AB-A6E4-0EABA139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A05289-E8C5-03C4-A127-CC4DEAE43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76401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4146-313F-CFA0-1806-EFC97A9CA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AD18E4-3711-2E71-FCCE-6D31F2AE8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334387-4406-F381-80E8-CDB3D6B58B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8FC03B1-FCB1-E07C-BF5D-088987459C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A40BCE-98BF-7430-9762-EBE08EE960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7369BCF-0B28-70D1-B470-2E89C3D71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B2AD1A-6BBE-8E53-8A92-42F4FE5A7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333F1F-4B57-7470-669C-4C72BE1EC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747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5E35D-1334-7507-9CFB-20750AA8A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D0DCEE-09A7-2A09-29E4-ED3898406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9A3EB9-979E-201D-5EBA-ABE8A3174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DDC01-FF54-F1BF-D6F5-BE0F3C84E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58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2C3F72-A9C3-9620-4F36-D2192953B0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A531F-274F-EDB9-C976-2C6B9546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8C9475-EE37-2FC5-8F24-8385DE167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50576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7A974-C381-1251-EA3D-2805A64B6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28F7-7ACF-FAC9-C324-8EF2D06940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7CAF5B-2BD0-0230-A83B-AF490C6F45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284FB7-C497-90EC-AB03-C88E2F3E8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82BB8F-9F97-310E-E200-713B453C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013373-2D55-AED3-D773-DF93B5CFE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76503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98DAE-D94C-AF5F-2FF5-71866D14AE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1DD39B-196C-54B0-3FB9-768E177AAF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F2A17E-3282-F500-A08B-0497AF3D0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7A3C32-F4FC-E9F9-7502-FF0711CE6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3DF649-38F5-9807-D64E-F1BE5CA4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45B632-EDCE-D463-4E51-68C25C85D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925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0EA2E-FCE0-11AD-7AAD-9603806A3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EDBA6E-30C9-FF67-4197-A4E8BE4DE5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D9540-580F-C6CD-A393-75F4A19EF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D53C5-A5B7-50BD-5B1F-5DB0BF5A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BE3B2-A15F-F793-1F8D-5F29336C8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4619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000913-5D8E-FFE7-D299-593BCA09A5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734522-6381-8281-A20A-123CF26525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4AFF1-C43B-2809-2E8F-4CED7DD37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5490-1AB9-E7A1-A5B3-8479042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C150A-4599-4DED-BFF5-71428221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121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70406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0275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00998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166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618785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441652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308599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039992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761626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0194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2247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962D52B3-CF31-4732-86D0-40AC1C07CA05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748665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C1B85617-5F9C-4A1A-B683-2137AA5F1868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76822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87179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2D0527-997C-14A9-BFF0-4081663065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36630-6411-2164-2EB2-3C4D34ACE6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ED3C4-270B-A2E3-2F77-010112A658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DCC34-66BF-4147-AE1C-B6130A559FC2}" type="datetimeFigureOut">
              <a:rPr lang="en-US" smtClean="0"/>
              <a:t>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61155-52BE-40F5-7DF2-FD0D3F3603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B82322-FC2B-705E-9D15-85325C19B2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6AD6B3-DA19-48F8-B249-EB44A4ABA232}" type="slidenum">
              <a:rPr lang="en-US" smtClean="0"/>
              <a:t>‹#›</a:t>
            </a:fld>
            <a:endParaRPr lang="en-US"/>
          </a:p>
        </p:txBody>
      </p:sp>
    </p:spTree>
    <p:custDataLst>
      <p:tags r:id="rId13"/>
    </p:custDataLst>
    <p:extLst>
      <p:ext uri="{BB962C8B-B14F-4D97-AF65-F5344CB8AC3E}">
        <p14:creationId xmlns:p14="http://schemas.microsoft.com/office/powerpoint/2010/main" val="1838644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8314002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4-tap-2/1/391/33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27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2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3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@hoc1biet10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youtu.be/CNLpKNTzmhM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hyperlink" Target="https://youtu.be/CNLpKNTzmhM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706787" y="1442721"/>
            <a:ext cx="10737785" cy="311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23</a:t>
            </a:r>
            <a:endParaRPr sz="18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60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66: Hình </a:t>
            </a: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thoi</a:t>
            </a:r>
            <a:endParaRPr sz="18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các cạnh bằng nhau có trong mỗi hình thoi dưới đây: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5F1D0-CA5D-FB57-2407-53C8B3734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4041" r="10370"/>
          <a:stretch/>
        </p:blipFill>
        <p:spPr>
          <a:xfrm>
            <a:off x="747105" y="2276332"/>
            <a:ext cx="4538224" cy="31284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6C7BB-6403-4190-0CCF-09DCAD1D9B0C}"/>
              </a:ext>
            </a:extLst>
          </p:cNvPr>
          <p:cNvSpPr txBox="1"/>
          <p:nvPr/>
        </p:nvSpPr>
        <p:spPr>
          <a:xfrm>
            <a:off x="5377542" y="2505806"/>
            <a:ext cx="6096000" cy="26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Hình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thoi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MNPQ: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MN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QP.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MQ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NP.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MN = NP = PQ = QM.</a:t>
            </a:r>
          </a:p>
        </p:txBody>
      </p:sp>
    </p:spTree>
    <p:extLst>
      <p:ext uri="{BB962C8B-B14F-4D97-AF65-F5344CB8AC3E}">
        <p14:creationId xmlns:p14="http://schemas.microsoft.com/office/powerpoint/2010/main" val="98403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76612" y="176524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95248" y="1781812"/>
            <a:ext cx="104503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 nào đúng? Câu nào sai?</a:t>
            </a:r>
          </a:p>
        </p:txBody>
      </p:sp>
      <p:sp>
        <p:nvSpPr>
          <p:cNvPr id="11" name="Google Shape;225;p10">
            <a:extLst>
              <a:ext uri="{FF2B5EF4-FFF2-40B4-BE49-F238E27FC236}">
                <a16:creationId xmlns:a16="http://schemas.microsoft.com/office/drawing/2014/main" id="{0ABD5BD3-6E4A-BB7B-FF38-9C9D29B882B9}"/>
              </a:ext>
            </a:extLst>
          </p:cNvPr>
          <p:cNvSpPr txBox="1"/>
          <p:nvPr/>
        </p:nvSpPr>
        <p:spPr>
          <a:xfrm>
            <a:off x="588941" y="2407245"/>
            <a:ext cx="6261292" cy="319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Trong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thoi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MNPQ: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  <a:spcBef>
                <a:spcPts val="667"/>
              </a:spcBef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a) MN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và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QP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bằng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.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  <a:spcBef>
                <a:spcPts val="667"/>
              </a:spcBef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b) Các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cặp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đối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diện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.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  <a:spcBef>
                <a:spcPts val="667"/>
              </a:spcBef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c) MN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QP.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  <a:spcBef>
                <a:spcPts val="667"/>
              </a:spcBef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d)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Bốn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đều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bằng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nhau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.</a:t>
            </a:r>
            <a:endParaRPr sz="2400" dirty="0">
              <a:solidFill>
                <a:schemeClr val="dk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Google Shape;226;p10">
            <a:extLst>
              <a:ext uri="{FF2B5EF4-FFF2-40B4-BE49-F238E27FC236}">
                <a16:creationId xmlns:a16="http://schemas.microsoft.com/office/drawing/2014/main" id="{FF822539-A50B-D40E-8329-4BCFBB0FF4CB}"/>
              </a:ext>
            </a:extLst>
          </p:cNvPr>
          <p:cNvSpPr/>
          <p:nvPr/>
        </p:nvSpPr>
        <p:spPr>
          <a:xfrm>
            <a:off x="5579632" y="3112210"/>
            <a:ext cx="859847" cy="5702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? </a:t>
            </a:r>
            <a:endParaRPr sz="500" dirty="0">
              <a:latin typeface="UTM Avo" panose="02040603050506020204" pitchFamily="18" charset="0"/>
            </a:endParaRPr>
          </a:p>
        </p:txBody>
      </p:sp>
      <p:sp>
        <p:nvSpPr>
          <p:cNvPr id="13" name="Google Shape;227;p10">
            <a:extLst>
              <a:ext uri="{FF2B5EF4-FFF2-40B4-BE49-F238E27FC236}">
                <a16:creationId xmlns:a16="http://schemas.microsoft.com/office/drawing/2014/main" id="{6DA4FB7B-4C86-363F-513A-0C3AA035593E}"/>
              </a:ext>
            </a:extLst>
          </p:cNvPr>
          <p:cNvSpPr/>
          <p:nvPr/>
        </p:nvSpPr>
        <p:spPr>
          <a:xfrm>
            <a:off x="6460635" y="3815740"/>
            <a:ext cx="859847" cy="5702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? </a:t>
            </a:r>
            <a:endParaRPr sz="500" dirty="0">
              <a:latin typeface="UTM Avo" panose="02040603050506020204" pitchFamily="18" charset="0"/>
            </a:endParaRPr>
          </a:p>
        </p:txBody>
      </p:sp>
      <p:sp>
        <p:nvSpPr>
          <p:cNvPr id="14" name="Google Shape;228;p10">
            <a:extLst>
              <a:ext uri="{FF2B5EF4-FFF2-40B4-BE49-F238E27FC236}">
                <a16:creationId xmlns:a16="http://schemas.microsoft.com/office/drawing/2014/main" id="{39A95449-6033-E86E-9993-A238EEE55E5A}"/>
              </a:ext>
            </a:extLst>
          </p:cNvPr>
          <p:cNvSpPr/>
          <p:nvPr/>
        </p:nvSpPr>
        <p:spPr>
          <a:xfrm>
            <a:off x="5453300" y="4334881"/>
            <a:ext cx="859847" cy="5702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? </a:t>
            </a:r>
            <a:endParaRPr sz="500" dirty="0">
              <a:latin typeface="UTM Avo" panose="02040603050506020204" pitchFamily="18" charset="0"/>
            </a:endParaRPr>
          </a:p>
        </p:txBody>
      </p:sp>
      <p:sp>
        <p:nvSpPr>
          <p:cNvPr id="15" name="Google Shape;229;p10">
            <a:extLst>
              <a:ext uri="{FF2B5EF4-FFF2-40B4-BE49-F238E27FC236}">
                <a16:creationId xmlns:a16="http://schemas.microsoft.com/office/drawing/2014/main" id="{C10244A1-8E3E-43A0-42BD-8BB06E02E781}"/>
              </a:ext>
            </a:extLst>
          </p:cNvPr>
          <p:cNvSpPr/>
          <p:nvPr/>
        </p:nvSpPr>
        <p:spPr>
          <a:xfrm>
            <a:off x="5184023" y="5038172"/>
            <a:ext cx="859847" cy="570263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635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30467" rIns="60950" bIns="30467" anchor="ctr" anchorCtr="0">
            <a:no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UTM Avo" panose="02040603050506020204" pitchFamily="18" charset="0"/>
              </a:rPr>
              <a:t>? </a:t>
            </a:r>
            <a:endParaRPr sz="500" dirty="0"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8D77183-0E3C-4FB3-5312-B8C5F6FE90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5319" y="1364469"/>
            <a:ext cx="4699161" cy="377822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8091BED-2D6D-9C2D-73F6-CE37C393B37F}"/>
              </a:ext>
            </a:extLst>
          </p:cNvPr>
          <p:cNvSpPr txBox="1"/>
          <p:nvPr/>
        </p:nvSpPr>
        <p:spPr>
          <a:xfrm>
            <a:off x="5805946" y="3169604"/>
            <a:ext cx="4249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1E4CDA0-233B-7FBE-4BA3-49A6B1F028E2}"/>
              </a:ext>
            </a:extLst>
          </p:cNvPr>
          <p:cNvSpPr txBox="1"/>
          <p:nvPr/>
        </p:nvSpPr>
        <p:spPr>
          <a:xfrm>
            <a:off x="6694946" y="3887154"/>
            <a:ext cx="4249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D8529F3-AE7A-6B05-1309-67FE161C47C0}"/>
              </a:ext>
            </a:extLst>
          </p:cNvPr>
          <p:cNvSpPr txBox="1"/>
          <p:nvPr/>
        </p:nvSpPr>
        <p:spPr>
          <a:xfrm>
            <a:off x="5687413" y="4395154"/>
            <a:ext cx="4249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F7C3A9-AD97-3F47-9434-22017E446FA7}"/>
              </a:ext>
            </a:extLst>
          </p:cNvPr>
          <p:cNvSpPr txBox="1"/>
          <p:nvPr/>
        </p:nvSpPr>
        <p:spPr>
          <a:xfrm>
            <a:off x="5441880" y="5089420"/>
            <a:ext cx="424992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</a:t>
            </a:r>
            <a:endParaRPr lang="vi-VN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067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1" grpId="0"/>
      <p:bldP spid="12" grpId="0" animBg="1"/>
      <p:bldP spid="13" grpId="0" animBg="1"/>
      <p:bldP spid="14" grpId="0" animBg="1"/>
      <p:bldP spid="15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580185" y="1694387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04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335411" y="1595341"/>
            <a:ext cx="1030625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Gấp và cắt tờ giấy (theo hình vẽ) để tạo thành hình thoi.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6E7B3A-A80F-A843-E685-8B2E97F751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45" y="2377985"/>
            <a:ext cx="9931910" cy="347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65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3"/>
            <a:extLst>
              <a:ext uri="{FF2B5EF4-FFF2-40B4-BE49-F238E27FC236}">
                <a16:creationId xmlns:a16="http://schemas.microsoft.com/office/drawing/2014/main" id="{EB11C56E-641F-1C3C-AA62-DBAC059D3B0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33356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509108" y="175386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264545" y="1662855"/>
            <a:ext cx="4940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Chỉ ra các hình ảnh có dạng hình thoi trong một số đồ vật sau: </a:t>
            </a:r>
          </a:p>
        </p:txBody>
      </p:sp>
      <p:grpSp>
        <p:nvGrpSpPr>
          <p:cNvPr id="5" name="Google Shape;277;p13">
            <a:extLst>
              <a:ext uri="{FF2B5EF4-FFF2-40B4-BE49-F238E27FC236}">
                <a16:creationId xmlns:a16="http://schemas.microsoft.com/office/drawing/2014/main" id="{1E4A170D-D672-2CC3-5256-7ED76F106C6B}"/>
              </a:ext>
            </a:extLst>
          </p:cNvPr>
          <p:cNvGrpSpPr/>
          <p:nvPr/>
        </p:nvGrpSpPr>
        <p:grpSpPr>
          <a:xfrm>
            <a:off x="6607701" y="1471706"/>
            <a:ext cx="5261591" cy="1198131"/>
            <a:chOff x="7959275" y="4251223"/>
            <a:chExt cx="7892387" cy="1797196"/>
          </a:xfrm>
        </p:grpSpPr>
        <p:grpSp>
          <p:nvGrpSpPr>
            <p:cNvPr id="6" name="Google Shape;278;p13">
              <a:extLst>
                <a:ext uri="{FF2B5EF4-FFF2-40B4-BE49-F238E27FC236}">
                  <a16:creationId xmlns:a16="http://schemas.microsoft.com/office/drawing/2014/main" id="{0C221996-88B9-D11C-8A34-8E5C2A4A2A22}"/>
                </a:ext>
              </a:extLst>
            </p:cNvPr>
            <p:cNvGrpSpPr/>
            <p:nvPr/>
          </p:nvGrpSpPr>
          <p:grpSpPr>
            <a:xfrm>
              <a:off x="7959275" y="4251223"/>
              <a:ext cx="7892387" cy="1797196"/>
              <a:chOff x="13994499" y="1066178"/>
              <a:chExt cx="3204491" cy="729703"/>
            </a:xfrm>
          </p:grpSpPr>
          <p:grpSp>
            <p:nvGrpSpPr>
              <p:cNvPr id="9" name="Google Shape;279;p13">
                <a:extLst>
                  <a:ext uri="{FF2B5EF4-FFF2-40B4-BE49-F238E27FC236}">
                    <a16:creationId xmlns:a16="http://schemas.microsoft.com/office/drawing/2014/main" id="{8136EC31-14B0-3454-448F-E1F0520B3003}"/>
                  </a:ext>
                </a:extLst>
              </p:cNvPr>
              <p:cNvGrpSpPr/>
              <p:nvPr/>
            </p:nvGrpSpPr>
            <p:grpSpPr>
              <a:xfrm rot="-5400000">
                <a:off x="15107595" y="-23867"/>
                <a:ext cx="684513" cy="2910705"/>
                <a:chOff x="-5882" y="44450"/>
                <a:chExt cx="666282" cy="2833185"/>
              </a:xfrm>
            </p:grpSpPr>
            <p:sp>
              <p:nvSpPr>
                <p:cNvPr id="14" name="Google Shape;280;p13">
                  <a:extLst>
                    <a:ext uri="{FF2B5EF4-FFF2-40B4-BE49-F238E27FC236}">
                      <a16:creationId xmlns:a16="http://schemas.microsoft.com/office/drawing/2014/main" id="{0934B5FC-870B-C3C8-F84E-4E88002FAF5C}"/>
                    </a:ext>
                  </a:extLst>
                </p:cNvPr>
                <p:cNvSpPr/>
                <p:nvPr/>
              </p:nvSpPr>
              <p:spPr>
                <a:xfrm>
                  <a:off x="-5882" y="44450"/>
                  <a:ext cx="573272" cy="283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2833185" extrusionOk="0">
                      <a:moveTo>
                        <a:pt x="220252" y="19070"/>
                      </a:moveTo>
                      <a:cubicBezTo>
                        <a:pt x="254000" y="7556"/>
                        <a:pt x="292600" y="0"/>
                        <a:pt x="330378" y="0"/>
                      </a:cubicBezTo>
                      <a:cubicBezTo>
                        <a:pt x="368157" y="0"/>
                        <a:pt x="404509" y="6476"/>
                        <a:pt x="438009" y="17990"/>
                      </a:cubicBezTo>
                      <a:cubicBezTo>
                        <a:pt x="438723" y="18350"/>
                        <a:pt x="439435" y="18350"/>
                        <a:pt x="440148" y="18710"/>
                      </a:cubicBezTo>
                      <a:cubicBezTo>
                        <a:pt x="565955" y="64765"/>
                        <a:pt x="658618" y="186379"/>
                        <a:pt x="660400" y="373380"/>
                      </a:cubicBezTo>
                      <a:lnTo>
                        <a:pt x="660400" y="2833185"/>
                      </a:lnTo>
                      <a:lnTo>
                        <a:pt x="0" y="2833185"/>
                      </a:lnTo>
                      <a:lnTo>
                        <a:pt x="0" y="375206"/>
                      </a:lnTo>
                      <a:cubicBezTo>
                        <a:pt x="1782" y="185660"/>
                        <a:pt x="93019" y="64045"/>
                        <a:pt x="220252" y="19070"/>
                      </a:cubicBezTo>
                      <a:close/>
                    </a:path>
                  </a:pathLst>
                </a:custGeom>
                <a:solidFill>
                  <a:srgbClr val="FEA926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endParaRPr sz="622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5" name="Google Shape;281;p13">
                  <a:extLst>
                    <a:ext uri="{FF2B5EF4-FFF2-40B4-BE49-F238E27FC236}">
                      <a16:creationId xmlns:a16="http://schemas.microsoft.com/office/drawing/2014/main" id="{06E064FA-B16F-AA91-55E6-E220103052AC}"/>
                    </a:ext>
                  </a:extLst>
                </p:cNvPr>
                <p:cNvSpPr txBox="1"/>
                <p:nvPr/>
              </p:nvSpPr>
              <p:spPr>
                <a:xfrm>
                  <a:off x="0" y="88900"/>
                  <a:ext cx="660400" cy="27442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3867" tIns="33867" rIns="33867" bIns="33867" anchor="ctr" anchorCtr="0">
                  <a:noAutofit/>
                </a:bodyPr>
                <a:lstStyle/>
                <a:p>
                  <a:pPr algn="ctr">
                    <a:lnSpc>
                      <a:spcPct val="147722"/>
                    </a:lnSpc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82;p13">
                <a:extLst>
                  <a:ext uri="{FF2B5EF4-FFF2-40B4-BE49-F238E27FC236}">
                    <a16:creationId xmlns:a16="http://schemas.microsoft.com/office/drawing/2014/main" id="{9A419754-E7B4-15FE-7C04-AE04A43E3776}"/>
                  </a:ext>
                </a:extLst>
              </p:cNvPr>
              <p:cNvGrpSpPr/>
              <p:nvPr/>
            </p:nvGrpSpPr>
            <p:grpSpPr>
              <a:xfrm>
                <a:off x="16534730" y="1066178"/>
                <a:ext cx="664260" cy="729703"/>
                <a:chOff x="76200" y="38100"/>
                <a:chExt cx="675288" cy="741818"/>
              </a:xfrm>
            </p:grpSpPr>
            <p:sp>
              <p:nvSpPr>
                <p:cNvPr id="12" name="Google Shape;283;p13">
                  <a:extLst>
                    <a:ext uri="{FF2B5EF4-FFF2-40B4-BE49-F238E27FC236}">
                      <a16:creationId xmlns:a16="http://schemas.microsoft.com/office/drawing/2014/main" id="{1A394B9B-9B6B-B34D-D88D-D5E44954D420}"/>
                    </a:ext>
                  </a:extLst>
                </p:cNvPr>
                <p:cNvSpPr/>
                <p:nvPr/>
              </p:nvSpPr>
              <p:spPr>
                <a:xfrm>
                  <a:off x="107737" y="136167"/>
                  <a:ext cx="643751" cy="64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C52B9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endParaRPr sz="622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3" name="Google Shape;284;p13">
                  <a:extLst>
                    <a:ext uri="{FF2B5EF4-FFF2-40B4-BE49-F238E27FC236}">
                      <a16:creationId xmlns:a16="http://schemas.microsoft.com/office/drawing/2014/main" id="{01F7DA9E-CCAA-682C-BFD4-C7E41F7119DA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3867" tIns="33867" rIns="33867" bIns="33867" anchor="ctr" anchorCtr="0">
                  <a:noAutofit/>
                </a:bodyPr>
                <a:lstStyle/>
                <a:p>
                  <a:pPr algn="ctr">
                    <a:lnSpc>
                      <a:spcPct val="147722"/>
                    </a:lnSpc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" name="Google Shape;285;p13">
                <a:extLst>
                  <a:ext uri="{FF2B5EF4-FFF2-40B4-BE49-F238E27FC236}">
                    <a16:creationId xmlns:a16="http://schemas.microsoft.com/office/drawing/2014/main" id="{BD4C137D-C614-3B42-972D-404C9CB18467}"/>
                  </a:ext>
                </a:extLst>
              </p:cNvPr>
              <p:cNvSpPr/>
              <p:nvPr/>
            </p:nvSpPr>
            <p:spPr>
              <a:xfrm>
                <a:off x="16631905" y="1255960"/>
                <a:ext cx="455266" cy="421690"/>
              </a:xfrm>
              <a:custGeom>
                <a:avLst/>
                <a:gdLst/>
                <a:ahLst/>
                <a:cxnLst/>
                <a:rect l="l" t="t" r="r" b="b"/>
                <a:pathLst>
                  <a:path w="621184" h="575372" extrusionOk="0">
                    <a:moveTo>
                      <a:pt x="0" y="0"/>
                    </a:moveTo>
                    <a:lnTo>
                      <a:pt x="621184" y="0"/>
                    </a:lnTo>
                    <a:lnTo>
                      <a:pt x="621184" y="575372"/>
                    </a:lnTo>
                    <a:lnTo>
                      <a:pt x="0" y="57537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Google Shape;286;p13">
              <a:extLst>
                <a:ext uri="{FF2B5EF4-FFF2-40B4-BE49-F238E27FC236}">
                  <a16:creationId xmlns:a16="http://schemas.microsoft.com/office/drawing/2014/main" id="{37B6F5B2-998F-9D2D-16C5-9C95A6213E1F}"/>
                </a:ext>
              </a:extLst>
            </p:cNvPr>
            <p:cNvSpPr txBox="1"/>
            <p:nvPr/>
          </p:nvSpPr>
          <p:spPr>
            <a:xfrm>
              <a:off x="8222231" y="4768913"/>
              <a:ext cx="6013583" cy="969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221046"/>
                  </a:solidFill>
                  <a:latin typeface="UTM Avo" panose="02040603050506020204" pitchFamily="18" charset="0"/>
                </a:rPr>
                <a:t>HOẠT ĐỘNG CẶP ĐÔI</a:t>
              </a:r>
              <a:endParaRPr sz="622" dirty="0">
                <a:latin typeface="UTM Avo" panose="02040603050506020204" pitchFamily="18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847B618-9EFF-30A9-C744-DC6BE6773A7C}"/>
              </a:ext>
            </a:extLst>
          </p:cNvPr>
          <p:cNvGrpSpPr/>
          <p:nvPr/>
        </p:nvGrpSpPr>
        <p:grpSpPr>
          <a:xfrm>
            <a:off x="839391" y="3053288"/>
            <a:ext cx="7361840" cy="3429155"/>
            <a:chOff x="1215195" y="2318502"/>
            <a:chExt cx="9745565" cy="4539498"/>
          </a:xfrm>
        </p:grpSpPr>
        <p:sp>
          <p:nvSpPr>
            <p:cNvPr id="16" name="Google Shape;287;p13">
              <a:extLst>
                <a:ext uri="{FF2B5EF4-FFF2-40B4-BE49-F238E27FC236}">
                  <a16:creationId xmlns:a16="http://schemas.microsoft.com/office/drawing/2014/main" id="{0F72A9EB-EC87-C08E-A9C9-B98E89380FF3}"/>
                </a:ext>
              </a:extLst>
            </p:cNvPr>
            <p:cNvSpPr/>
            <p:nvPr/>
          </p:nvSpPr>
          <p:spPr>
            <a:xfrm>
              <a:off x="1215195" y="2454794"/>
              <a:ext cx="3770385" cy="3925412"/>
            </a:xfrm>
            <a:custGeom>
              <a:avLst/>
              <a:gdLst/>
              <a:ahLst/>
              <a:cxnLst/>
              <a:rect l="l" t="t" r="r" b="b"/>
              <a:pathLst>
                <a:path w="9529506" h="3075755" extrusionOk="0">
                  <a:moveTo>
                    <a:pt x="0" y="0"/>
                  </a:moveTo>
                  <a:lnTo>
                    <a:pt x="9529506" y="0"/>
                  </a:lnTo>
                  <a:lnTo>
                    <a:pt x="9529506" y="3075755"/>
                  </a:lnTo>
                  <a:lnTo>
                    <a:pt x="0" y="30757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63507" t="-44133" r="-422521" b="-37552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89;p13">
              <a:extLst>
                <a:ext uri="{FF2B5EF4-FFF2-40B4-BE49-F238E27FC236}">
                  <a16:creationId xmlns:a16="http://schemas.microsoft.com/office/drawing/2014/main" id="{87BC2108-46E5-E9C1-5CBC-DCCF0CF69639}"/>
                </a:ext>
              </a:extLst>
            </p:cNvPr>
            <p:cNvSpPr/>
            <p:nvPr/>
          </p:nvSpPr>
          <p:spPr>
            <a:xfrm>
              <a:off x="7566079" y="4361939"/>
              <a:ext cx="3394681" cy="2496061"/>
            </a:xfrm>
            <a:custGeom>
              <a:avLst/>
              <a:gdLst/>
              <a:ahLst/>
              <a:cxnLst/>
              <a:rect l="l" t="t" r="r" b="b"/>
              <a:pathLst>
                <a:path w="9529506" h="3075755" extrusionOk="0">
                  <a:moveTo>
                    <a:pt x="0" y="0"/>
                  </a:moveTo>
                  <a:lnTo>
                    <a:pt x="9529506" y="0"/>
                  </a:lnTo>
                  <a:lnTo>
                    <a:pt x="9529506" y="3075755"/>
                  </a:lnTo>
                  <a:lnTo>
                    <a:pt x="0" y="30757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347474" t="-54431" r="-29943" b="-55146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290;p13">
              <a:extLst>
                <a:ext uri="{FF2B5EF4-FFF2-40B4-BE49-F238E27FC236}">
                  <a16:creationId xmlns:a16="http://schemas.microsoft.com/office/drawing/2014/main" id="{8A0A64A0-17EC-33C0-7BD2-5773E2A69BF0}"/>
                </a:ext>
              </a:extLst>
            </p:cNvPr>
            <p:cNvSpPr/>
            <p:nvPr/>
          </p:nvSpPr>
          <p:spPr>
            <a:xfrm>
              <a:off x="8358036" y="2318502"/>
              <a:ext cx="1706283" cy="1557985"/>
            </a:xfrm>
            <a:custGeom>
              <a:avLst/>
              <a:gdLst/>
              <a:ahLst/>
              <a:cxnLst/>
              <a:rect l="l" t="t" r="r" b="b"/>
              <a:pathLst>
                <a:path w="9529506" h="3075755" extrusionOk="0">
                  <a:moveTo>
                    <a:pt x="0" y="0"/>
                  </a:moveTo>
                  <a:lnTo>
                    <a:pt x="9529506" y="0"/>
                  </a:lnTo>
                  <a:lnTo>
                    <a:pt x="9529506" y="3075755"/>
                  </a:lnTo>
                  <a:lnTo>
                    <a:pt x="0" y="30757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385401" t="-94531" r="-240182" b="-61964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91;p13">
              <a:extLst>
                <a:ext uri="{FF2B5EF4-FFF2-40B4-BE49-F238E27FC236}">
                  <a16:creationId xmlns:a16="http://schemas.microsoft.com/office/drawing/2014/main" id="{6553105A-1814-ED62-CDE5-F62FD8EA41C4}"/>
                </a:ext>
              </a:extLst>
            </p:cNvPr>
            <p:cNvSpPr/>
            <p:nvPr/>
          </p:nvSpPr>
          <p:spPr>
            <a:xfrm rot="1206013">
              <a:off x="5241216" y="3039704"/>
              <a:ext cx="2665842" cy="3149600"/>
            </a:xfrm>
            <a:custGeom>
              <a:avLst/>
              <a:gdLst/>
              <a:ahLst/>
              <a:cxnLst/>
              <a:rect l="l" t="t" r="r" b="b"/>
              <a:pathLst>
                <a:path w="9529506" h="3075755" extrusionOk="0">
                  <a:moveTo>
                    <a:pt x="0" y="0"/>
                  </a:moveTo>
                  <a:lnTo>
                    <a:pt x="9529506" y="0"/>
                  </a:lnTo>
                  <a:lnTo>
                    <a:pt x="9529506" y="3075755"/>
                  </a:lnTo>
                  <a:lnTo>
                    <a:pt x="0" y="307575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l="-205807" t="-41662" r="-280187" b="-18435"/>
              </a:stretch>
            </a:blipFill>
            <a:ln>
              <a:noFill/>
            </a:ln>
          </p:spPr>
          <p:txBody>
            <a:bodyPr spcFirstLastPara="1" wrap="square" lIns="60950" tIns="30467" rIns="60950" bIns="30467" anchor="t" anchorCtr="0">
              <a:noAutofit/>
            </a:bodyPr>
            <a:lstStyle/>
            <a:p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52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11228-AD21-D458-9398-1C752383BD5B}"/>
              </a:ext>
            </a:extLst>
          </p:cNvPr>
          <p:cNvSpPr/>
          <p:nvPr/>
        </p:nvSpPr>
        <p:spPr>
          <a:xfrm>
            <a:off x="509108" y="1753866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  <a:sym typeface="Arial"/>
              </a:rPr>
              <a:t>05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F4BE783-AA9F-401A-B489-90DD261E2B5E}"/>
              </a:ext>
            </a:extLst>
          </p:cNvPr>
          <p:cNvSpPr txBox="1"/>
          <p:nvPr/>
        </p:nvSpPr>
        <p:spPr>
          <a:xfrm>
            <a:off x="1264545" y="1711841"/>
            <a:ext cx="4940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spcAft>
                <a:spcPts val="1000"/>
              </a:spcAft>
            </a:pPr>
            <a:r>
              <a:rPr lang="vi-VN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Hãy kể một số hình ảnh có dạng hình thoi trong thực tế mà em biết. </a:t>
            </a:r>
          </a:p>
        </p:txBody>
      </p:sp>
      <p:grpSp>
        <p:nvGrpSpPr>
          <p:cNvPr id="5" name="Google Shape;277;p13">
            <a:extLst>
              <a:ext uri="{FF2B5EF4-FFF2-40B4-BE49-F238E27FC236}">
                <a16:creationId xmlns:a16="http://schemas.microsoft.com/office/drawing/2014/main" id="{1E4A170D-D672-2CC3-5256-7ED76F106C6B}"/>
              </a:ext>
            </a:extLst>
          </p:cNvPr>
          <p:cNvGrpSpPr/>
          <p:nvPr/>
        </p:nvGrpSpPr>
        <p:grpSpPr>
          <a:xfrm>
            <a:off x="6607701" y="1471706"/>
            <a:ext cx="5261591" cy="1198131"/>
            <a:chOff x="7959275" y="4251223"/>
            <a:chExt cx="7892387" cy="1797196"/>
          </a:xfrm>
        </p:grpSpPr>
        <p:grpSp>
          <p:nvGrpSpPr>
            <p:cNvPr id="6" name="Google Shape;278;p13">
              <a:extLst>
                <a:ext uri="{FF2B5EF4-FFF2-40B4-BE49-F238E27FC236}">
                  <a16:creationId xmlns:a16="http://schemas.microsoft.com/office/drawing/2014/main" id="{0C221996-88B9-D11C-8A34-8E5C2A4A2A22}"/>
                </a:ext>
              </a:extLst>
            </p:cNvPr>
            <p:cNvGrpSpPr/>
            <p:nvPr/>
          </p:nvGrpSpPr>
          <p:grpSpPr>
            <a:xfrm>
              <a:off x="7959275" y="4251223"/>
              <a:ext cx="7892387" cy="1797196"/>
              <a:chOff x="13994499" y="1066178"/>
              <a:chExt cx="3204491" cy="729703"/>
            </a:xfrm>
          </p:grpSpPr>
          <p:grpSp>
            <p:nvGrpSpPr>
              <p:cNvPr id="9" name="Google Shape;279;p13">
                <a:extLst>
                  <a:ext uri="{FF2B5EF4-FFF2-40B4-BE49-F238E27FC236}">
                    <a16:creationId xmlns:a16="http://schemas.microsoft.com/office/drawing/2014/main" id="{8136EC31-14B0-3454-448F-E1F0520B3003}"/>
                  </a:ext>
                </a:extLst>
              </p:cNvPr>
              <p:cNvGrpSpPr/>
              <p:nvPr/>
            </p:nvGrpSpPr>
            <p:grpSpPr>
              <a:xfrm rot="-5400000">
                <a:off x="15107595" y="-23867"/>
                <a:ext cx="684513" cy="2910705"/>
                <a:chOff x="-5882" y="44450"/>
                <a:chExt cx="666282" cy="2833185"/>
              </a:xfrm>
            </p:grpSpPr>
            <p:sp>
              <p:nvSpPr>
                <p:cNvPr id="14" name="Google Shape;280;p13">
                  <a:extLst>
                    <a:ext uri="{FF2B5EF4-FFF2-40B4-BE49-F238E27FC236}">
                      <a16:creationId xmlns:a16="http://schemas.microsoft.com/office/drawing/2014/main" id="{0934B5FC-870B-C3C8-F84E-4E88002FAF5C}"/>
                    </a:ext>
                  </a:extLst>
                </p:cNvPr>
                <p:cNvSpPr/>
                <p:nvPr/>
              </p:nvSpPr>
              <p:spPr>
                <a:xfrm>
                  <a:off x="-5882" y="44450"/>
                  <a:ext cx="573272" cy="2833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400" h="2833185" extrusionOk="0">
                      <a:moveTo>
                        <a:pt x="220252" y="19070"/>
                      </a:moveTo>
                      <a:cubicBezTo>
                        <a:pt x="254000" y="7556"/>
                        <a:pt x="292600" y="0"/>
                        <a:pt x="330378" y="0"/>
                      </a:cubicBezTo>
                      <a:cubicBezTo>
                        <a:pt x="368157" y="0"/>
                        <a:pt x="404509" y="6476"/>
                        <a:pt x="438009" y="17990"/>
                      </a:cubicBezTo>
                      <a:cubicBezTo>
                        <a:pt x="438723" y="18350"/>
                        <a:pt x="439435" y="18350"/>
                        <a:pt x="440148" y="18710"/>
                      </a:cubicBezTo>
                      <a:cubicBezTo>
                        <a:pt x="565955" y="64765"/>
                        <a:pt x="658618" y="186379"/>
                        <a:pt x="660400" y="373380"/>
                      </a:cubicBezTo>
                      <a:lnTo>
                        <a:pt x="660400" y="2833185"/>
                      </a:lnTo>
                      <a:lnTo>
                        <a:pt x="0" y="2833185"/>
                      </a:lnTo>
                      <a:lnTo>
                        <a:pt x="0" y="375206"/>
                      </a:lnTo>
                      <a:cubicBezTo>
                        <a:pt x="1782" y="185660"/>
                        <a:pt x="93019" y="64045"/>
                        <a:pt x="220252" y="19070"/>
                      </a:cubicBezTo>
                      <a:close/>
                    </a:path>
                  </a:pathLst>
                </a:custGeom>
                <a:solidFill>
                  <a:srgbClr val="FEA926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endParaRPr sz="622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5" name="Google Shape;281;p13">
                  <a:extLst>
                    <a:ext uri="{FF2B5EF4-FFF2-40B4-BE49-F238E27FC236}">
                      <a16:creationId xmlns:a16="http://schemas.microsoft.com/office/drawing/2014/main" id="{06E064FA-B16F-AA91-55E6-E220103052AC}"/>
                    </a:ext>
                  </a:extLst>
                </p:cNvPr>
                <p:cNvSpPr txBox="1"/>
                <p:nvPr/>
              </p:nvSpPr>
              <p:spPr>
                <a:xfrm>
                  <a:off x="0" y="88900"/>
                  <a:ext cx="660400" cy="274428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3867" tIns="33867" rIns="33867" bIns="33867" anchor="ctr" anchorCtr="0">
                  <a:noAutofit/>
                </a:bodyPr>
                <a:lstStyle/>
                <a:p>
                  <a:pPr algn="ctr">
                    <a:lnSpc>
                      <a:spcPct val="147722"/>
                    </a:lnSpc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" name="Google Shape;282;p13">
                <a:extLst>
                  <a:ext uri="{FF2B5EF4-FFF2-40B4-BE49-F238E27FC236}">
                    <a16:creationId xmlns:a16="http://schemas.microsoft.com/office/drawing/2014/main" id="{9A419754-E7B4-15FE-7C04-AE04A43E3776}"/>
                  </a:ext>
                </a:extLst>
              </p:cNvPr>
              <p:cNvGrpSpPr/>
              <p:nvPr/>
            </p:nvGrpSpPr>
            <p:grpSpPr>
              <a:xfrm>
                <a:off x="16534730" y="1066178"/>
                <a:ext cx="664260" cy="729703"/>
                <a:chOff x="76200" y="38100"/>
                <a:chExt cx="675288" cy="741818"/>
              </a:xfrm>
            </p:grpSpPr>
            <p:sp>
              <p:nvSpPr>
                <p:cNvPr id="12" name="Google Shape;283;p13">
                  <a:extLst>
                    <a:ext uri="{FF2B5EF4-FFF2-40B4-BE49-F238E27FC236}">
                      <a16:creationId xmlns:a16="http://schemas.microsoft.com/office/drawing/2014/main" id="{1A394B9B-9B6B-B34D-D88D-D5E44954D420}"/>
                    </a:ext>
                  </a:extLst>
                </p:cNvPr>
                <p:cNvSpPr/>
                <p:nvPr/>
              </p:nvSpPr>
              <p:spPr>
                <a:xfrm>
                  <a:off x="107737" y="136167"/>
                  <a:ext cx="643751" cy="6437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2800" h="812800" extrusionOk="0">
                      <a:moveTo>
                        <a:pt x="406400" y="0"/>
                      </a:moveTo>
                      <a:cubicBezTo>
                        <a:pt x="181951" y="0"/>
                        <a:pt x="0" y="181951"/>
                        <a:pt x="0" y="406400"/>
                      </a:cubicBezTo>
                      <a:cubicBezTo>
                        <a:pt x="0" y="630849"/>
                        <a:pt x="181951" y="812800"/>
                        <a:pt x="406400" y="812800"/>
                      </a:cubicBezTo>
                      <a:cubicBezTo>
                        <a:pt x="630849" y="812800"/>
                        <a:pt x="812800" y="630849"/>
                        <a:pt x="812800" y="406400"/>
                      </a:cubicBezTo>
                      <a:cubicBezTo>
                        <a:pt x="812800" y="181951"/>
                        <a:pt x="630849" y="0"/>
                        <a:pt x="406400" y="0"/>
                      </a:cubicBezTo>
                      <a:close/>
                    </a:path>
                  </a:pathLst>
                </a:custGeom>
                <a:solidFill>
                  <a:srgbClr val="5C52B9"/>
                </a:solidFill>
                <a:ln>
                  <a:noFill/>
                </a:ln>
              </p:spPr>
              <p:txBody>
                <a:bodyPr spcFirstLastPara="1" wrap="square" lIns="60950" tIns="60950" rIns="60950" bIns="60950" anchor="ctr" anchorCtr="0">
                  <a:noAutofit/>
                </a:bodyPr>
                <a:lstStyle/>
                <a:p>
                  <a:endParaRPr sz="622" dirty="0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3" name="Google Shape;284;p13">
                  <a:extLst>
                    <a:ext uri="{FF2B5EF4-FFF2-40B4-BE49-F238E27FC236}">
                      <a16:creationId xmlns:a16="http://schemas.microsoft.com/office/drawing/2014/main" id="{01F7DA9E-CCAA-682C-BFD4-C7E41F7119DA}"/>
                    </a:ext>
                  </a:extLst>
                </p:cNvPr>
                <p:cNvSpPr txBox="1"/>
                <p:nvPr/>
              </p:nvSpPr>
              <p:spPr>
                <a:xfrm>
                  <a:off x="76200" y="38100"/>
                  <a:ext cx="660400" cy="6985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33867" tIns="33867" rIns="33867" bIns="33867" anchor="ctr" anchorCtr="0">
                  <a:noAutofit/>
                </a:bodyPr>
                <a:lstStyle/>
                <a:p>
                  <a:pPr algn="ctr">
                    <a:lnSpc>
                      <a:spcPct val="147722"/>
                    </a:lnSpc>
                  </a:pPr>
                  <a:endParaRPr sz="12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" name="Google Shape;285;p13">
                <a:extLst>
                  <a:ext uri="{FF2B5EF4-FFF2-40B4-BE49-F238E27FC236}">
                    <a16:creationId xmlns:a16="http://schemas.microsoft.com/office/drawing/2014/main" id="{BD4C137D-C614-3B42-972D-404C9CB18467}"/>
                  </a:ext>
                </a:extLst>
              </p:cNvPr>
              <p:cNvSpPr/>
              <p:nvPr/>
            </p:nvSpPr>
            <p:spPr>
              <a:xfrm>
                <a:off x="16631905" y="1255960"/>
                <a:ext cx="455266" cy="421690"/>
              </a:xfrm>
              <a:custGeom>
                <a:avLst/>
                <a:gdLst/>
                <a:ahLst/>
                <a:cxnLst/>
                <a:rect l="l" t="t" r="r" b="b"/>
                <a:pathLst>
                  <a:path w="621184" h="575372" extrusionOk="0">
                    <a:moveTo>
                      <a:pt x="0" y="0"/>
                    </a:moveTo>
                    <a:lnTo>
                      <a:pt x="621184" y="0"/>
                    </a:lnTo>
                    <a:lnTo>
                      <a:pt x="621184" y="575372"/>
                    </a:lnTo>
                    <a:lnTo>
                      <a:pt x="0" y="575372"/>
                    </a:lnTo>
                    <a:lnTo>
                      <a:pt x="0" y="0"/>
                    </a:lnTo>
                    <a:close/>
                  </a:path>
                </a:pathLst>
              </a:custGeom>
              <a:blipFill rotWithShape="1">
                <a:blip r:embed="rId3">
                  <a:alphaModFix/>
                </a:blip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Google Shape;286;p13">
              <a:extLst>
                <a:ext uri="{FF2B5EF4-FFF2-40B4-BE49-F238E27FC236}">
                  <a16:creationId xmlns:a16="http://schemas.microsoft.com/office/drawing/2014/main" id="{37B6F5B2-998F-9D2D-16C5-9C95A6213E1F}"/>
                </a:ext>
              </a:extLst>
            </p:cNvPr>
            <p:cNvSpPr txBox="1"/>
            <p:nvPr/>
          </p:nvSpPr>
          <p:spPr>
            <a:xfrm>
              <a:off x="8222231" y="4768913"/>
              <a:ext cx="6013583" cy="9694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rgbClr val="221046"/>
                  </a:solidFill>
                  <a:latin typeface="UTM Avo" panose="02040603050506020204" pitchFamily="18" charset="0"/>
                </a:rPr>
                <a:t>HOẠT ĐỘNG CẶP ĐÔI</a:t>
              </a:r>
              <a:endParaRPr sz="622" dirty="0">
                <a:latin typeface="UTM Avo" panose="02040603050506020204" pitchFamily="18" charset="0"/>
              </a:endParaRPr>
            </a:p>
          </p:txBody>
        </p:sp>
      </p:grpSp>
      <p:pic>
        <p:nvPicPr>
          <p:cNvPr id="3" name="Google Shape;315;p14">
            <a:extLst>
              <a:ext uri="{FF2B5EF4-FFF2-40B4-BE49-F238E27FC236}">
                <a16:creationId xmlns:a16="http://schemas.microsoft.com/office/drawing/2014/main" id="{600F02D3-DF68-3CDC-0F73-882B04DCBD9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9779" y="3005945"/>
            <a:ext cx="3027914" cy="314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316;p14">
            <a:extLst>
              <a:ext uri="{FF2B5EF4-FFF2-40B4-BE49-F238E27FC236}">
                <a16:creationId xmlns:a16="http://schemas.microsoft.com/office/drawing/2014/main" id="{FAF71B51-FD18-1D58-7101-CABB912F4C5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13713" y="2965651"/>
            <a:ext cx="3103099" cy="31738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242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5"/>
          <p:cNvSpPr/>
          <p:nvPr/>
        </p:nvSpPr>
        <p:spPr>
          <a:xfrm>
            <a:off x="996350" y="-1080223"/>
            <a:ext cx="10430679" cy="7848600"/>
          </a:xfrm>
          <a:custGeom>
            <a:avLst/>
            <a:gdLst/>
            <a:ahLst/>
            <a:cxnLst/>
            <a:rect l="l" t="t" r="r" b="b"/>
            <a:pathLst>
              <a:path w="7333384" h="5573372" extrusionOk="0">
                <a:moveTo>
                  <a:pt x="0" y="0"/>
                </a:moveTo>
                <a:lnTo>
                  <a:pt x="7333384" y="0"/>
                </a:lnTo>
                <a:lnTo>
                  <a:pt x="7333384" y="5573372"/>
                </a:lnTo>
                <a:lnTo>
                  <a:pt x="0" y="5573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2" name="Google Shape;322;p15"/>
          <p:cNvSpPr/>
          <p:nvPr/>
        </p:nvSpPr>
        <p:spPr>
          <a:xfrm rot="-1456264">
            <a:off x="451150" y="4295960"/>
            <a:ext cx="2073303" cy="2110232"/>
          </a:xfrm>
          <a:custGeom>
            <a:avLst/>
            <a:gdLst/>
            <a:ahLst/>
            <a:cxnLst/>
            <a:rect l="l" t="t" r="r" b="b"/>
            <a:pathLst>
              <a:path w="1551141" h="1578769" extrusionOk="0">
                <a:moveTo>
                  <a:pt x="0" y="0"/>
                </a:moveTo>
                <a:lnTo>
                  <a:pt x="1551141" y="0"/>
                </a:lnTo>
                <a:lnTo>
                  <a:pt x="1551141" y="1578769"/>
                </a:lnTo>
                <a:lnTo>
                  <a:pt x="0" y="157876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23" name="Google Shape;323;p15"/>
          <p:cNvSpPr/>
          <p:nvPr/>
        </p:nvSpPr>
        <p:spPr>
          <a:xfrm>
            <a:off x="9246332" y="5092945"/>
            <a:ext cx="3053037" cy="2396634"/>
          </a:xfrm>
          <a:custGeom>
            <a:avLst/>
            <a:gdLst/>
            <a:ahLst/>
            <a:cxnLst/>
            <a:rect l="l" t="t" r="r" b="b"/>
            <a:pathLst>
              <a:path w="3577016" h="2807958" extrusionOk="0">
                <a:moveTo>
                  <a:pt x="0" y="0"/>
                </a:moveTo>
                <a:lnTo>
                  <a:pt x="3577016" y="0"/>
                </a:lnTo>
                <a:lnTo>
                  <a:pt x="3577016" y="2807958"/>
                </a:lnTo>
                <a:lnTo>
                  <a:pt x="0" y="2807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grpSp>
        <p:nvGrpSpPr>
          <p:cNvPr id="324" name="Google Shape;324;p15"/>
          <p:cNvGrpSpPr/>
          <p:nvPr/>
        </p:nvGrpSpPr>
        <p:grpSpPr>
          <a:xfrm>
            <a:off x="7695535" y="138372"/>
            <a:ext cx="4308080" cy="1430773"/>
            <a:chOff x="7086600" y="931921"/>
            <a:chExt cx="6462120" cy="2146160"/>
          </a:xfrm>
        </p:grpSpPr>
        <p:sp>
          <p:nvSpPr>
            <p:cNvPr id="325" name="Google Shape;325;p15"/>
            <p:cNvSpPr txBox="1"/>
            <p:nvPr/>
          </p:nvSpPr>
          <p:spPr>
            <a:xfrm>
              <a:off x="7086600" y="1107102"/>
              <a:ext cx="6081120" cy="189753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3867" tIns="33867" rIns="33867" bIns="33867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47722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15"/>
            <p:cNvSpPr/>
            <p:nvPr/>
          </p:nvSpPr>
          <p:spPr>
            <a:xfrm>
              <a:off x="7467600" y="931921"/>
              <a:ext cx="6081120" cy="2146160"/>
            </a:xfrm>
            <a:custGeom>
              <a:avLst/>
              <a:gdLst/>
              <a:ahLst/>
              <a:cxnLst/>
              <a:rect l="l" t="t" r="r" b="b"/>
              <a:pathLst>
                <a:path w="572521" h="211164" extrusionOk="0">
                  <a:moveTo>
                    <a:pt x="105582" y="0"/>
                  </a:moveTo>
                  <a:lnTo>
                    <a:pt x="466938" y="0"/>
                  </a:lnTo>
                  <a:cubicBezTo>
                    <a:pt x="525250" y="0"/>
                    <a:pt x="572521" y="47271"/>
                    <a:pt x="572521" y="105582"/>
                  </a:cubicBezTo>
                  <a:lnTo>
                    <a:pt x="572521" y="105582"/>
                  </a:lnTo>
                  <a:cubicBezTo>
                    <a:pt x="572521" y="133584"/>
                    <a:pt x="561397" y="160440"/>
                    <a:pt x="541596" y="180240"/>
                  </a:cubicBezTo>
                  <a:cubicBezTo>
                    <a:pt x="521796" y="200041"/>
                    <a:pt x="494941" y="211164"/>
                    <a:pt x="466938" y="211164"/>
                  </a:cubicBezTo>
                  <a:lnTo>
                    <a:pt x="105582" y="211164"/>
                  </a:lnTo>
                  <a:cubicBezTo>
                    <a:pt x="77580" y="211164"/>
                    <a:pt x="50725" y="200041"/>
                    <a:pt x="30924" y="180240"/>
                  </a:cubicBezTo>
                  <a:cubicBezTo>
                    <a:pt x="11124" y="160440"/>
                    <a:pt x="0" y="133584"/>
                    <a:pt x="0" y="105582"/>
                  </a:cubicBezTo>
                  <a:lnTo>
                    <a:pt x="0" y="105582"/>
                  </a:lnTo>
                  <a:cubicBezTo>
                    <a:pt x="0" y="77580"/>
                    <a:pt x="11124" y="50725"/>
                    <a:pt x="30924" y="30924"/>
                  </a:cubicBezTo>
                  <a:cubicBezTo>
                    <a:pt x="50725" y="11124"/>
                    <a:pt x="77580" y="0"/>
                    <a:pt x="105582" y="0"/>
                  </a:cubicBezTo>
                  <a:close/>
                </a:path>
              </a:pathLst>
            </a:custGeom>
            <a:solidFill>
              <a:srgbClr val="5C52B9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27" name="Google Shape;327;p15"/>
            <p:cNvSpPr/>
            <p:nvPr/>
          </p:nvSpPr>
          <p:spPr>
            <a:xfrm>
              <a:off x="7696200" y="1669871"/>
              <a:ext cx="626111" cy="626111"/>
            </a:xfrm>
            <a:custGeom>
              <a:avLst/>
              <a:gdLst/>
              <a:ahLst/>
              <a:cxnLst/>
              <a:rect l="l" t="t" r="r" b="b"/>
              <a:pathLst>
                <a:path w="312283" h="312283" extrusionOk="0">
                  <a:moveTo>
                    <a:pt x="0" y="0"/>
                  </a:moveTo>
                  <a:lnTo>
                    <a:pt x="312283" y="0"/>
                  </a:lnTo>
                  <a:lnTo>
                    <a:pt x="312283" y="312283"/>
                  </a:lnTo>
                  <a:lnTo>
                    <a:pt x="0" y="31228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8" name="Google Shape;328;p15"/>
            <p:cNvSpPr/>
            <p:nvPr/>
          </p:nvSpPr>
          <p:spPr>
            <a:xfrm>
              <a:off x="12636365" y="1574470"/>
              <a:ext cx="721855" cy="816914"/>
            </a:xfrm>
            <a:custGeom>
              <a:avLst/>
              <a:gdLst/>
              <a:ahLst/>
              <a:cxnLst/>
              <a:rect l="l" t="t" r="r" b="b"/>
              <a:pathLst>
                <a:path w="360037" h="407449" extrusionOk="0">
                  <a:moveTo>
                    <a:pt x="0" y="0"/>
                  </a:moveTo>
                  <a:lnTo>
                    <a:pt x="360036" y="0"/>
                  </a:lnTo>
                  <a:lnTo>
                    <a:pt x="360036" y="407449"/>
                  </a:lnTo>
                  <a:lnTo>
                    <a:pt x="0" y="40744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9" name="Google Shape;329;p15"/>
            <p:cNvSpPr txBox="1"/>
            <p:nvPr/>
          </p:nvSpPr>
          <p:spPr>
            <a:xfrm>
              <a:off x="8332479" y="1279275"/>
              <a:ext cx="4351361" cy="13849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TRÒ CHƠI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30" name="Google Shape;330;p15"/>
          <p:cNvSpPr txBox="1"/>
          <p:nvPr/>
        </p:nvSpPr>
        <p:spPr>
          <a:xfrm>
            <a:off x="2485422" y="2600706"/>
            <a:ext cx="7556649" cy="2895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Giáo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viên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chiếu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lần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lượt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hỏi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trắc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nghiệm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suy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nghĩ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bị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loại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lời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đúng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tục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làm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tiếp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theo.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533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Kết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thúc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trò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,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học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sinh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còn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lại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cuối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cùng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sẽ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giành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chiến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thắng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nhận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quà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. </a:t>
            </a:r>
            <a:endParaRPr kumimoji="0" sz="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331" name="Google Shape;331;p15"/>
          <p:cNvSpPr txBox="1"/>
          <p:nvPr/>
        </p:nvSpPr>
        <p:spPr>
          <a:xfrm>
            <a:off x="3204881" y="1798483"/>
            <a:ext cx="60136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RUNG CHUÔNG VÀNG  </a:t>
            </a:r>
            <a:endParaRPr kumimoji="0" sz="622" b="0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1F11E25-6C6C-48F7-AE29-3C9EFC7662F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890728" cy="99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6"/>
          <p:cNvSpPr/>
          <p:nvPr/>
        </p:nvSpPr>
        <p:spPr>
          <a:xfrm>
            <a:off x="501650" y="431800"/>
            <a:ext cx="11188700" cy="5994400"/>
          </a:xfrm>
          <a:custGeom>
            <a:avLst/>
            <a:gdLst/>
            <a:ahLst/>
            <a:cxnLst/>
            <a:rect l="l" t="t" r="r" b="b"/>
            <a:pathLst>
              <a:path w="1796978" h="1030343" extrusionOk="0">
                <a:moveTo>
                  <a:pt x="57869" y="0"/>
                </a:moveTo>
                <a:lnTo>
                  <a:pt x="1739109" y="0"/>
                </a:lnTo>
                <a:cubicBezTo>
                  <a:pt x="1771069" y="0"/>
                  <a:pt x="1796978" y="25909"/>
                  <a:pt x="1796978" y="57869"/>
                </a:cubicBezTo>
                <a:lnTo>
                  <a:pt x="1796978" y="972474"/>
                </a:lnTo>
                <a:cubicBezTo>
                  <a:pt x="1796978" y="1004434"/>
                  <a:pt x="1771069" y="1030343"/>
                  <a:pt x="1739109" y="1030343"/>
                </a:cubicBezTo>
                <a:lnTo>
                  <a:pt x="57869" y="1030343"/>
                </a:lnTo>
                <a:cubicBezTo>
                  <a:pt x="25909" y="1030343"/>
                  <a:pt x="0" y="1004434"/>
                  <a:pt x="0" y="972474"/>
                </a:cubicBezTo>
                <a:lnTo>
                  <a:pt x="0" y="57869"/>
                </a:lnTo>
                <a:cubicBezTo>
                  <a:pt x="0" y="25909"/>
                  <a:pt x="25909" y="0"/>
                  <a:pt x="57869" y="0"/>
                </a:cubicBezTo>
                <a:close/>
              </a:path>
            </a:pathLst>
          </a:custGeom>
          <a:solidFill>
            <a:srgbClr val="FFFFFF"/>
          </a:solidFill>
          <a:ln w="133350" cap="rnd" cmpd="sng">
            <a:solidFill>
              <a:srgbClr val="D34A2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2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37" name="Google Shape;337;p16"/>
          <p:cNvGrpSpPr/>
          <p:nvPr/>
        </p:nvGrpSpPr>
        <p:grpSpPr>
          <a:xfrm>
            <a:off x="1772717" y="4435247"/>
            <a:ext cx="3464265" cy="766852"/>
            <a:chOff x="2769915" y="2450423"/>
            <a:chExt cx="5196398" cy="1150277"/>
          </a:xfrm>
        </p:grpSpPr>
        <p:grpSp>
          <p:nvGrpSpPr>
            <p:cNvPr id="338" name="Google Shape;338;p16"/>
            <p:cNvGrpSpPr/>
            <p:nvPr/>
          </p:nvGrpSpPr>
          <p:grpSpPr>
            <a:xfrm>
              <a:off x="3089514" y="2450423"/>
              <a:ext cx="4876799" cy="1089039"/>
              <a:chOff x="0" y="-38100"/>
              <a:chExt cx="1765009" cy="394144"/>
            </a:xfrm>
          </p:grpSpPr>
          <p:sp>
            <p:nvSpPr>
              <p:cNvPr id="339" name="Google Shape;339;p16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16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41" name="Google Shape;341;p16"/>
            <p:cNvGrpSpPr/>
            <p:nvPr/>
          </p:nvGrpSpPr>
          <p:grpSpPr>
            <a:xfrm>
              <a:off x="2769915" y="2533298"/>
              <a:ext cx="1006165" cy="1006165"/>
              <a:chOff x="0" y="0"/>
              <a:chExt cx="812800" cy="812800"/>
            </a:xfrm>
          </p:grpSpPr>
          <p:sp>
            <p:nvSpPr>
              <p:cNvPr id="342" name="Google Shape;34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44" name="Google Shape;344;p16"/>
            <p:cNvSpPr txBox="1"/>
            <p:nvPr/>
          </p:nvSpPr>
          <p:spPr>
            <a:xfrm>
              <a:off x="3956375" y="2759381"/>
              <a:ext cx="377446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 tam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giác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 txBox="1"/>
            <p:nvPr/>
          </p:nvSpPr>
          <p:spPr>
            <a:xfrm>
              <a:off x="2987043" y="2584845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46" name="Google Shape;346;p16"/>
          <p:cNvGrpSpPr/>
          <p:nvPr/>
        </p:nvGrpSpPr>
        <p:grpSpPr>
          <a:xfrm>
            <a:off x="1772717" y="3200110"/>
            <a:ext cx="3464265" cy="746545"/>
            <a:chOff x="2769915" y="597719"/>
            <a:chExt cx="5196398" cy="1119818"/>
          </a:xfrm>
        </p:grpSpPr>
        <p:grpSp>
          <p:nvGrpSpPr>
            <p:cNvPr id="347" name="Google Shape;347;p16"/>
            <p:cNvGrpSpPr/>
            <p:nvPr/>
          </p:nvGrpSpPr>
          <p:grpSpPr>
            <a:xfrm>
              <a:off x="3089514" y="597719"/>
              <a:ext cx="4876799" cy="1089039"/>
              <a:chOff x="0" y="-38100"/>
              <a:chExt cx="1765009" cy="394144"/>
            </a:xfrm>
          </p:grpSpPr>
          <p:sp>
            <p:nvSpPr>
              <p:cNvPr id="348" name="Google Shape;348;p16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9" name="Google Shape;349;p16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50" name="Google Shape;350;p16"/>
            <p:cNvGrpSpPr/>
            <p:nvPr/>
          </p:nvGrpSpPr>
          <p:grpSpPr>
            <a:xfrm>
              <a:off x="2769915" y="711372"/>
              <a:ext cx="1006165" cy="1006165"/>
              <a:chOff x="0" y="0"/>
              <a:chExt cx="812800" cy="812800"/>
            </a:xfrm>
          </p:grpSpPr>
          <p:sp>
            <p:nvSpPr>
              <p:cNvPr id="351" name="Google Shape;351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5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2" name="Google Shape;352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53" name="Google Shape;353;p16"/>
            <p:cNvSpPr txBox="1"/>
            <p:nvPr/>
          </p:nvSpPr>
          <p:spPr>
            <a:xfrm>
              <a:off x="3956375" y="906677"/>
              <a:ext cx="3774465" cy="5539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bình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hành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54" name="Google Shape;354;p16"/>
            <p:cNvSpPr txBox="1"/>
            <p:nvPr/>
          </p:nvSpPr>
          <p:spPr>
            <a:xfrm>
              <a:off x="2987043" y="747532"/>
              <a:ext cx="628058" cy="91409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</a:t>
              </a: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55" name="Google Shape;355;p16"/>
          <p:cNvGrpSpPr/>
          <p:nvPr/>
        </p:nvGrpSpPr>
        <p:grpSpPr>
          <a:xfrm>
            <a:off x="6981007" y="4423215"/>
            <a:ext cx="3464265" cy="766852"/>
            <a:chOff x="10582350" y="2432375"/>
            <a:chExt cx="5196398" cy="1150277"/>
          </a:xfrm>
        </p:grpSpPr>
        <p:grpSp>
          <p:nvGrpSpPr>
            <p:cNvPr id="356" name="Google Shape;356;p16"/>
            <p:cNvGrpSpPr/>
            <p:nvPr/>
          </p:nvGrpSpPr>
          <p:grpSpPr>
            <a:xfrm>
              <a:off x="10901949" y="2432375"/>
              <a:ext cx="4876799" cy="1089039"/>
              <a:chOff x="0" y="-38100"/>
              <a:chExt cx="1765009" cy="394144"/>
            </a:xfrm>
          </p:grpSpPr>
          <p:sp>
            <p:nvSpPr>
              <p:cNvPr id="357" name="Google Shape;357;p16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8" name="Google Shape;358;p16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59" name="Google Shape;359;p16"/>
            <p:cNvGrpSpPr/>
            <p:nvPr/>
          </p:nvGrpSpPr>
          <p:grpSpPr>
            <a:xfrm>
              <a:off x="10582350" y="2515250"/>
              <a:ext cx="1006165" cy="1006165"/>
              <a:chOff x="0" y="0"/>
              <a:chExt cx="812800" cy="812800"/>
            </a:xfrm>
          </p:grpSpPr>
          <p:sp>
            <p:nvSpPr>
              <p:cNvPr id="360" name="Google Shape;360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1" name="Google Shape;361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62" name="Google Shape;362;p16"/>
            <p:cNvSpPr txBox="1"/>
            <p:nvPr/>
          </p:nvSpPr>
          <p:spPr>
            <a:xfrm>
              <a:off x="11768810" y="2741333"/>
              <a:ext cx="320790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thoi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63" name="Google Shape;363;p16"/>
            <p:cNvSpPr txBox="1"/>
            <p:nvPr/>
          </p:nvSpPr>
          <p:spPr>
            <a:xfrm>
              <a:off x="10799478" y="2566797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16"/>
          <p:cNvGrpSpPr/>
          <p:nvPr/>
        </p:nvGrpSpPr>
        <p:grpSpPr>
          <a:xfrm>
            <a:off x="6981007" y="3188078"/>
            <a:ext cx="3464265" cy="777112"/>
            <a:chOff x="10582350" y="579671"/>
            <a:chExt cx="5196398" cy="1165669"/>
          </a:xfrm>
        </p:grpSpPr>
        <p:grpSp>
          <p:nvGrpSpPr>
            <p:cNvPr id="365" name="Google Shape;365;p16"/>
            <p:cNvGrpSpPr/>
            <p:nvPr/>
          </p:nvGrpSpPr>
          <p:grpSpPr>
            <a:xfrm>
              <a:off x="10901949" y="579671"/>
              <a:ext cx="4876799" cy="1089039"/>
              <a:chOff x="0" y="-38100"/>
              <a:chExt cx="1765009" cy="394144"/>
            </a:xfrm>
          </p:grpSpPr>
          <p:sp>
            <p:nvSpPr>
              <p:cNvPr id="366" name="Google Shape;366;p16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16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68" name="Google Shape;368;p16"/>
            <p:cNvGrpSpPr/>
            <p:nvPr/>
          </p:nvGrpSpPr>
          <p:grpSpPr>
            <a:xfrm>
              <a:off x="10582350" y="693324"/>
              <a:ext cx="1006165" cy="1006165"/>
              <a:chOff x="0" y="0"/>
              <a:chExt cx="812800" cy="812800"/>
            </a:xfrm>
          </p:grpSpPr>
          <p:sp>
            <p:nvSpPr>
              <p:cNvPr id="369" name="Google Shape;369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71" name="Google Shape;371;p16"/>
            <p:cNvSpPr txBox="1"/>
            <p:nvPr/>
          </p:nvSpPr>
          <p:spPr>
            <a:xfrm>
              <a:off x="11768810" y="888629"/>
              <a:ext cx="3658230" cy="61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chữ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nhật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10799478" y="729484"/>
              <a:ext cx="628058" cy="1015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382" name="Google Shape;382;p16"/>
          <p:cNvSpPr txBox="1"/>
          <p:nvPr/>
        </p:nvSpPr>
        <p:spPr>
          <a:xfrm>
            <a:off x="1897894" y="1349039"/>
            <a:ext cx="8221466" cy="13541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1: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Một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cặp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đối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song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song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bốn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bằng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nhau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lang="en-US" sz="2800" dirty="0">
                <a:latin typeface="UTM Avo" panose="02040603050506020204" pitchFamily="18" charset="0"/>
              </a:rPr>
              <a:t>l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à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gì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45CEBE-BB4E-108B-17DB-667133C84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1543" y="555172"/>
            <a:ext cx="890728" cy="99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17"/>
          <p:cNvSpPr/>
          <p:nvPr/>
        </p:nvSpPr>
        <p:spPr>
          <a:xfrm>
            <a:off x="718417" y="432547"/>
            <a:ext cx="11189183" cy="5993162"/>
          </a:xfrm>
          <a:custGeom>
            <a:avLst/>
            <a:gdLst/>
            <a:ahLst/>
            <a:cxnLst/>
            <a:rect l="l" t="t" r="r" b="b"/>
            <a:pathLst>
              <a:path w="1796978" h="1030343" extrusionOk="0">
                <a:moveTo>
                  <a:pt x="57869" y="0"/>
                </a:moveTo>
                <a:lnTo>
                  <a:pt x="1739109" y="0"/>
                </a:lnTo>
                <a:cubicBezTo>
                  <a:pt x="1771069" y="0"/>
                  <a:pt x="1796978" y="25909"/>
                  <a:pt x="1796978" y="57869"/>
                </a:cubicBezTo>
                <a:lnTo>
                  <a:pt x="1796978" y="972474"/>
                </a:lnTo>
                <a:cubicBezTo>
                  <a:pt x="1796978" y="1004434"/>
                  <a:pt x="1771069" y="1030343"/>
                  <a:pt x="1739109" y="1030343"/>
                </a:cubicBezTo>
                <a:lnTo>
                  <a:pt x="57869" y="1030343"/>
                </a:lnTo>
                <a:cubicBezTo>
                  <a:pt x="25909" y="1030343"/>
                  <a:pt x="0" y="1004434"/>
                  <a:pt x="0" y="972474"/>
                </a:cubicBezTo>
                <a:lnTo>
                  <a:pt x="0" y="57869"/>
                </a:lnTo>
                <a:cubicBezTo>
                  <a:pt x="0" y="25909"/>
                  <a:pt x="25909" y="0"/>
                  <a:pt x="57869" y="0"/>
                </a:cubicBezTo>
                <a:close/>
              </a:path>
            </a:pathLst>
          </a:custGeom>
          <a:solidFill>
            <a:srgbClr val="FFFFFF"/>
          </a:solidFill>
          <a:ln w="133350" cap="rnd" cmpd="sng">
            <a:solidFill>
              <a:srgbClr val="3C7F7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2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388" name="Google Shape;388;p17"/>
          <p:cNvGrpSpPr/>
          <p:nvPr/>
        </p:nvGrpSpPr>
        <p:grpSpPr>
          <a:xfrm>
            <a:off x="1775758" y="5103064"/>
            <a:ext cx="3464265" cy="766852"/>
            <a:chOff x="2769915" y="2450423"/>
            <a:chExt cx="5196398" cy="1150277"/>
          </a:xfrm>
        </p:grpSpPr>
        <p:grpSp>
          <p:nvGrpSpPr>
            <p:cNvPr id="389" name="Google Shape;389;p17"/>
            <p:cNvGrpSpPr/>
            <p:nvPr/>
          </p:nvGrpSpPr>
          <p:grpSpPr>
            <a:xfrm>
              <a:off x="3089514" y="2450423"/>
              <a:ext cx="4876799" cy="1089039"/>
              <a:chOff x="0" y="-38100"/>
              <a:chExt cx="1765009" cy="394144"/>
            </a:xfrm>
          </p:grpSpPr>
          <p:sp>
            <p:nvSpPr>
              <p:cNvPr id="390" name="Google Shape;390;p17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1" name="Google Shape;391;p17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392" name="Google Shape;392;p17"/>
            <p:cNvGrpSpPr/>
            <p:nvPr/>
          </p:nvGrpSpPr>
          <p:grpSpPr>
            <a:xfrm>
              <a:off x="2769915" y="2533298"/>
              <a:ext cx="1006165" cy="1006165"/>
              <a:chOff x="0" y="0"/>
              <a:chExt cx="812800" cy="812800"/>
            </a:xfrm>
          </p:grpSpPr>
          <p:sp>
            <p:nvSpPr>
              <p:cNvPr id="393" name="Google Shape;393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95" name="Google Shape;395;p17"/>
            <p:cNvSpPr txBox="1"/>
            <p:nvPr/>
          </p:nvSpPr>
          <p:spPr>
            <a:xfrm>
              <a:off x="3956375" y="2759381"/>
              <a:ext cx="320790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2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396" name="Google Shape;396;p17"/>
            <p:cNvSpPr txBox="1"/>
            <p:nvPr/>
          </p:nvSpPr>
          <p:spPr>
            <a:xfrm>
              <a:off x="2987043" y="2584845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397" name="Google Shape;397;p17"/>
          <p:cNvGrpSpPr/>
          <p:nvPr/>
        </p:nvGrpSpPr>
        <p:grpSpPr>
          <a:xfrm>
            <a:off x="1775758" y="4186374"/>
            <a:ext cx="3464265" cy="777112"/>
            <a:chOff x="2769915" y="597719"/>
            <a:chExt cx="5196398" cy="1165669"/>
          </a:xfrm>
        </p:grpSpPr>
        <p:grpSp>
          <p:nvGrpSpPr>
            <p:cNvPr id="398" name="Google Shape;398;p17"/>
            <p:cNvGrpSpPr/>
            <p:nvPr/>
          </p:nvGrpSpPr>
          <p:grpSpPr>
            <a:xfrm>
              <a:off x="3089514" y="597719"/>
              <a:ext cx="4876799" cy="1089039"/>
              <a:chOff x="0" y="-38100"/>
              <a:chExt cx="1765009" cy="394144"/>
            </a:xfrm>
          </p:grpSpPr>
          <p:sp>
            <p:nvSpPr>
              <p:cNvPr id="399" name="Google Shape;399;p17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17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01" name="Google Shape;401;p17"/>
            <p:cNvGrpSpPr/>
            <p:nvPr/>
          </p:nvGrpSpPr>
          <p:grpSpPr>
            <a:xfrm>
              <a:off x="2769915" y="711372"/>
              <a:ext cx="1006165" cy="1006165"/>
              <a:chOff x="0" y="0"/>
              <a:chExt cx="812800" cy="812800"/>
            </a:xfrm>
          </p:grpSpPr>
          <p:sp>
            <p:nvSpPr>
              <p:cNvPr id="402" name="Google Shape;402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3" name="Google Shape;403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04" name="Google Shape;404;p17"/>
            <p:cNvSpPr txBox="1"/>
            <p:nvPr/>
          </p:nvSpPr>
          <p:spPr>
            <a:xfrm>
              <a:off x="3956375" y="906677"/>
              <a:ext cx="3207905" cy="61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0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05" name="Google Shape;405;p17"/>
            <p:cNvSpPr txBox="1"/>
            <p:nvPr/>
          </p:nvSpPr>
          <p:spPr>
            <a:xfrm>
              <a:off x="2987043" y="747532"/>
              <a:ext cx="628058" cy="1015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06" name="Google Shape;406;p17"/>
          <p:cNvGrpSpPr/>
          <p:nvPr/>
        </p:nvGrpSpPr>
        <p:grpSpPr>
          <a:xfrm>
            <a:off x="6984048" y="5091032"/>
            <a:ext cx="3464265" cy="766852"/>
            <a:chOff x="10582350" y="2432375"/>
            <a:chExt cx="5196398" cy="1150277"/>
          </a:xfrm>
        </p:grpSpPr>
        <p:grpSp>
          <p:nvGrpSpPr>
            <p:cNvPr id="407" name="Google Shape;407;p17"/>
            <p:cNvGrpSpPr/>
            <p:nvPr/>
          </p:nvGrpSpPr>
          <p:grpSpPr>
            <a:xfrm>
              <a:off x="10901949" y="2432375"/>
              <a:ext cx="4876799" cy="1089039"/>
              <a:chOff x="0" y="-38100"/>
              <a:chExt cx="1765009" cy="394144"/>
            </a:xfrm>
          </p:grpSpPr>
          <p:sp>
            <p:nvSpPr>
              <p:cNvPr id="408" name="Google Shape;408;p17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9" name="Google Shape;409;p17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10" name="Google Shape;410;p17"/>
            <p:cNvGrpSpPr/>
            <p:nvPr/>
          </p:nvGrpSpPr>
          <p:grpSpPr>
            <a:xfrm>
              <a:off x="10582350" y="2515250"/>
              <a:ext cx="1006165" cy="1006165"/>
              <a:chOff x="0" y="0"/>
              <a:chExt cx="812800" cy="812800"/>
            </a:xfrm>
          </p:grpSpPr>
          <p:sp>
            <p:nvSpPr>
              <p:cNvPr id="411" name="Google Shape;411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2" name="Google Shape;412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13" name="Google Shape;413;p17"/>
            <p:cNvSpPr txBox="1"/>
            <p:nvPr/>
          </p:nvSpPr>
          <p:spPr>
            <a:xfrm>
              <a:off x="11768810" y="2741333"/>
              <a:ext cx="320790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3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14" name="Google Shape;414;p17"/>
            <p:cNvSpPr txBox="1"/>
            <p:nvPr/>
          </p:nvSpPr>
          <p:spPr>
            <a:xfrm>
              <a:off x="10799478" y="2566797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15" name="Google Shape;415;p17"/>
          <p:cNvGrpSpPr/>
          <p:nvPr/>
        </p:nvGrpSpPr>
        <p:grpSpPr>
          <a:xfrm>
            <a:off x="6984048" y="4174342"/>
            <a:ext cx="3464265" cy="777112"/>
            <a:chOff x="10582350" y="579671"/>
            <a:chExt cx="5196398" cy="1165669"/>
          </a:xfrm>
        </p:grpSpPr>
        <p:grpSp>
          <p:nvGrpSpPr>
            <p:cNvPr id="416" name="Google Shape;416;p17"/>
            <p:cNvGrpSpPr/>
            <p:nvPr/>
          </p:nvGrpSpPr>
          <p:grpSpPr>
            <a:xfrm>
              <a:off x="10901949" y="579671"/>
              <a:ext cx="4876799" cy="1089039"/>
              <a:chOff x="0" y="-38100"/>
              <a:chExt cx="1765009" cy="394144"/>
            </a:xfrm>
          </p:grpSpPr>
          <p:sp>
            <p:nvSpPr>
              <p:cNvPr id="417" name="Google Shape;417;p17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17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19" name="Google Shape;419;p17"/>
            <p:cNvGrpSpPr/>
            <p:nvPr/>
          </p:nvGrpSpPr>
          <p:grpSpPr>
            <a:xfrm>
              <a:off x="10582350" y="693324"/>
              <a:ext cx="1006165" cy="1006165"/>
              <a:chOff x="0" y="0"/>
              <a:chExt cx="812800" cy="812800"/>
            </a:xfrm>
          </p:grpSpPr>
          <p:sp>
            <p:nvSpPr>
              <p:cNvPr id="420" name="Google Shape;420;p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22" name="Google Shape;422;p17"/>
            <p:cNvSpPr txBox="1"/>
            <p:nvPr/>
          </p:nvSpPr>
          <p:spPr>
            <a:xfrm>
              <a:off x="11768810" y="888629"/>
              <a:ext cx="3207905" cy="61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1 </a:t>
              </a:r>
              <a:r>
                <a:rPr kumimoji="0" lang="en-US" sz="2667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hình</a:t>
              </a: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23" name="Google Shape;423;p17"/>
            <p:cNvSpPr txBox="1"/>
            <p:nvPr/>
          </p:nvSpPr>
          <p:spPr>
            <a:xfrm>
              <a:off x="10799478" y="729484"/>
              <a:ext cx="628058" cy="1015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33" name="Google Shape;433;p17"/>
          <p:cNvSpPr txBox="1"/>
          <p:nvPr/>
        </p:nvSpPr>
        <p:spPr>
          <a:xfrm>
            <a:off x="2283523" y="800097"/>
            <a:ext cx="7741800" cy="7385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933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933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2: 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có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mấy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933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thoi</a:t>
            </a:r>
            <a:r>
              <a:rPr kumimoji="0" lang="en-US" sz="2933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endParaRPr kumimoji="0" sz="293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34" name="Google Shape;434;p17" descr="Trong các hình dưới đây : hình nào là hình thoi ?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932274" y="1547237"/>
            <a:ext cx="4912048" cy="2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C938DAA-E7EB-515B-37A4-F3E38600285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543" y="555172"/>
            <a:ext cx="890728" cy="99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8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6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EF"/>
        </a:solidFill>
        <a:effectLst/>
      </p:bgPr>
    </p:bg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18"/>
          <p:cNvSpPr/>
          <p:nvPr/>
        </p:nvSpPr>
        <p:spPr>
          <a:xfrm>
            <a:off x="506133" y="437777"/>
            <a:ext cx="11179735" cy="5982447"/>
          </a:xfrm>
          <a:custGeom>
            <a:avLst/>
            <a:gdLst/>
            <a:ahLst/>
            <a:cxnLst/>
            <a:rect l="l" t="t" r="r" b="b"/>
            <a:pathLst>
              <a:path w="1823564" h="1481899" extrusionOk="0">
                <a:moveTo>
                  <a:pt x="57026" y="0"/>
                </a:moveTo>
                <a:lnTo>
                  <a:pt x="1766538" y="0"/>
                </a:lnTo>
                <a:cubicBezTo>
                  <a:pt x="1781662" y="0"/>
                  <a:pt x="1796167" y="6008"/>
                  <a:pt x="1806861" y="16702"/>
                </a:cubicBezTo>
                <a:cubicBezTo>
                  <a:pt x="1817556" y="27397"/>
                  <a:pt x="1823564" y="41902"/>
                  <a:pt x="1823564" y="57026"/>
                </a:cubicBezTo>
                <a:lnTo>
                  <a:pt x="1823564" y="1424873"/>
                </a:lnTo>
                <a:cubicBezTo>
                  <a:pt x="1823564" y="1439997"/>
                  <a:pt x="1817556" y="1454502"/>
                  <a:pt x="1806861" y="1465197"/>
                </a:cubicBezTo>
                <a:cubicBezTo>
                  <a:pt x="1796167" y="1475891"/>
                  <a:pt x="1781662" y="1481899"/>
                  <a:pt x="1766538" y="1481899"/>
                </a:cubicBezTo>
                <a:lnTo>
                  <a:pt x="57026" y="1481899"/>
                </a:lnTo>
                <a:cubicBezTo>
                  <a:pt x="41902" y="1481899"/>
                  <a:pt x="27397" y="1475891"/>
                  <a:pt x="16702" y="1465197"/>
                </a:cubicBezTo>
                <a:cubicBezTo>
                  <a:pt x="6008" y="1454502"/>
                  <a:pt x="0" y="1439997"/>
                  <a:pt x="0" y="1424873"/>
                </a:cubicBezTo>
                <a:lnTo>
                  <a:pt x="0" y="57026"/>
                </a:lnTo>
                <a:cubicBezTo>
                  <a:pt x="0" y="41902"/>
                  <a:pt x="6008" y="27397"/>
                  <a:pt x="16702" y="16702"/>
                </a:cubicBezTo>
                <a:cubicBezTo>
                  <a:pt x="27397" y="6008"/>
                  <a:pt x="41902" y="0"/>
                  <a:pt x="57026" y="0"/>
                </a:cubicBezTo>
                <a:close/>
              </a:path>
            </a:pathLst>
          </a:custGeom>
          <a:solidFill>
            <a:srgbClr val="FFFFFF"/>
          </a:solidFill>
          <a:ln w="133350" cap="rnd" cmpd="sng">
            <a:solidFill>
              <a:srgbClr val="FFC10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0950" tIns="60950" rIns="60950" bIns="609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622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grpSp>
        <p:nvGrpSpPr>
          <p:cNvPr id="440" name="Google Shape;440;p18"/>
          <p:cNvGrpSpPr/>
          <p:nvPr/>
        </p:nvGrpSpPr>
        <p:grpSpPr>
          <a:xfrm>
            <a:off x="1775758" y="5100819"/>
            <a:ext cx="3464264" cy="728271"/>
            <a:chOff x="2769916" y="2447057"/>
            <a:chExt cx="5196397" cy="1092406"/>
          </a:xfrm>
        </p:grpSpPr>
        <p:grpSp>
          <p:nvGrpSpPr>
            <p:cNvPr id="441" name="Google Shape;441;p18"/>
            <p:cNvGrpSpPr/>
            <p:nvPr/>
          </p:nvGrpSpPr>
          <p:grpSpPr>
            <a:xfrm>
              <a:off x="3089514" y="2450423"/>
              <a:ext cx="4876799" cy="1089039"/>
              <a:chOff x="0" y="-38100"/>
              <a:chExt cx="1765009" cy="394144"/>
            </a:xfrm>
          </p:grpSpPr>
          <p:sp>
            <p:nvSpPr>
              <p:cNvPr id="442" name="Google Shape;442;p18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3" name="Google Shape;443;p18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44" name="Google Shape;444;p18"/>
            <p:cNvGrpSpPr/>
            <p:nvPr/>
          </p:nvGrpSpPr>
          <p:grpSpPr>
            <a:xfrm>
              <a:off x="2769916" y="2533298"/>
              <a:ext cx="1006165" cy="1006165"/>
              <a:chOff x="1" y="0"/>
              <a:chExt cx="812800" cy="812800"/>
            </a:xfrm>
          </p:grpSpPr>
          <p:sp>
            <p:nvSpPr>
              <p:cNvPr id="445" name="Google Shape;445;p18"/>
              <p:cNvSpPr/>
              <p:nvPr/>
            </p:nvSpPr>
            <p:spPr>
              <a:xfrm>
                <a:off x="1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6" name="Google Shape;446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47" name="Google Shape;447;p18"/>
            <p:cNvSpPr txBox="1"/>
            <p:nvPr/>
          </p:nvSpPr>
          <p:spPr>
            <a:xfrm>
              <a:off x="3956375" y="2759381"/>
              <a:ext cx="320790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AD = DC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48" name="Google Shape;448;p18"/>
            <p:cNvSpPr txBox="1"/>
            <p:nvPr/>
          </p:nvSpPr>
          <p:spPr>
            <a:xfrm>
              <a:off x="2988105" y="2447057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C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18"/>
          <p:cNvGrpSpPr/>
          <p:nvPr/>
        </p:nvGrpSpPr>
        <p:grpSpPr>
          <a:xfrm>
            <a:off x="1753986" y="4171585"/>
            <a:ext cx="3464265" cy="746545"/>
            <a:chOff x="2769915" y="597719"/>
            <a:chExt cx="5196398" cy="1119818"/>
          </a:xfrm>
        </p:grpSpPr>
        <p:grpSp>
          <p:nvGrpSpPr>
            <p:cNvPr id="450" name="Google Shape;450;p18"/>
            <p:cNvGrpSpPr/>
            <p:nvPr/>
          </p:nvGrpSpPr>
          <p:grpSpPr>
            <a:xfrm>
              <a:off x="3089514" y="597719"/>
              <a:ext cx="4876799" cy="1089039"/>
              <a:chOff x="0" y="-38100"/>
              <a:chExt cx="1765009" cy="394144"/>
            </a:xfrm>
          </p:grpSpPr>
          <p:sp>
            <p:nvSpPr>
              <p:cNvPr id="451" name="Google Shape;451;p18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2" name="Google Shape;452;p18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53" name="Google Shape;453;p18"/>
            <p:cNvGrpSpPr/>
            <p:nvPr/>
          </p:nvGrpSpPr>
          <p:grpSpPr>
            <a:xfrm>
              <a:off x="2769915" y="711372"/>
              <a:ext cx="1006165" cy="1006165"/>
              <a:chOff x="0" y="0"/>
              <a:chExt cx="812800" cy="812800"/>
            </a:xfrm>
          </p:grpSpPr>
          <p:sp>
            <p:nvSpPr>
              <p:cNvPr id="454" name="Google Shape;454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56" name="Google Shape;456;p18"/>
            <p:cNvSpPr txBox="1"/>
            <p:nvPr/>
          </p:nvSpPr>
          <p:spPr>
            <a:xfrm>
              <a:off x="3956375" y="906677"/>
              <a:ext cx="3207905" cy="61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AD &gt; BC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57" name="Google Shape;457;p18"/>
            <p:cNvSpPr txBox="1"/>
            <p:nvPr/>
          </p:nvSpPr>
          <p:spPr>
            <a:xfrm>
              <a:off x="2988105" y="634309"/>
              <a:ext cx="628058" cy="1015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A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58" name="Google Shape;458;p18"/>
          <p:cNvGrpSpPr/>
          <p:nvPr/>
        </p:nvGrpSpPr>
        <p:grpSpPr>
          <a:xfrm>
            <a:off x="6984048" y="5091031"/>
            <a:ext cx="3724314" cy="726027"/>
            <a:chOff x="10582350" y="2432375"/>
            <a:chExt cx="5196398" cy="1089040"/>
          </a:xfrm>
        </p:grpSpPr>
        <p:grpSp>
          <p:nvGrpSpPr>
            <p:cNvPr id="459" name="Google Shape;459;p18"/>
            <p:cNvGrpSpPr/>
            <p:nvPr/>
          </p:nvGrpSpPr>
          <p:grpSpPr>
            <a:xfrm>
              <a:off x="10901949" y="2432375"/>
              <a:ext cx="4876799" cy="1089039"/>
              <a:chOff x="0" y="-38100"/>
              <a:chExt cx="1765009" cy="394144"/>
            </a:xfrm>
          </p:grpSpPr>
          <p:sp>
            <p:nvSpPr>
              <p:cNvPr id="460" name="Google Shape;460;p18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18"/>
              <p:cNvSpPr txBox="1"/>
              <p:nvPr/>
            </p:nvSpPr>
            <p:spPr>
              <a:xfrm>
                <a:off x="0" y="-38100"/>
                <a:ext cx="1765009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62" name="Google Shape;462;p18"/>
            <p:cNvGrpSpPr/>
            <p:nvPr/>
          </p:nvGrpSpPr>
          <p:grpSpPr>
            <a:xfrm>
              <a:off x="10582350" y="2515250"/>
              <a:ext cx="1006165" cy="1006165"/>
              <a:chOff x="0" y="0"/>
              <a:chExt cx="812800" cy="812800"/>
            </a:xfrm>
          </p:grpSpPr>
          <p:sp>
            <p:nvSpPr>
              <p:cNvPr id="463" name="Google Shape;463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4" name="Google Shape;464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65" name="Google Shape;465;p18"/>
            <p:cNvSpPr txBox="1"/>
            <p:nvPr/>
          </p:nvSpPr>
          <p:spPr>
            <a:xfrm>
              <a:off x="11768810" y="2741333"/>
              <a:ext cx="3207905" cy="61564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DC = 2 cm 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66" name="Google Shape;466;p18"/>
            <p:cNvSpPr txBox="1"/>
            <p:nvPr/>
          </p:nvSpPr>
          <p:spPr>
            <a:xfrm>
              <a:off x="10820535" y="2434131"/>
              <a:ext cx="628058" cy="10158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D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467" name="Google Shape;467;p18"/>
          <p:cNvGrpSpPr/>
          <p:nvPr/>
        </p:nvGrpSpPr>
        <p:grpSpPr>
          <a:xfrm>
            <a:off x="6962276" y="4159553"/>
            <a:ext cx="3953374" cy="746545"/>
            <a:chOff x="10582350" y="579671"/>
            <a:chExt cx="5515997" cy="1119818"/>
          </a:xfrm>
        </p:grpSpPr>
        <p:grpSp>
          <p:nvGrpSpPr>
            <p:cNvPr id="468" name="Google Shape;468;p18"/>
            <p:cNvGrpSpPr/>
            <p:nvPr/>
          </p:nvGrpSpPr>
          <p:grpSpPr>
            <a:xfrm>
              <a:off x="10901949" y="579671"/>
              <a:ext cx="5196398" cy="1089039"/>
              <a:chOff x="0" y="-38100"/>
              <a:chExt cx="1880678" cy="394144"/>
            </a:xfrm>
          </p:grpSpPr>
          <p:sp>
            <p:nvSpPr>
              <p:cNvPr id="469" name="Google Shape;469;p18"/>
              <p:cNvSpPr/>
              <p:nvPr/>
            </p:nvSpPr>
            <p:spPr>
              <a:xfrm>
                <a:off x="0" y="0"/>
                <a:ext cx="1765009" cy="356044"/>
              </a:xfrm>
              <a:custGeom>
                <a:avLst/>
                <a:gdLst/>
                <a:ahLst/>
                <a:cxnLst/>
                <a:rect l="l" t="t" r="r" b="b"/>
                <a:pathLst>
                  <a:path w="1765009" h="356044" extrusionOk="0">
                    <a:moveTo>
                      <a:pt x="114370" y="0"/>
                    </a:moveTo>
                    <a:lnTo>
                      <a:pt x="1650640" y="0"/>
                    </a:lnTo>
                    <a:cubicBezTo>
                      <a:pt x="1680972" y="0"/>
                      <a:pt x="1710063" y="12050"/>
                      <a:pt x="1731511" y="33498"/>
                    </a:cubicBezTo>
                    <a:cubicBezTo>
                      <a:pt x="1752959" y="54947"/>
                      <a:pt x="1765009" y="84037"/>
                      <a:pt x="1765009" y="114370"/>
                    </a:cubicBezTo>
                    <a:lnTo>
                      <a:pt x="1765009" y="241675"/>
                    </a:lnTo>
                    <a:cubicBezTo>
                      <a:pt x="1765009" y="304839"/>
                      <a:pt x="1713804" y="356044"/>
                      <a:pt x="1650640" y="356044"/>
                    </a:cubicBezTo>
                    <a:lnTo>
                      <a:pt x="114370" y="356044"/>
                    </a:lnTo>
                    <a:cubicBezTo>
                      <a:pt x="84037" y="356044"/>
                      <a:pt x="54947" y="343995"/>
                      <a:pt x="33498" y="322546"/>
                    </a:cubicBezTo>
                    <a:cubicBezTo>
                      <a:pt x="12050" y="301098"/>
                      <a:pt x="0" y="272008"/>
                      <a:pt x="0" y="241675"/>
                    </a:cubicBezTo>
                    <a:lnTo>
                      <a:pt x="0" y="114370"/>
                    </a:lnTo>
                    <a:cubicBezTo>
                      <a:pt x="0" y="84037"/>
                      <a:pt x="12050" y="54947"/>
                      <a:pt x="33498" y="33498"/>
                    </a:cubicBezTo>
                    <a:cubicBezTo>
                      <a:pt x="54947" y="12050"/>
                      <a:pt x="84037" y="0"/>
                      <a:pt x="114370" y="0"/>
                    </a:cubicBezTo>
                    <a:close/>
                  </a:path>
                </a:pathLst>
              </a:custGeom>
              <a:solidFill>
                <a:srgbClr val="FDA451"/>
              </a:solidFill>
              <a:ln w="95250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0" name="Google Shape;470;p18"/>
              <p:cNvSpPr txBox="1"/>
              <p:nvPr/>
            </p:nvSpPr>
            <p:spPr>
              <a:xfrm>
                <a:off x="0" y="-38100"/>
                <a:ext cx="1880678" cy="39414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grpSp>
          <p:nvGrpSpPr>
            <p:cNvPr id="471" name="Google Shape;471;p18"/>
            <p:cNvGrpSpPr/>
            <p:nvPr/>
          </p:nvGrpSpPr>
          <p:grpSpPr>
            <a:xfrm>
              <a:off x="10582350" y="693324"/>
              <a:ext cx="1006165" cy="1006165"/>
              <a:chOff x="0" y="0"/>
              <a:chExt cx="812800" cy="812800"/>
            </a:xfrm>
          </p:grpSpPr>
          <p:sp>
            <p:nvSpPr>
              <p:cNvPr id="472" name="Google Shape;472;p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 extrusionOk="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DE602A"/>
              </a:solidFill>
              <a:ln w="104775" cap="sq" cmpd="sng">
                <a:solidFill>
                  <a:srgbClr val="FFFFFF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60950" tIns="60950" rIns="60950" bIns="6095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622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3" name="Google Shape;473;p18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33867" tIns="33867" rIns="33867" bIns="33867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66475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74" name="Google Shape;474;p18"/>
            <p:cNvSpPr txBox="1"/>
            <p:nvPr/>
          </p:nvSpPr>
          <p:spPr>
            <a:xfrm>
              <a:off x="11569200" y="858232"/>
              <a:ext cx="4329536" cy="615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BC = AB = 2 cm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  <p:sp>
          <p:nvSpPr>
            <p:cNvPr id="475" name="Google Shape;475;p18"/>
            <p:cNvSpPr txBox="1"/>
            <p:nvPr/>
          </p:nvSpPr>
          <p:spPr>
            <a:xfrm>
              <a:off x="10794519" y="616261"/>
              <a:ext cx="628058" cy="10158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648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67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Avo" panose="02040603050506020204" pitchFamily="18" charset="0"/>
                  <a:cs typeface="Arial"/>
                  <a:sym typeface="Arial"/>
                </a:rPr>
                <a:t>B</a:t>
              </a:r>
              <a:endParaRPr kumimoji="0" sz="622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endParaRPr>
            </a:p>
          </p:txBody>
        </p:sp>
      </p:grpSp>
      <p:sp>
        <p:nvSpPr>
          <p:cNvPr id="485" name="Google Shape;485;p18"/>
          <p:cNvSpPr txBox="1"/>
          <p:nvPr/>
        </p:nvSpPr>
        <p:spPr>
          <a:xfrm>
            <a:off x="1949620" y="1271090"/>
            <a:ext cx="4430860" cy="1908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Câu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3: 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Quan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sát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hình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vẽ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và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cho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biết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phát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biểu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nào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dưới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đây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r>
              <a:rPr kumimoji="0" lang="en-US" sz="2667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sai</a:t>
            </a:r>
            <a:r>
              <a:rPr kumimoji="0" lang="en-US" sz="26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?</a:t>
            </a:r>
            <a:r>
              <a:rPr kumimoji="0" lang="en-US" sz="2667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 </a:t>
            </a:r>
            <a:endParaRPr kumimoji="0" sz="2667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pic>
        <p:nvPicPr>
          <p:cNvPr id="486" name="Google Shape;486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55474" y="844199"/>
            <a:ext cx="2749178" cy="2858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F8B872A-6372-2B51-D3AC-502D285921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11543" y="555172"/>
            <a:ext cx="890728" cy="9932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indefinite"/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0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64D6D233-68F5-91EC-5EA0-34334A840BD9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171347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7127445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136863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7574338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1723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966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785240" y="4319773"/>
            <a:ext cx="4377347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245362" y="4596674"/>
            <a:ext cx="3479566" cy="955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67: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8333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qr code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343DE31A-F937-679E-1D1C-2449DBA2CDC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61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9">
          <a:extLst>
            <a:ext uri="{FF2B5EF4-FFF2-40B4-BE49-F238E27FC236}">
              <a16:creationId xmlns:a16="http://schemas.microsoft.com/office/drawing/2014/main" id="{00CCC50A-AB54-1791-A198-B978C96E8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44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F5203F-4A73-07D4-4F6C-9A14E4E0A2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983" y="2474620"/>
            <a:ext cx="10385733" cy="365779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741720-4B4B-1717-FBC5-7BE9A1DBC6CC}"/>
              </a:ext>
            </a:extLst>
          </p:cNvPr>
          <p:cNvSpPr txBox="1"/>
          <p:nvPr/>
        </p:nvSpPr>
        <p:spPr>
          <a:xfrm>
            <a:off x="1421409" y="1766656"/>
            <a:ext cx="8754320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dirty="0">
                <a:latin typeface="UTM Avo" panose="02040603050506020204" pitchFamily="18" charset="0"/>
              </a:rPr>
              <a:t>Em </a:t>
            </a:r>
            <a:r>
              <a:rPr lang="en-US" sz="2500" dirty="0" err="1">
                <a:latin typeface="UTM Avo" panose="02040603050506020204" pitchFamily="18" charset="0"/>
              </a:rPr>
              <a:t>hãy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kể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các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hình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có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trên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tấm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thổ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cẩm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dưới</a:t>
            </a:r>
            <a:r>
              <a:rPr lang="en-US" sz="2500" dirty="0">
                <a:latin typeface="UTM Avo" panose="02040603050506020204" pitchFamily="18" charset="0"/>
              </a:rPr>
              <a:t> </a:t>
            </a:r>
            <a:r>
              <a:rPr lang="en-US" sz="2500" dirty="0" err="1">
                <a:latin typeface="UTM Avo" panose="02040603050506020204" pitchFamily="18" charset="0"/>
              </a:rPr>
              <a:t>đây</a:t>
            </a:r>
            <a:r>
              <a:rPr lang="en-US" sz="2500" dirty="0">
                <a:latin typeface="UTM Avo" panose="020406030505060202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B8FCBAEE-B190-830C-6CD6-9ECD650A746E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61CD5447-E442-F3BA-216A-BD07422F5E40}"/>
              </a:ext>
            </a:extLst>
          </p:cNvPr>
          <p:cNvSpPr txBox="1"/>
          <p:nvPr/>
        </p:nvSpPr>
        <p:spPr>
          <a:xfrm>
            <a:off x="2115265" y="4949552"/>
            <a:ext cx="6238461" cy="554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Đây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là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</a:t>
            </a:r>
            <a:r>
              <a:rPr lang="en-US" sz="2800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thoi</a:t>
            </a:r>
            <a:endParaRPr lang="en-US" sz="2800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F14E7B-EE20-35AB-CB08-419EF86D69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0358"/>
          <a:stretch/>
        </p:blipFill>
        <p:spPr>
          <a:xfrm>
            <a:off x="552450" y="2829456"/>
            <a:ext cx="9192224" cy="1967646"/>
          </a:xfrm>
          <a:prstGeom prst="rect">
            <a:avLst/>
          </a:prstGeom>
        </p:spPr>
      </p:pic>
      <p:pic>
        <p:nvPicPr>
          <p:cNvPr id="9" name="Picture 8">
            <a:hlinkClick r:id="rId5"/>
            <a:extLst>
              <a:ext uri="{FF2B5EF4-FFF2-40B4-BE49-F238E27FC236}">
                <a16:creationId xmlns:a16="http://schemas.microsoft.com/office/drawing/2014/main" id="{44DA75D2-3B32-DAC0-A028-F3D86D0514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7107" y="771779"/>
            <a:ext cx="3535986" cy="29141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61CD5447-E442-F3BA-216A-BD07422F5E40}"/>
              </a:ext>
            </a:extLst>
          </p:cNvPr>
          <p:cNvSpPr txBox="1"/>
          <p:nvPr/>
        </p:nvSpPr>
        <p:spPr>
          <a:xfrm>
            <a:off x="5470401" y="2465266"/>
            <a:ext cx="5710135" cy="21375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Hình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thoi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ABCD </a:t>
            </a:r>
            <a:r>
              <a:rPr lang="en-US" sz="2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có</a:t>
            </a:r>
            <a:r>
              <a:rPr 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: </a:t>
            </a:r>
          </a:p>
          <a:p>
            <a:pPr marL="571500" lvl="0" indent="-571500">
              <a:lnSpc>
                <a:spcPct val="150000"/>
              </a:lnSpc>
              <a:buClr>
                <a:srgbClr val="373735"/>
              </a:buClr>
              <a:buSzPts val="4400"/>
              <a:buFont typeface="Arial"/>
              <a:buChar char="•"/>
            </a:pP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AB song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DC.               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AD song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 BC.</a:t>
            </a:r>
          </a:p>
          <a:p>
            <a:pPr marL="571500" lvl="0" indent="-571500">
              <a:lnSpc>
                <a:spcPct val="150000"/>
              </a:lnSpc>
              <a:buClr>
                <a:srgbClr val="373735"/>
              </a:buClr>
              <a:buSzPts val="4400"/>
              <a:buFont typeface="Arial"/>
              <a:buChar char="•"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UTM Avo" panose="02040603050506020204" pitchFamily="18" charset="0"/>
              </a:rPr>
              <a:t>AB = BC = CD = DA</a:t>
            </a: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377030D7-B0C6-96D6-448E-93BB429A6365}"/>
              </a:ext>
            </a:extLst>
          </p:cNvPr>
          <p:cNvSpPr txBox="1"/>
          <p:nvPr/>
        </p:nvSpPr>
        <p:spPr>
          <a:xfrm>
            <a:off x="768349" y="5068854"/>
            <a:ext cx="6636657" cy="102951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Hình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đối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song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bốn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nhau</a:t>
            </a:r>
            <a:r>
              <a:rPr lang="en-US" sz="24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147EE1-AF10-45E0-E11F-42309AE4D97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223" r="56059"/>
          <a:stretch/>
        </p:blipFill>
        <p:spPr>
          <a:xfrm>
            <a:off x="152400" y="1790183"/>
            <a:ext cx="5131554" cy="3201923"/>
          </a:xfrm>
          <a:prstGeom prst="rect">
            <a:avLst/>
          </a:prstGeom>
        </p:spPr>
      </p:pic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ADA2B1D4-5515-8D25-F43B-2B4E6F23C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67800" y="674084"/>
            <a:ext cx="2971800" cy="24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51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FCE1D6D3-BC75-2DD1-DAF0-E6A71BA8DC4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14704" y="1628602"/>
            <a:ext cx="9749925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de-DE" sz="24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 các hình sau, hình nào là hình thoi?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E0E73-9F50-54B7-A21E-800FB18A33EF}"/>
              </a:ext>
            </a:extLst>
          </p:cNvPr>
          <p:cNvSpPr txBox="1"/>
          <p:nvPr/>
        </p:nvSpPr>
        <p:spPr>
          <a:xfrm>
            <a:off x="193247" y="5117681"/>
            <a:ext cx="7530326" cy="12500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Các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ABCD, EGHK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những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thoi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Các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MNPQ, RSTU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không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phải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là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hình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thoi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2DA652-DBC3-645B-1C65-3BED1CB39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07" y="2129497"/>
            <a:ext cx="10755086" cy="30216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92843" y="1808481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82057" y="1680406"/>
            <a:ext cx="98552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vi-VN" sz="22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các cặp cạnh song song và các cạnh bằng nhau có trong mỗi hình thoi dưới đây: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25F1D0-CA5D-FB57-2407-53C8B373493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670" r="63437"/>
          <a:stretch/>
        </p:blipFill>
        <p:spPr>
          <a:xfrm>
            <a:off x="424543" y="2635561"/>
            <a:ext cx="3067431" cy="36019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6C7BB-6403-4190-0CCF-09DCAD1D9B0C}"/>
              </a:ext>
            </a:extLst>
          </p:cNvPr>
          <p:cNvSpPr txBox="1"/>
          <p:nvPr/>
        </p:nvSpPr>
        <p:spPr>
          <a:xfrm>
            <a:off x="3716039" y="2669093"/>
            <a:ext cx="6096000" cy="2614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Hình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thoi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ABCD: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DA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BC.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AB song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song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với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UTM Avo" panose="02040603050506020204" pitchFamily="18" charset="0"/>
              </a:rPr>
              <a:t>cạnh</a:t>
            </a: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 DC.</a:t>
            </a:r>
          </a:p>
          <a:p>
            <a:pPr marL="571500" lvl="0" indent="-571500" algn="just">
              <a:lnSpc>
                <a:spcPct val="15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UTM Avo" panose="02040603050506020204" pitchFamily="18" charset="0"/>
              </a:rPr>
              <a:t>AB = BC = CD = DA.</a:t>
            </a:r>
          </a:p>
        </p:txBody>
      </p:sp>
    </p:spTree>
    <p:extLst>
      <p:ext uri="{BB962C8B-B14F-4D97-AF65-F5344CB8AC3E}">
        <p14:creationId xmlns:p14="http://schemas.microsoft.com/office/powerpoint/2010/main" val="29431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097779F-E8BC-486A-B819-0292E604E70F}" vid="{4DC8568B-4BA0-4F21-A01E-F1C82C7A139D}"/>
    </a:ext>
  </a:extLst>
</a:theme>
</file>

<file path=ppt/theme/theme7.xml><?xml version="1.0" encoding="utf-8"?>
<a:theme xmlns:a="http://schemas.openxmlformats.org/drawingml/2006/main" name="8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529</Words>
  <Application>Microsoft Office PowerPoint</Application>
  <PresentationFormat>Widescreen</PresentationFormat>
  <Paragraphs>87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UTM Avo</vt:lpstr>
      <vt:lpstr>Aptos</vt:lpstr>
      <vt:lpstr>Arial</vt:lpstr>
      <vt:lpstr>Calibri</vt:lpstr>
      <vt:lpstr>1_Office Theme</vt:lpstr>
      <vt:lpstr>Office Theme</vt:lpstr>
      <vt:lpstr>6_Office Theme</vt:lpstr>
      <vt:lpstr>7_Office Theme</vt:lpstr>
      <vt:lpstr>3_Office Theme</vt:lpstr>
      <vt:lpstr>Theme1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Loan Nguyễn</cp:lastModifiedBy>
  <cp:revision>26</cp:revision>
  <dcterms:created xsi:type="dcterms:W3CDTF">2023-10-24T04:45:10Z</dcterms:created>
  <dcterms:modified xsi:type="dcterms:W3CDTF">2025-01-10T02:50:05Z</dcterms:modified>
</cp:coreProperties>
</file>