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 id="2147483719" r:id="rId4"/>
  </p:sldMasterIdLst>
  <p:notesMasterIdLst>
    <p:notesMasterId r:id="rId30"/>
  </p:notesMasterIdLst>
  <p:sldIdLst>
    <p:sldId id="283" r:id="rId5"/>
    <p:sldId id="284" r:id="rId6"/>
    <p:sldId id="307" r:id="rId7"/>
    <p:sldId id="257" r:id="rId8"/>
    <p:sldId id="285" r:id="rId9"/>
    <p:sldId id="267" r:id="rId10"/>
    <p:sldId id="308" r:id="rId11"/>
    <p:sldId id="271" r:id="rId12"/>
    <p:sldId id="324" r:id="rId13"/>
    <p:sldId id="309" r:id="rId14"/>
    <p:sldId id="310" r:id="rId15"/>
    <p:sldId id="312" r:id="rId16"/>
    <p:sldId id="325" r:id="rId17"/>
    <p:sldId id="313" r:id="rId18"/>
    <p:sldId id="314" r:id="rId19"/>
    <p:sldId id="315" r:id="rId20"/>
    <p:sldId id="326" r:id="rId21"/>
    <p:sldId id="327" r:id="rId22"/>
    <p:sldId id="328" r:id="rId23"/>
    <p:sldId id="329" r:id="rId24"/>
    <p:sldId id="330" r:id="rId25"/>
    <p:sldId id="322" r:id="rId26"/>
    <p:sldId id="321" r:id="rId27"/>
    <p:sldId id="303"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6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252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992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64683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43041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84382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6.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23795468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Kể thêm một số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K</a:t>
            </a:r>
            <a:r>
              <a:rPr lang="vi-VN" sz="4400" dirty="0">
                <a:solidFill>
                  <a:prstClr val="white"/>
                </a:solidFill>
                <a:latin typeface="Cambria" panose="02040503050406030204" pitchFamily="18" charset="0"/>
                <a:ea typeface="Cambria" panose="02040503050406030204" pitchFamily="18" charset="0"/>
              </a:rPr>
              <a:t>ế hoạch thường xuyên hằng ngày, hằng tuần, kế hoạch ngắn hạn, kế hoạch trung hạn, kế hoạch dài hạn</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080091" y="718481"/>
            <a:ext cx="5712654" cy="707886"/>
          </a:xfrm>
          <a:prstGeom prst="rect">
            <a:avLst/>
          </a:prstGeom>
          <a:noFill/>
        </p:spPr>
        <p:txBody>
          <a:bodyPr wrap="none" lIns="91440" tIns="45720" rIns="91440" bIns="45720">
            <a:spAutoFit/>
          </a:bodyPr>
          <a:lstStyle/>
          <a:p>
            <a:pPr lvl="0" algn="ctr">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Kể</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chuyện</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theo</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9B943A8-E770-2A29-4247-A891B2DE0D60}"/>
              </a:ext>
            </a:extLst>
          </p:cNvPr>
          <p:cNvPicPr>
            <a:picLocks noChangeAspect="1"/>
          </p:cNvPicPr>
          <p:nvPr/>
        </p:nvPicPr>
        <p:blipFill>
          <a:blip r:embed="rId3"/>
          <a:stretch>
            <a:fillRect/>
          </a:stretch>
        </p:blipFill>
        <p:spPr>
          <a:xfrm>
            <a:off x="1008278" y="1469570"/>
            <a:ext cx="4006633" cy="4623707"/>
          </a:xfrm>
          <a:prstGeom prst="rect">
            <a:avLst/>
          </a:prstGeom>
        </p:spPr>
      </p:pic>
      <p:grpSp>
        <p:nvGrpSpPr>
          <p:cNvPr id="5" name="Group 4">
            <a:extLst>
              <a:ext uri="{FF2B5EF4-FFF2-40B4-BE49-F238E27FC236}">
                <a16:creationId xmlns:a16="http://schemas.microsoft.com/office/drawing/2014/main" id="{AF7CDE50-C240-40F8-1DB3-78A29078E684}"/>
              </a:ext>
            </a:extLst>
          </p:cNvPr>
          <p:cNvGrpSpPr/>
          <p:nvPr/>
        </p:nvGrpSpPr>
        <p:grpSpPr>
          <a:xfrm>
            <a:off x="5148942" y="1970315"/>
            <a:ext cx="5984241" cy="1872342"/>
            <a:chOff x="2178197" y="524848"/>
            <a:chExt cx="6917443" cy="2308324"/>
          </a:xfrm>
        </p:grpSpPr>
        <p:sp>
          <p:nvSpPr>
            <p:cNvPr id="6" name="Rectangle: Rounded Corners 5">
              <a:extLst>
                <a:ext uri="{FF2B5EF4-FFF2-40B4-BE49-F238E27FC236}">
                  <a16:creationId xmlns:a16="http://schemas.microsoft.com/office/drawing/2014/main" id="{36F09B4C-3837-9ADA-FE75-050A5292C5E0}"/>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FE80EC8-62A3-050B-8D2B-5245F3FA9720}"/>
                </a:ext>
              </a:extLst>
            </p:cNvPr>
            <p:cNvSpPr txBox="1"/>
            <p:nvPr/>
          </p:nvSpPr>
          <p:spPr>
            <a:xfrm>
              <a:off x="2484871" y="609298"/>
              <a:ext cx="6420311" cy="1935161"/>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a. Em </a:t>
              </a:r>
              <a:r>
                <a:rPr lang="en-US" sz="3200" b="1" i="0" dirty="0" err="1">
                  <a:solidFill>
                    <a:srgbClr val="000000"/>
                  </a:solidFill>
                  <a:effectLst/>
                  <a:latin typeface="Cambria" panose="02040503050406030204" pitchFamily="18" charset="0"/>
                  <a:ea typeface="Cambria" panose="02040503050406030204" pitchFamily="18" charset="0"/>
                </a:rPr>
                <a:t>hãy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giữa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Phú</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Thảo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việc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9458E39-4DBA-8E8E-124A-B9CD9AF5D428}"/>
              </a:ext>
            </a:extLst>
          </p:cNvPr>
          <p:cNvGrpSpPr/>
          <p:nvPr/>
        </p:nvGrpSpPr>
        <p:grpSpPr>
          <a:xfrm>
            <a:off x="5159827" y="4256314"/>
            <a:ext cx="5984241" cy="1197429"/>
            <a:chOff x="2178197" y="524848"/>
            <a:chExt cx="6917443" cy="2308324"/>
          </a:xfrm>
        </p:grpSpPr>
        <p:sp>
          <p:nvSpPr>
            <p:cNvPr id="9" name="Rectangle: Rounded Corners 8">
              <a:extLst>
                <a:ext uri="{FF2B5EF4-FFF2-40B4-BE49-F238E27FC236}">
                  <a16:creationId xmlns:a16="http://schemas.microsoft.com/office/drawing/2014/main" id="{F5050788-9132-DCA4-2D6D-1226BDBC9529}"/>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1A626E7-5068-D323-FFE7-D1DC671433E0}"/>
                </a:ext>
              </a:extLst>
            </p:cNvPr>
            <p:cNvSpPr txBox="1"/>
            <p:nvPr/>
          </p:nvSpPr>
          <p:spPr>
            <a:xfrm>
              <a:off x="2484871" y="609298"/>
              <a:ext cx="6420311" cy="1328052"/>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b. 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366796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1931077" y="272143"/>
            <a:ext cx="7876952" cy="1219200"/>
          </a:xfrm>
          <a:prstGeom prst="wedgeRoundRectCallout">
            <a:avLst>
              <a:gd name="adj1" fmla="val -36975"/>
              <a:gd name="adj2" fmla="val 8326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Em hãy cho biết sự khác nhau giữa Phú và Thảo trong việc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2079171"/>
            <a:ext cx="8402381" cy="3973286"/>
          </a:xfrm>
          <a:prstGeom prst="roundRect">
            <a:avLst>
              <a:gd name="adj" fmla="val 41895"/>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dirty="0">
                <a:solidFill>
                  <a:prstClr val="white"/>
                </a:solidFill>
                <a:latin typeface="Cambria" panose="02040503050406030204" pitchFamily="18" charset="0"/>
                <a:ea typeface="Cambria" panose="02040503050406030204" pitchFamily="18" charset="0"/>
              </a:rPr>
              <a:t>+ Phú là bạn không biết lập kế hoạch cá nhân ỷ lại vào trí nhớ, nên việc học tập và vui chơi đều tùy hứng, hay quên trước quên sau.</a:t>
            </a:r>
          </a:p>
          <a:p>
            <a:pPr lvl="0" algn="just">
              <a:defRPr/>
            </a:pPr>
            <a:r>
              <a:rPr lang="vi-VN" sz="3200" dirty="0">
                <a:solidFill>
                  <a:prstClr val="white"/>
                </a:solidFill>
                <a:latin typeface="Cambria" panose="02040503050406030204" pitchFamily="18" charset="0"/>
                <a:ea typeface="Cambria" panose="02040503050406030204" pitchFamily="18" charset="0"/>
              </a:rPr>
              <a:t>+ Thảo là bạn cẩn thận trong việc lập kế hoạch cá nhân và luôn tuân thủ, hoàn thành các công việc theo đúng kế hoạch</a:t>
            </a: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vì sao phải lập kế hoạch cá nhân?</a:t>
            </a:r>
            <a:endPar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Lập kế hoạch cá nhân giúp chúng ta xác định được mục tiêu, luôn chủ động sắp xếp và hoàn thành công việc, tránh việc hay quên dẫn đến những sai xót không đáng có....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666119" y="718481"/>
            <a:ext cx="854060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hợp</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F4276-5077-CF6F-CA86-75623ACC1400}"/>
              </a:ext>
            </a:extLst>
          </p:cNvPr>
          <p:cNvPicPr>
            <a:picLocks noChangeAspect="1"/>
          </p:cNvPicPr>
          <p:nvPr/>
        </p:nvPicPr>
        <p:blipFill>
          <a:blip r:embed="rId3"/>
          <a:stretch>
            <a:fillRect/>
          </a:stretch>
        </p:blipFill>
        <p:spPr>
          <a:xfrm>
            <a:off x="2365601" y="1515835"/>
            <a:ext cx="7050542" cy="4602027"/>
          </a:xfrm>
          <a:prstGeom prst="rect">
            <a:avLst/>
          </a:prstGeom>
        </p:spPr>
      </p:pic>
    </p:spTree>
    <p:extLst>
      <p:ext uri="{BB962C8B-B14F-4D97-AF65-F5344CB8AC3E}">
        <p14:creationId xmlns:p14="http://schemas.microsoft.com/office/powerpoint/2010/main" val="30333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37007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118800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Tuấn lập cá nhân bằng cách đặt ra mục tiêu, phân loại công việc, lập thời gian biểu, các bước thực hiện, thực hiện và kiểm tra tiến độ</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03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600" dirty="0">
                <a:solidFill>
                  <a:prstClr val="white"/>
                </a:solidFill>
                <a:latin typeface="Cambria" panose="02040503050406030204" pitchFamily="18" charset="0"/>
                <a:ea typeface="Cambria" panose="02040503050406030204" pitchFamily="18" charset="0"/>
              </a:rPr>
              <a:t>K</a:t>
            </a:r>
            <a:r>
              <a:rPr lang="vi-VN" sz="3600" dirty="0">
                <a:solidFill>
                  <a:prstClr val="white"/>
                </a:solidFill>
                <a:latin typeface="Cambria" panose="02040503050406030204" pitchFamily="18" charset="0"/>
                <a:ea typeface="Cambria" panose="02040503050406030204" pitchFamily="18" charset="0"/>
              </a:rPr>
              <a:t>hi lập kế hoạch cần phải đề ra rõ ràng các mục, phải có mục tiêu và phân chia thời gian thực hiện các công việc một cách hợp lí</a:t>
            </a:r>
            <a:r>
              <a:rPr lang="en-US" sz="3600" dirty="0">
                <a:solidFill>
                  <a:prstClr val="white"/>
                </a:solidFill>
                <a:latin typeface="Cambria" panose="02040503050406030204" pitchFamily="18" charset="0"/>
                <a:ea typeface="Cambria" panose="02040503050406030204" pitchFamily="18" charset="0"/>
              </a:rPr>
              <a:t>.</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6966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680774" y="2547280"/>
            <a:ext cx="452259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Quan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sát</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5574108" y="663797"/>
            <a:ext cx="5724640" cy="5334462"/>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a:t>
            </a: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hãy đặt tên cho kế hoạch cá nhân tương ứng với các tranh trên.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Kể thêm một số loại kế hoạch cá nhân khác mà em biết.</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2787365" y="707340"/>
            <a:ext cx="5724640" cy="5334462"/>
          </a:xfrm>
          <a:prstGeom prst="rect">
            <a:avLst/>
          </a:prstGeom>
        </p:spPr>
      </p:pic>
      <p:grpSp>
        <p:nvGrpSpPr>
          <p:cNvPr id="2" name="Group 1">
            <a:extLst>
              <a:ext uri="{FF2B5EF4-FFF2-40B4-BE49-F238E27FC236}">
                <a16:creationId xmlns:a16="http://schemas.microsoft.com/office/drawing/2014/main" id="{B3FBD127-62D9-F18E-013B-8A555A6DBFFC}"/>
              </a:ext>
            </a:extLst>
          </p:cNvPr>
          <p:cNvGrpSpPr/>
          <p:nvPr/>
        </p:nvGrpSpPr>
        <p:grpSpPr>
          <a:xfrm>
            <a:off x="362856" y="2133600"/>
            <a:ext cx="2445658" cy="986764"/>
            <a:chOff x="2178197" y="524848"/>
            <a:chExt cx="6917443" cy="2551760"/>
          </a:xfrm>
        </p:grpSpPr>
        <p:sp>
          <p:nvSpPr>
            <p:cNvPr id="3" name="Rectangle: Rounded Corners 2">
              <a:extLst>
                <a:ext uri="{FF2B5EF4-FFF2-40B4-BE49-F238E27FC236}">
                  <a16:creationId xmlns:a16="http://schemas.microsoft.com/office/drawing/2014/main" id="{B701AC34-98BE-0090-2832-E7EF21669B50}"/>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4" name="TextBox 3">
              <a:extLst>
                <a:ext uri="{FF2B5EF4-FFF2-40B4-BE49-F238E27FC236}">
                  <a16:creationId xmlns:a16="http://schemas.microsoft.com/office/drawing/2014/main" id="{068AED8E-3131-1D5B-2865-0CAD927DCFC4}"/>
                </a:ext>
              </a:extLst>
            </p:cNvPr>
            <p:cNvSpPr txBox="1"/>
            <p:nvPr/>
          </p:nvSpPr>
          <p:spPr>
            <a:xfrm>
              <a:off x="2484871" y="609299"/>
              <a:ext cx="6420312" cy="2467309"/>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nhà</a:t>
              </a:r>
              <a:endParaRPr lang="en-US" sz="2800" dirty="0">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5A5E6AD3-D187-F71A-89FD-34EBF82A64DB}"/>
              </a:ext>
            </a:extLst>
          </p:cNvPr>
          <p:cNvGrpSpPr/>
          <p:nvPr/>
        </p:nvGrpSpPr>
        <p:grpSpPr>
          <a:xfrm>
            <a:off x="8385627" y="2079171"/>
            <a:ext cx="2445658" cy="986764"/>
            <a:chOff x="2178197" y="524848"/>
            <a:chExt cx="6917443" cy="2551762"/>
          </a:xfrm>
        </p:grpSpPr>
        <p:sp>
          <p:nvSpPr>
            <p:cNvPr id="7" name="Rectangle: Rounded Corners 6">
              <a:extLst>
                <a:ext uri="{FF2B5EF4-FFF2-40B4-BE49-F238E27FC236}">
                  <a16:creationId xmlns:a16="http://schemas.microsoft.com/office/drawing/2014/main" id="{464B6E28-3C3E-EE34-AC02-FC2D8550F02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8" name="TextBox 7">
              <a:extLst>
                <a:ext uri="{FF2B5EF4-FFF2-40B4-BE49-F238E27FC236}">
                  <a16:creationId xmlns:a16="http://schemas.microsoft.com/office/drawing/2014/main" id="{012DC70C-58B5-7C95-8B1D-3C2DAC850E2C}"/>
                </a:ext>
              </a:extLst>
            </p:cNvPr>
            <p:cNvSpPr txBox="1"/>
            <p:nvPr/>
          </p:nvSpPr>
          <p:spPr>
            <a:xfrm>
              <a:off x="2484870" y="609299"/>
              <a:ext cx="6420313" cy="246731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thi</a:t>
              </a:r>
              <a:endParaRPr lang="en-US" sz="2800"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0706E566-0544-739C-5D74-E9964BB29325}"/>
              </a:ext>
            </a:extLst>
          </p:cNvPr>
          <p:cNvGrpSpPr/>
          <p:nvPr/>
        </p:nvGrpSpPr>
        <p:grpSpPr>
          <a:xfrm>
            <a:off x="0" y="4474030"/>
            <a:ext cx="2728687" cy="1143000"/>
            <a:chOff x="2178197" y="524848"/>
            <a:chExt cx="6917443" cy="2569468"/>
          </a:xfrm>
        </p:grpSpPr>
        <p:sp>
          <p:nvSpPr>
            <p:cNvPr id="10" name="Rectangle: Rounded Corners 9">
              <a:extLst>
                <a:ext uri="{FF2B5EF4-FFF2-40B4-BE49-F238E27FC236}">
                  <a16:creationId xmlns:a16="http://schemas.microsoft.com/office/drawing/2014/main" id="{D52D96E5-4EEA-50BC-5737-78AC56B538C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11" name="TextBox 10">
              <a:extLst>
                <a:ext uri="{FF2B5EF4-FFF2-40B4-BE49-F238E27FC236}">
                  <a16:creationId xmlns:a16="http://schemas.microsoft.com/office/drawing/2014/main" id="{AAD4ABDF-4A87-71D6-A6AC-1F815F54AB8A}"/>
                </a:ext>
              </a:extLst>
            </p:cNvPr>
            <p:cNvSpPr txBox="1"/>
            <p:nvPr/>
          </p:nvSpPr>
          <p:spPr>
            <a:xfrm>
              <a:off x="2484867" y="609299"/>
              <a:ext cx="6579982" cy="2485017"/>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Tiếng</a:t>
              </a:r>
              <a:r>
                <a:rPr lang="en-US" sz="2800" dirty="0">
                  <a:effectLst/>
                  <a:latin typeface="Cambria" panose="02040503050406030204" pitchFamily="18" charset="0"/>
                  <a:ea typeface="Cambria" panose="02040503050406030204" pitchFamily="18" charset="0"/>
                </a:rPr>
                <a:t> Anh</a:t>
              </a:r>
            </a:p>
          </p:txBody>
        </p:sp>
      </p:grpSp>
      <p:grpSp>
        <p:nvGrpSpPr>
          <p:cNvPr id="12" name="Group 11">
            <a:extLst>
              <a:ext uri="{FF2B5EF4-FFF2-40B4-BE49-F238E27FC236}">
                <a16:creationId xmlns:a16="http://schemas.microsoft.com/office/drawing/2014/main" id="{4409D670-B5D5-4CCA-1763-5F19CB49592C}"/>
              </a:ext>
            </a:extLst>
          </p:cNvPr>
          <p:cNvGrpSpPr/>
          <p:nvPr/>
        </p:nvGrpSpPr>
        <p:grpSpPr>
          <a:xfrm>
            <a:off x="8527140" y="4248880"/>
            <a:ext cx="3120573" cy="1384995"/>
            <a:chOff x="2178197" y="452803"/>
            <a:chExt cx="6917443" cy="2488891"/>
          </a:xfrm>
        </p:grpSpPr>
        <p:sp>
          <p:nvSpPr>
            <p:cNvPr id="13" name="Rectangle: Rounded Corners 12">
              <a:extLst>
                <a:ext uri="{FF2B5EF4-FFF2-40B4-BE49-F238E27FC236}">
                  <a16:creationId xmlns:a16="http://schemas.microsoft.com/office/drawing/2014/main" id="{A8515662-BCA6-23F1-6E2A-80576138DEE7}"/>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600"/>
            </a:p>
          </p:txBody>
        </p:sp>
        <p:sp>
          <p:nvSpPr>
            <p:cNvPr id="15" name="TextBox 14">
              <a:extLst>
                <a:ext uri="{FF2B5EF4-FFF2-40B4-BE49-F238E27FC236}">
                  <a16:creationId xmlns:a16="http://schemas.microsoft.com/office/drawing/2014/main" id="{7FB78C6A-D09F-1E1D-D603-41718A4D0DE2}"/>
                </a:ext>
              </a:extLst>
            </p:cNvPr>
            <p:cNvSpPr txBox="1"/>
            <p:nvPr/>
          </p:nvSpPr>
          <p:spPr>
            <a:xfrm>
              <a:off x="2436609" y="452803"/>
              <a:ext cx="6420312" cy="248889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thao</a:t>
              </a:r>
            </a:p>
          </p:txBody>
        </p:sp>
      </p:grpSp>
    </p:spTree>
    <p:extLst>
      <p:ext uri="{BB962C8B-B14F-4D97-AF65-F5344CB8AC3E}">
        <p14:creationId xmlns:p14="http://schemas.microsoft.com/office/powerpoint/2010/main" val="14183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693</Words>
  <Application>Microsoft Office PowerPoint</Application>
  <PresentationFormat>Widescreen</PresentationFormat>
  <Paragraphs>45</Paragraphs>
  <Slides>25</Slides>
  <Notes>5</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等线</vt:lpstr>
      <vt:lpstr>Arial</vt:lpstr>
      <vt:lpstr>Calibri</vt:lpstr>
      <vt:lpstr>Calibri Light</vt:lpstr>
      <vt:lpstr>Cambria</vt:lpstr>
      <vt:lpstr>Times New Roman</vt:lpstr>
      <vt:lpstr>思源黑体 CN Light</vt:lpstr>
      <vt:lpstr>2_Office Theme</vt:lpstr>
      <vt:lpstr>2_Office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LE OANH</cp:lastModifiedBy>
  <cp:revision>45</cp:revision>
  <dcterms:created xsi:type="dcterms:W3CDTF">2023-08-02T13:13:38Z</dcterms:created>
  <dcterms:modified xsi:type="dcterms:W3CDTF">2026-02-08T00:29:22Z</dcterms:modified>
</cp:coreProperties>
</file>