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305" r:id="rId2"/>
    <p:sldId id="347" r:id="rId3"/>
    <p:sldId id="350" r:id="rId4"/>
    <p:sldId id="354" r:id="rId5"/>
    <p:sldId id="351" r:id="rId6"/>
    <p:sldId id="378" r:id="rId7"/>
    <p:sldId id="370" r:id="rId8"/>
    <p:sldId id="267" r:id="rId9"/>
    <p:sldId id="362" r:id="rId10"/>
    <p:sldId id="271" r:id="rId11"/>
    <p:sldId id="356" r:id="rId12"/>
    <p:sldId id="314" r:id="rId13"/>
    <p:sldId id="357" r:id="rId14"/>
    <p:sldId id="369" r:id="rId15"/>
    <p:sldId id="376" r:id="rId16"/>
    <p:sldId id="363" r:id="rId17"/>
    <p:sldId id="375" r:id="rId18"/>
    <p:sldId id="28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2"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19" autoAdjust="0"/>
    <p:restoredTop sz="94364" autoAdjust="0"/>
  </p:normalViewPr>
  <p:slideViewPr>
    <p:cSldViewPr snapToGrid="0" showGuides="1">
      <p:cViewPr varScale="1">
        <p:scale>
          <a:sx n="93" d="100"/>
          <a:sy n="93" d="100"/>
        </p:scale>
        <p:origin x="144" y="72"/>
      </p:cViewPr>
      <p:guideLst>
        <p:guide orient="horz" pos="2202"/>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B599F9-6F7C-4DDF-ADCD-C8EDC782133D}" type="datetimeFigureOut">
              <a:rPr lang="en-US" smtClean="0"/>
              <a:t>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73BBD9-F3A3-491A-8FE0-60F3FDA52B1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199765" algn="l" defTabSz="914400" rtl="0" eaLnBrk="1" latinLnBrk="0" hangingPunct="1">
      <a:defRPr sz="1200" kern="1200">
        <a:solidFill>
          <a:schemeClr val="tx1"/>
        </a:solidFill>
        <a:latin typeface="+mn-lt"/>
        <a:ea typeface="+mn-ea"/>
        <a:cs typeface="+mn-cs"/>
      </a:defRPr>
    </a:lvl8pPr>
    <a:lvl9pPr marL="3656965"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199765" indent="0" algn="ctr">
              <a:buNone/>
              <a:defRPr sz="1600"/>
            </a:lvl8pPr>
            <a:lvl9pPr marL="365696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FB3F6F-ACA2-4024-A092-DA4E426CE6FC}" type="datetimeFigureOut">
              <a:rPr lang="en-US" smtClean="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2/3/2026</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168148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FB3F6F-ACA2-4024-A092-DA4E426CE6FC}" type="datetimeFigureOut">
              <a:rPr lang="en-US" smtClean="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FB3F6F-ACA2-4024-A092-DA4E426CE6FC}" type="datetimeFigureOut">
              <a:rPr lang="en-US" smtClean="0"/>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FB3F6F-ACA2-4024-A092-DA4E426CE6FC}" type="datetimeFigureOut">
              <a:rPr lang="en-US" smtClean="0"/>
              <a:t>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FB3F6F-ACA2-4024-A092-DA4E426CE6FC}" type="datetimeFigureOut">
              <a:rPr lang="en-US" smtClean="0"/>
              <a:t>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FB3F6F-ACA2-4024-A092-DA4E426CE6FC}" type="datetimeFigureOut">
              <a:rPr lang="en-US" smtClean="0"/>
              <a:t>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FB3F6F-ACA2-4024-A092-DA4E426CE6FC}" type="datetimeFigureOut">
              <a:rPr lang="en-US" smtClean="0"/>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199765" indent="0">
              <a:buNone/>
              <a:defRPr sz="2000"/>
            </a:lvl8pPr>
            <a:lvl9pPr marL="3656965"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FB3F6F-ACA2-4024-A092-DA4E426CE6FC}" type="datetimeFigureOut">
              <a:rPr lang="en-US" smtClean="0"/>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31" tIns="45715" rIns="91431" bIns="45715"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31" tIns="45715" rIns="91431" bIns="45715"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31" tIns="45715" rIns="91431" bIns="45715" rtlCol="0" anchor="ctr"/>
          <a:lstStyle>
            <a:lvl1pPr algn="l">
              <a:defRPr sz="1200">
                <a:solidFill>
                  <a:schemeClr val="tx1">
                    <a:tint val="75000"/>
                  </a:schemeClr>
                </a:solidFill>
              </a:defRPr>
            </a:lvl1pPr>
          </a:lstStyle>
          <a:p>
            <a:fld id="{4DFB3F6F-ACA2-4024-A092-DA4E426CE6FC}" type="datetimeFigureOut">
              <a:rPr lang="en-US" smtClean="0"/>
              <a:t>2/3/2026</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31" tIns="45715" rIns="91431"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31" tIns="45715" rIns="91431" bIns="45715" rtlCol="0" anchor="ctr"/>
          <a:lstStyle>
            <a:lvl1pPr algn="r">
              <a:defRPr sz="1200">
                <a:solidFill>
                  <a:schemeClr val="tx1">
                    <a:tint val="75000"/>
                  </a:schemeClr>
                </a:solidFill>
              </a:defRPr>
            </a:lvl1pPr>
          </a:lstStyle>
          <a:p>
            <a:fld id="{5CCC3B20-7F5D-499B-92D5-4C3A4B6D803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8.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7"/>
            <a:ext cx="12192000"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194940" y="1405721"/>
            <a:ext cx="11986618" cy="176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 22</a:t>
            </a:r>
          </a:p>
          <a:p>
            <a:pPr algn="ctr" eaLnBrk="1" hangingPunct="1">
              <a:spcBef>
                <a:spcPts val="1350"/>
              </a:spcBef>
              <a:defRPr/>
            </a:pPr>
            <a:r>
              <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Bài đọc 4: </a:t>
            </a:r>
            <a:r>
              <a:rPr lang="en-US" sz="4800" b="1" dirty="0">
                <a:solidFill>
                  <a:schemeClr val="accent1">
                    <a:lumMod val="75000"/>
                  </a:schemeClr>
                </a:solidFill>
                <a:effectLst>
                  <a:outerShdw blurRad="38100" dist="38100" dir="2700000" algn="tl">
                    <a:srgbClr val="000000">
                      <a:alpha val="43137"/>
                    </a:srgbClr>
                  </a:outerShdw>
                </a:effectLst>
                <a:latin typeface="UTM Avo" panose="02040603050506020204"/>
              </a:rPr>
              <a:t>Bay trên mái nhà của mẹ </a:t>
            </a:r>
            <a:r>
              <a:rPr lang="vi-VN" sz="4800" dirty="0">
                <a:solidFill>
                  <a:schemeClr val="accent1">
                    <a:lumMod val="75000"/>
                  </a:schemeClr>
                </a:solidFill>
                <a:effectLst>
                  <a:outerShdw blurRad="38100" dist="38100" dir="2700000" algn="tl">
                    <a:srgbClr val="000000">
                      <a:alpha val="43137"/>
                    </a:srgbClr>
                  </a:outerShdw>
                </a:effectLst>
              </a:rPr>
              <a:t>(</a:t>
            </a:r>
            <a:r>
              <a:rPr lang="en-US" sz="4800" dirty="0">
                <a:solidFill>
                  <a:schemeClr val="accent1">
                    <a:lumMod val="75000"/>
                  </a:schemeClr>
                </a:solidFill>
                <a:effectLst>
                  <a:outerShdw blurRad="38100" dist="38100" dir="2700000" algn="tl">
                    <a:srgbClr val="000000">
                      <a:alpha val="43137"/>
                    </a:srgbClr>
                  </a:outerShdw>
                </a:effectLst>
                <a:latin typeface="UTM Avo" panose="02040603050506020204"/>
              </a:rPr>
              <a:t>1 </a:t>
            </a:r>
            <a:r>
              <a:rPr lang="vi-VN" sz="4800" dirty="0">
                <a:solidFill>
                  <a:schemeClr val="accent1">
                    <a:lumMod val="75000"/>
                  </a:schemeClr>
                </a:solidFill>
                <a:effectLst>
                  <a:outerShdw blurRad="38100" dist="38100" dir="2700000" algn="tl">
                    <a:srgbClr val="000000">
                      <a:alpha val="43137"/>
                    </a:srgbClr>
                  </a:outerShdw>
                </a:effectLst>
              </a:rPr>
              <a:t>tiết</a:t>
            </a:r>
            <a:r>
              <a:rPr lang="en-US" sz="4800" dirty="0">
                <a:solidFill>
                  <a:schemeClr val="accent1">
                    <a:lumMod val="75000"/>
                  </a:schemeClr>
                </a:solidFill>
                <a:effectLst>
                  <a:outerShdw blurRad="38100" dist="38100" dir="2700000" algn="tl">
                    <a:srgbClr val="000000">
                      <a:alpha val="43137"/>
                    </a:srgbClr>
                  </a:outerShdw>
                </a:effectLst>
                <a:latin typeface="UTM Avo" panose="02040603050506020204"/>
              </a:rPr>
              <a:t>)</a:t>
            </a:r>
            <a:endParaRPr lang="en-US" sz="4800" dirty="0">
              <a:solidFill>
                <a:schemeClr val="accent1">
                  <a:lumMod val="75000"/>
                </a:schemeClr>
              </a:solidFill>
              <a:effectLst>
                <a:outerShdw blurRad="38100" dist="38100" dir="2700000" algn="tl">
                  <a:srgbClr val="000000">
                    <a:alpha val="43137"/>
                  </a:srgbClr>
                </a:outerShdw>
              </a:effectLst>
              <a:latin typeface="UTM Avo" panose="02040603050506020204"/>
              <a:cs typeface="Times New Roman" panose="02020603050405020304" pitchFamily="18" charset="0"/>
            </a:endParaRPr>
          </a:p>
        </p:txBody>
      </p:sp>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a:extLst>
              <a:ext uri="{FF2B5EF4-FFF2-40B4-BE49-F238E27FC236}">
                <a16:creationId xmlns:a16="http://schemas.microsoft.com/office/drawing/2014/main" id="{7ACA080E-F0CF-2992-9618-9A62FEF2FA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939" y="474035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983DB6DD-74AD-53A5-6B22-9A6B0D4887AA}"/>
              </a:ext>
            </a:extLst>
          </p:cNvPr>
          <p:cNvPicPr>
            <a:picLocks noChangeAspect="1"/>
          </p:cNvPicPr>
          <p:nvPr/>
        </p:nvPicPr>
        <p:blipFill>
          <a:blip r:embed="rId5"/>
          <a:stretch>
            <a:fillRect/>
          </a:stretch>
        </p:blipFill>
        <p:spPr>
          <a:xfrm>
            <a:off x="3819332" y="-201841"/>
            <a:ext cx="4208780" cy="15716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id="{F1C4A58F-C09C-408F-A333-4D4C362A699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0" name="Picture 19">
            <a:extLst>
              <a:ext uri="{FF2B5EF4-FFF2-40B4-BE49-F238E27FC236}">
                <a16:creationId xmlns:a16="http://schemas.microsoft.com/office/drawing/2014/main" id="{F245E8A8-641A-473F-8438-4F932B065A5D}"/>
              </a:ext>
            </a:extLst>
          </p:cNvPr>
          <p:cNvPicPr>
            <a:picLocks noChangeAspect="1"/>
          </p:cNvPicPr>
          <p:nvPr/>
        </p:nvPicPr>
        <p:blipFill>
          <a:blip r:embed="rId3"/>
          <a:stretch>
            <a:fillRect/>
          </a:stretch>
        </p:blipFill>
        <p:spPr>
          <a:xfrm>
            <a:off x="1266841" y="1033670"/>
            <a:ext cx="6949507" cy="2609085"/>
          </a:xfrm>
          <a:prstGeom prst="rect">
            <a:avLst/>
          </a:prstGeom>
        </p:spPr>
      </p:pic>
    </p:spTree>
    <p:extLst>
      <p:ext uri="{BB962C8B-B14F-4D97-AF65-F5344CB8AC3E}">
        <p14:creationId xmlns:p14="http://schemas.microsoft.com/office/powerpoint/2010/main" val="263609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48A64EAD-9725-28B8-F60D-BF6AC4B70EB3}"/>
              </a:ext>
            </a:extLst>
          </p:cNvPr>
          <p:cNvSpPr txBox="1"/>
          <p:nvPr/>
        </p:nvSpPr>
        <p:spPr>
          <a:xfrm>
            <a:off x="540025" y="1563687"/>
            <a:ext cx="11111949" cy="5103833"/>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1</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en-US" sz="3200" i="1" dirty="0">
                <a:solidFill>
                  <a:srgbClr val="FF0000"/>
                </a:solidFill>
                <a:latin typeface="Times New Roman" panose="02020603050405020304" pitchFamily="18" charset="0"/>
                <a:cs typeface="Times New Roman" panose="02020603050405020304" pitchFamily="18" charset="0"/>
              </a:rPr>
              <a:t>Những từ ngữ, hình ảnh nào cho biết bài thơ là lời của một phi công?</a:t>
            </a:r>
            <a:endParaRPr lang="en-GB" altLang="en-US" sz="3200" dirty="0">
              <a:solidFill>
                <a:srgbClr val="FF0000"/>
              </a:solidFill>
              <a:latin typeface="Times New Roman" panose="02020603050405020304" pitchFamily="18" charset="0"/>
              <a:cs typeface="Times New Roman" panose="02020603050405020304" pitchFamily="18" charset="0"/>
              <a:sym typeface="+mn-ea"/>
            </a:endParaRPr>
          </a:p>
          <a:p>
            <a:pPr algn="just">
              <a:lnSpc>
                <a:spcPct val="150000"/>
              </a:lnSpc>
            </a:pPr>
            <a:r>
              <a:rPr lang="pt-BR" sz="2800" dirty="0">
                <a:solidFill>
                  <a:srgbClr val="00B050"/>
                </a:solidFill>
                <a:latin typeface="UTM Avo" panose="02040603050506020204"/>
              </a:rPr>
              <a:t>- </a:t>
            </a:r>
            <a:r>
              <a:rPr lang="vi-VN" sz="3200" b="1" dirty="0">
                <a:solidFill>
                  <a:schemeClr val="tx2"/>
                </a:solidFill>
                <a:latin typeface="Times New Roman" panose="02020603050405020304" pitchFamily="18" charset="0"/>
                <a:cs typeface="Times New Roman" panose="02020603050405020304" pitchFamily="18" charset="0"/>
              </a:rPr>
              <a:t>Tên bài thơ </a:t>
            </a:r>
            <a:r>
              <a:rPr lang="vi-VN" sz="3200" b="1" i="1" dirty="0">
                <a:solidFill>
                  <a:schemeClr val="tx2"/>
                </a:solidFill>
                <a:latin typeface="Times New Roman" panose="02020603050405020304" pitchFamily="18" charset="0"/>
                <a:cs typeface="Times New Roman" panose="02020603050405020304" pitchFamily="18" charset="0"/>
              </a:rPr>
              <a:t>Bay trên mái nhà của mẹ </a:t>
            </a:r>
            <a:r>
              <a:rPr lang="vi-VN" sz="3200" b="1" dirty="0">
                <a:solidFill>
                  <a:schemeClr val="tx2"/>
                </a:solidFill>
                <a:latin typeface="Times New Roman" panose="02020603050405020304" pitchFamily="18" charset="0"/>
                <a:cs typeface="Times New Roman" panose="02020603050405020304" pitchFamily="18" charset="0"/>
              </a:rPr>
              <a:t>và các từ ngữ, hình ảnh như: </a:t>
            </a:r>
            <a:r>
              <a:rPr lang="vi-VN" sz="3200" b="1" i="1" dirty="0">
                <a:solidFill>
                  <a:schemeClr val="tx2"/>
                </a:solidFill>
                <a:latin typeface="Times New Roman" panose="02020603050405020304" pitchFamily="18" charset="0"/>
                <a:cs typeface="Times New Roman" panose="02020603050405020304" pitchFamily="18" charset="0"/>
              </a:rPr>
              <a:t>con chuồn chuồn bằng thép, dưới cánh, canh trời, cánh chim xa, những cánh bay </a:t>
            </a:r>
            <a:r>
              <a:rPr lang="vi-VN" sz="3200" b="1" dirty="0">
                <a:solidFill>
                  <a:schemeClr val="tx2"/>
                </a:solidFill>
                <a:latin typeface="Times New Roman" panose="02020603050405020304" pitchFamily="18" charset="0"/>
                <a:cs typeface="Times New Roman" panose="02020603050405020304" pitchFamily="18" charset="0"/>
              </a:rPr>
              <a:t>cho biết bài thơ là lời của một phi công</a:t>
            </a:r>
            <a:r>
              <a:rPr lang="vi-VN" dirty="0">
                <a:solidFill>
                  <a:schemeClr val="tx2"/>
                </a:solidFill>
              </a:rPr>
              <a:t>.</a:t>
            </a:r>
            <a:endParaRPr lang="en-US" b="1" dirty="0">
              <a:solidFill>
                <a:schemeClr val="tx2"/>
              </a:solidFill>
            </a:endParaRPr>
          </a:p>
          <a:p>
            <a:pPr algn="just">
              <a:lnSpc>
                <a:spcPct val="150000"/>
              </a:lnSpc>
            </a:pPr>
            <a:endParaRPr lang="en-US" sz="2800" dirty="0">
              <a:solidFill>
                <a:srgbClr val="00B050"/>
              </a:solidFill>
              <a:latin typeface="UTM Avo" panose="02040603050506020204"/>
            </a:endParaRPr>
          </a:p>
        </p:txBody>
      </p:sp>
      <p:pic>
        <p:nvPicPr>
          <p:cNvPr id="6" name="Picture 5">
            <a:extLst>
              <a:ext uri="{FF2B5EF4-FFF2-40B4-BE49-F238E27FC236}">
                <a16:creationId xmlns:a16="http://schemas.microsoft.com/office/drawing/2014/main" id="{44AA59F7-4E6F-48F9-B792-D9D33F95D815}"/>
              </a:ext>
            </a:extLst>
          </p:cNvPr>
          <p:cNvPicPr>
            <a:picLocks noChangeAspect="1"/>
          </p:cNvPicPr>
          <p:nvPr/>
        </p:nvPicPr>
        <p:blipFill>
          <a:blip r:embed="rId4"/>
          <a:stretch>
            <a:fillRect/>
          </a:stretch>
        </p:blipFill>
        <p:spPr>
          <a:xfrm>
            <a:off x="2181225" y="186120"/>
            <a:ext cx="7827942" cy="1071589"/>
          </a:xfrm>
          <a:prstGeom prst="rect">
            <a:avLst/>
          </a:prstGeom>
          <a:solidFill>
            <a:schemeClr val="accent2">
              <a:lumMod val="40000"/>
              <a:lumOff val="60000"/>
            </a:schemeClr>
          </a:solidFill>
        </p:spPr>
      </p:pic>
    </p:spTree>
    <p:extLst>
      <p:ext uri="{BB962C8B-B14F-4D97-AF65-F5344CB8AC3E}">
        <p14:creationId xmlns:p14="http://schemas.microsoft.com/office/powerpoint/2010/main" val="29847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42"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4BBBA8E-E079-CF6C-B3D0-DF1E99913DE0}"/>
              </a:ext>
            </a:extLst>
          </p:cNvPr>
          <p:cNvSpPr txBox="1"/>
          <p:nvPr/>
        </p:nvSpPr>
        <p:spPr>
          <a:xfrm>
            <a:off x="463826" y="1636436"/>
            <a:ext cx="11463130" cy="4229043"/>
          </a:xfrm>
          <a:prstGeom prst="rect">
            <a:avLst/>
          </a:prstGeom>
          <a:noFill/>
        </p:spPr>
        <p:txBody>
          <a:bodyPr wrap="square">
            <a:spAutoFit/>
          </a:bodyPr>
          <a:lstStyle/>
          <a:p>
            <a:pPr>
              <a:lnSpc>
                <a:spcPct val="150000"/>
              </a:lnSpc>
            </a:pPr>
            <a:r>
              <a:rPr lang="en-GB" altLang="en-US" sz="3200" dirty="0">
                <a:solidFill>
                  <a:srgbClr val="FF0000"/>
                </a:solidFill>
                <a:latin typeface="UTM Avo" panose="02040603050506020204" pitchFamily="18" charset="0"/>
                <a:cs typeface="Times New Roman" panose="02020603050405020304" pitchFamily="18" charset="0"/>
                <a:sym typeface="+mn-ea"/>
              </a:rPr>
              <a:t>Câu 2: </a:t>
            </a:r>
            <a:r>
              <a:rPr lang="en-US" sz="3200" i="1" dirty="0">
                <a:solidFill>
                  <a:srgbClr val="FF0000"/>
                </a:solidFill>
                <a:latin typeface="Times New Roman" panose="02020603050405020304" pitchFamily="18" charset="0"/>
                <a:cs typeface="Times New Roman" panose="02020603050405020304" pitchFamily="18" charset="0"/>
              </a:rPr>
              <a:t>Tìm những hình ảnh đẹp về bầu trời và quê hương, đất nước trong bài thơ. Em thích hình ảnh nào? Vì sao?</a:t>
            </a:r>
            <a:r>
              <a:rPr lang="nb-NO" sz="3200" i="1" dirty="0">
                <a:solidFill>
                  <a:srgbClr val="FF0000"/>
                </a:solidFill>
                <a:latin typeface="Times New Roman" panose="02020603050405020304" pitchFamily="18" charset="0"/>
                <a:cs typeface="Times New Roman" panose="02020603050405020304" pitchFamily="18" charset="0"/>
              </a:rPr>
              <a:t> </a:t>
            </a:r>
          </a:p>
          <a:p>
            <a:pPr>
              <a:lnSpc>
                <a:spcPct val="150000"/>
              </a:lnSpc>
            </a:pPr>
            <a:r>
              <a:rPr lang="pt-BR" sz="2800" dirty="0">
                <a:solidFill>
                  <a:srgbClr val="00B050"/>
                </a:solidFill>
                <a:latin typeface="UTM Avo" panose="02040603050506020204"/>
              </a:rPr>
              <a:t>- </a:t>
            </a:r>
            <a:r>
              <a:rPr lang="en-US" sz="4000" i="1" dirty="0">
                <a:latin typeface="Times New Roman" panose="02020603050405020304" pitchFamily="18" charset="0"/>
                <a:cs typeface="Times New Roman" panose="02020603050405020304" pitchFamily="18" charset="0"/>
              </a:rPr>
              <a:t>Giàn khoan đứng giữa mịt mù sóng biển / Những bãi bờ dâng ráng đỏ phù sa. Trong giấc mơ, con chuồn </a:t>
            </a:r>
            <a:r>
              <a:rPr lang="en-US" sz="4000" i="1" dirty="0" err="1">
                <a:latin typeface="Times New Roman" panose="02020603050405020304" pitchFamily="18" charset="0"/>
                <a:cs typeface="Times New Roman" panose="02020603050405020304" pitchFamily="18" charset="0"/>
              </a:rPr>
              <a:t>chuồn</a:t>
            </a:r>
            <a:r>
              <a:rPr lang="en-US" sz="4000" i="1" dirty="0">
                <a:latin typeface="Times New Roman" panose="02020603050405020304" pitchFamily="18" charset="0"/>
                <a:cs typeface="Times New Roman" panose="02020603050405020304" pitchFamily="18" charset="0"/>
              </a:rPr>
              <a:t> bằng thép /…</a:t>
            </a:r>
            <a:r>
              <a:rPr lang="en-US" sz="4000" dirty="0">
                <a:latin typeface="Times New Roman" panose="02020603050405020304" pitchFamily="18" charset="0"/>
                <a:cs typeface="Times New Roman" panose="02020603050405020304" pitchFamily="18" charset="0"/>
              </a:rPr>
              <a:t> </a:t>
            </a:r>
            <a:endParaRPr lang="en-US" sz="4000" dirty="0">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CE8721-63ED-3C8A-5BB4-B31781E48012}"/>
              </a:ext>
            </a:extLst>
          </p:cNvPr>
          <p:cNvSpPr txBox="1"/>
          <p:nvPr/>
        </p:nvSpPr>
        <p:spPr>
          <a:xfrm>
            <a:off x="681279" y="1209057"/>
            <a:ext cx="10809563" cy="4589718"/>
          </a:xfrm>
          <a:prstGeom prst="rect">
            <a:avLst/>
          </a:prstGeom>
          <a:noFill/>
        </p:spPr>
        <p:txBody>
          <a:bodyPr wrap="square">
            <a:spAutoFit/>
          </a:bodyPr>
          <a:lstStyle/>
          <a:p>
            <a:pPr>
              <a:lnSpc>
                <a:spcPct val="150000"/>
              </a:lnSpc>
              <a:spcBef>
                <a:spcPts val="1200"/>
              </a:spcBef>
            </a:pPr>
            <a:r>
              <a:rPr lang="en-US" sz="3200" dirty="0">
                <a:solidFill>
                  <a:srgbClr val="FF0000"/>
                </a:solidFill>
                <a:effectLst/>
                <a:latin typeface="UTM Avo" panose="02040603050506020204" pitchFamily="18" charset="0"/>
                <a:ea typeface="Times New Roman" panose="02020603050405020304" pitchFamily="18" charset="0"/>
              </a:rPr>
              <a:t>Câu </a:t>
            </a:r>
            <a:r>
              <a:rPr lang="vi-VN" sz="3200" dirty="0">
                <a:solidFill>
                  <a:srgbClr val="FF0000"/>
                </a:solidFill>
                <a:effectLst/>
                <a:latin typeface="UTM Avo" panose="02040603050506020204" pitchFamily="18" charset="0"/>
                <a:ea typeface="Times New Roman" panose="02020603050405020304" pitchFamily="18" charset="0"/>
              </a:rPr>
              <a:t>3</a:t>
            </a:r>
            <a:r>
              <a:rPr lang="en-US" sz="2800" dirty="0">
                <a:solidFill>
                  <a:srgbClr val="FF0000"/>
                </a:solidFill>
                <a:latin typeface="UTM Avo" panose="02040603050506020204" pitchFamily="18" charset="0"/>
                <a:ea typeface="Times New Roman" panose="02020603050405020304" pitchFamily="18" charset="0"/>
              </a:rPr>
              <a:t>: </a:t>
            </a:r>
            <a:r>
              <a:rPr lang="en-US" sz="3200" i="1" dirty="0">
                <a:solidFill>
                  <a:srgbClr val="FF0000"/>
                </a:solidFill>
                <a:latin typeface="Times New Roman" panose="02020603050405020304" pitchFamily="18" charset="0"/>
                <a:cs typeface="Times New Roman" panose="02020603050405020304" pitchFamily="18" charset="0"/>
              </a:rPr>
              <a:t>Qua các từ ngữ “canh trời”, “cánh bay của hoà bình”, em hiểu người phi công trong bài thơ đã và đang làm gì cho quê hương, đất nước?</a:t>
            </a:r>
            <a:r>
              <a:rPr lang="vi-VN"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spcBef>
                <a:spcPts val="1200"/>
              </a:spcBef>
            </a:pPr>
            <a:r>
              <a:rPr lang="nb-NO" sz="2800" dirty="0">
                <a:solidFill>
                  <a:srgbClr val="00B050"/>
                </a:solidFill>
                <a:latin typeface="UTM Avo" panose="02040603050506020204"/>
              </a:rPr>
              <a:t>-</a:t>
            </a:r>
            <a:r>
              <a:rPr lang="en-US" sz="3200" i="1" dirty="0">
                <a:latin typeface="Times New Roman" panose="02020603050405020304" pitchFamily="18" charset="0"/>
                <a:cs typeface="Times New Roman" panose="02020603050405020304" pitchFamily="18" charset="0"/>
              </a:rPr>
              <a:t>Người phi công từng cùng “con chuồn </a:t>
            </a:r>
            <a:r>
              <a:rPr lang="en-US" sz="3200" i="1" dirty="0" err="1">
                <a:latin typeface="Times New Roman" panose="02020603050405020304" pitchFamily="18" charset="0"/>
                <a:cs typeface="Times New Roman" panose="02020603050405020304" pitchFamily="18" charset="0"/>
              </a:rPr>
              <a:t>chuồn</a:t>
            </a:r>
            <a:r>
              <a:rPr lang="en-US" sz="3200" i="1" dirty="0">
                <a:latin typeface="Times New Roman" panose="02020603050405020304" pitchFamily="18" charset="0"/>
                <a:cs typeface="Times New Roman" panose="02020603050405020304" pitchFamily="18" charset="0"/>
              </a:rPr>
              <a:t> bằng sắt” “canh trời” (bảo vệ Tổ quốc); nay lại ngồi sau tay lái điều khiển “những cánh bay hoà bình mải miết” (xây dựng đất nước).</a:t>
            </a:r>
            <a:endParaRPr lang="en-US" sz="32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435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4BBBA8E-E079-CF6C-B3D0-DF1E99913DE0}"/>
              </a:ext>
            </a:extLst>
          </p:cNvPr>
          <p:cNvSpPr txBox="1"/>
          <p:nvPr/>
        </p:nvSpPr>
        <p:spPr>
          <a:xfrm>
            <a:off x="736934" y="921785"/>
            <a:ext cx="11381585" cy="5509200"/>
          </a:xfrm>
          <a:prstGeom prst="rect">
            <a:avLst/>
          </a:prstGeom>
          <a:noFill/>
        </p:spPr>
        <p:txBody>
          <a:bodyPr wrap="square">
            <a:spAutoFit/>
          </a:bodyPr>
          <a:lstStyle/>
          <a:p>
            <a:pPr>
              <a:lnSpc>
                <a:spcPct val="150000"/>
              </a:lnSpc>
            </a:pPr>
            <a:r>
              <a:rPr lang="en-GB" altLang="en-US" sz="3200" dirty="0">
                <a:solidFill>
                  <a:srgbClr val="FF0000"/>
                </a:solidFill>
                <a:latin typeface="UTM Avo" panose="02040603050506020204" pitchFamily="18" charset="0"/>
                <a:cs typeface="Times New Roman" panose="02020603050405020304" pitchFamily="18" charset="0"/>
                <a:sym typeface="+mn-ea"/>
              </a:rPr>
              <a:t>Câu 4:</a:t>
            </a:r>
            <a:r>
              <a:rPr lang="en-US" i="1" dirty="0"/>
              <a:t> </a:t>
            </a:r>
            <a:r>
              <a:rPr lang="en-US" sz="3200" i="1" dirty="0">
                <a:solidFill>
                  <a:srgbClr val="FF0000"/>
                </a:solidFill>
                <a:latin typeface="Times New Roman" panose="02020603050405020304" pitchFamily="18" charset="0"/>
                <a:cs typeface="Times New Roman" panose="02020603050405020304" pitchFamily="18" charset="0"/>
              </a:rPr>
              <a:t>Vì sao có thể nói mỗi khổ thơ đều thể hiện sâu sắc tình yêu quê hương, đất nước?</a:t>
            </a:r>
            <a:endParaRPr lang="nb-NO" sz="3200" dirty="0">
              <a:solidFill>
                <a:srgbClr val="FF0000"/>
              </a:solidFill>
              <a:latin typeface="Times New Roman" panose="02020603050405020304" pitchFamily="18" charset="0"/>
              <a:cs typeface="Times New Roman" panose="02020603050405020304" pitchFamily="18" charset="0"/>
            </a:endParaRPr>
          </a:p>
          <a:p>
            <a:r>
              <a:rPr lang="nb-NO" sz="2800" dirty="0">
                <a:latin typeface="Times New Roman" panose="02020603050405020304" pitchFamily="18" charset="0"/>
                <a:cs typeface="Times New Roman" panose="02020603050405020304" pitchFamily="18" charset="0"/>
              </a:rPr>
              <a:t> - Vì h</a:t>
            </a:r>
            <a:r>
              <a:rPr lang="vi-VN" sz="3200" dirty="0">
                <a:latin typeface="Times New Roman" panose="02020603050405020304" pitchFamily="18" charset="0"/>
                <a:cs typeface="Times New Roman" panose="02020603050405020304" pitchFamily="18" charset="0"/>
              </a:rPr>
              <a:t>ình ảnh quê hương, đất nước và những từ ngữ trực tiếp thể hiện tình yêu quê hương, đất nước</a:t>
            </a:r>
            <a:r>
              <a:rPr lang="en-US" sz="3200" dirty="0">
                <a:latin typeface="Times New Roman" panose="02020603050405020304" pitchFamily="18" charset="0"/>
                <a:cs typeface="Times New Roman" panose="02020603050405020304" pitchFamily="18" charset="0"/>
              </a:rPr>
              <a:t> đều có</a:t>
            </a:r>
            <a:r>
              <a:rPr lang="vi-VN" sz="3200" dirty="0">
                <a:latin typeface="Times New Roman" panose="02020603050405020304" pitchFamily="18" charset="0"/>
                <a:cs typeface="Times New Roman" panose="02020603050405020304" pitchFamily="18" charset="0"/>
              </a:rPr>
              <a:t> trong từng khổ thơ</a:t>
            </a:r>
            <a:r>
              <a:rPr lang="en-US" sz="3200"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Khổ 1: (đất) đỏ Tây Nguyên, (cây) xanh Biên Hoà, giàn khoan đứng giữa mịt mù sóng biển, những bãi bờ dâng ráng đỏ phù sa.</a:t>
            </a:r>
          </a:p>
          <a:p>
            <a:r>
              <a:rPr lang="en-US" sz="3200" dirty="0">
                <a:latin typeface="Times New Roman" panose="02020603050405020304" pitchFamily="18" charset="0"/>
                <a:cs typeface="Times New Roman" panose="02020603050405020304" pitchFamily="18" charset="0"/>
              </a:rPr>
              <a:t>+ Khổ 2: Tình yêu quê hương, đất nước thể hiện ở liên tưởng về những kỉ niệm tuổi thơ (con diều giấy, mùi rơm rạ, đốm lửa chăn bò) và ở từ </a:t>
            </a:r>
            <a:r>
              <a:rPr lang="en-US" sz="3200" i="1" dirty="0">
                <a:latin typeface="Times New Roman" panose="02020603050405020304" pitchFamily="18" charset="0"/>
                <a:cs typeface="Times New Roman" panose="02020603050405020304" pitchFamily="18" charset="0"/>
              </a:rPr>
              <a:t>bồn chồn </a:t>
            </a:r>
            <a:r>
              <a:rPr lang="en-US" sz="3200" dirty="0">
                <a:latin typeface="Times New Roman" panose="02020603050405020304" pitchFamily="18" charset="0"/>
                <a:cs typeface="Times New Roman" panose="02020603050405020304" pitchFamily="18" charset="0"/>
              </a:rPr>
              <a:t>thể hiện cảm xúc nôn nao trào dâng trong lòng khi nhớ về những kỉ niệm tuổi thơ…..</a:t>
            </a:r>
            <a:endParaRPr lang="en-US" sz="32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445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circle(in)">
                                      <p:cBhvr>
                                        <p:cTn id="17" dur="2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circle(in)">
                                      <p:cBhvr>
                                        <p:cTn id="22" dur="2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77152" y="643574"/>
            <a:ext cx="10445858" cy="2219838"/>
          </a:xfrm>
          <a:prstGeom prst="rect">
            <a:avLst/>
          </a:prstGeom>
        </p:spPr>
        <p:txBody>
          <a:bodyPr wrap="square">
            <a:spAutoFit/>
          </a:bodyPr>
          <a:lstStyle/>
          <a:p>
            <a:pPr algn="ctr">
              <a:lnSpc>
                <a:spcPct val="150000"/>
              </a:lnSpc>
            </a:pPr>
            <a:r>
              <a:rPr lang="nb-NO" sz="3200" i="1" dirty="0">
                <a:solidFill>
                  <a:srgbClr val="FF0000"/>
                </a:solidFill>
                <a:latin typeface="UTM Avo" panose="02040603050506020204"/>
                <a:ea typeface="SimSun"/>
              </a:rPr>
              <a:t>Em hãy nêu ý nghĩa của bài đọc? </a:t>
            </a:r>
            <a:endParaRPr lang="en-US" sz="3200" dirty="0">
              <a:solidFill>
                <a:srgbClr val="FF0000"/>
              </a:solidFill>
              <a:latin typeface="UTM Avo" panose="02040603050506020204"/>
              <a:ea typeface="Times New Roman" panose="02020603050405020304" pitchFamily="18" charset="0"/>
            </a:endParaRPr>
          </a:p>
          <a:p>
            <a:pPr algn="just">
              <a:lnSpc>
                <a:spcPct val="150000"/>
              </a:lnSpc>
              <a:tabLst>
                <a:tab pos="494665" algn="l"/>
              </a:tabLst>
            </a:pPr>
            <a:r>
              <a:rPr lang="nb-NO" sz="2800" b="1" i="1" dirty="0">
                <a:solidFill>
                  <a:srgbClr val="000000"/>
                </a:solidFill>
                <a:latin typeface="UTM Avo" panose="02040603050506020204"/>
              </a:rPr>
              <a:t>        </a:t>
            </a:r>
            <a:r>
              <a:rPr lang="vi-VN" sz="3200" dirty="0">
                <a:latin typeface="Times New Roman" panose="02020603050405020304" pitchFamily="18" charset="0"/>
                <a:cs typeface="Times New Roman" panose="02020603050405020304" pitchFamily="18" charset="0"/>
              </a:rPr>
              <a:t>Ca ngợi những công dân trẻ đang ngày đêm lao động, góp phần xây dựng quê hương, đất nước</a:t>
            </a:r>
            <a:endParaRPr lang="en-US" sz="3200" b="1" dirty="0">
              <a:latin typeface="Times New Roman" panose="02020603050405020304" pitchFamily="18" charset="0"/>
              <a:cs typeface="Times New Roman" panose="02020603050405020304" pitchFamily="18" charset="0"/>
            </a:endParaRPr>
          </a:p>
        </p:txBody>
      </p:sp>
      <p:sp>
        <p:nvSpPr>
          <p:cNvPr id="4" name="Rectangle 3"/>
          <p:cNvSpPr/>
          <p:nvPr/>
        </p:nvSpPr>
        <p:spPr>
          <a:xfrm>
            <a:off x="677152" y="3318473"/>
            <a:ext cx="10729601" cy="754694"/>
          </a:xfrm>
          <a:prstGeom prst="rect">
            <a:avLst/>
          </a:prstGeom>
        </p:spPr>
        <p:txBody>
          <a:bodyPr wrap="square">
            <a:spAutoFit/>
          </a:bodyPr>
          <a:lstStyle/>
          <a:p>
            <a:pPr algn="ctr">
              <a:lnSpc>
                <a:spcPct val="150000"/>
              </a:lnSpc>
            </a:pPr>
            <a:r>
              <a:rPr lang="nb-NO" sz="2800" i="1" dirty="0">
                <a:latin typeface="UTM Avo" panose="02040603050506020204"/>
                <a:ea typeface="SimSun"/>
              </a:rPr>
              <a:t>        </a:t>
            </a:r>
            <a:r>
              <a:rPr lang="nb-NO" sz="3200" i="1" dirty="0">
                <a:solidFill>
                  <a:srgbClr val="FF0000"/>
                </a:solidFill>
                <a:latin typeface="Times New Roman" panose="02020603050405020304" pitchFamily="18" charset="0"/>
                <a:ea typeface="SimSun"/>
                <a:cs typeface="Times New Roman" panose="02020603050405020304" pitchFamily="18" charset="0"/>
              </a:rPr>
              <a:t>Các em có cảm xúc như thế nào khi học bài này?</a:t>
            </a:r>
            <a:endPar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602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down)">
                                      <p:cBhvr>
                                        <p:cTn id="18" dur="580">
                                          <p:stCondLst>
                                            <p:cond delay="0"/>
                                          </p:stCondLst>
                                        </p:cTn>
                                        <p:tgtEl>
                                          <p:spTgt spid="4">
                                            <p:txEl>
                                              <p:pRg st="0" end="0"/>
                                            </p:txEl>
                                          </p:spTgt>
                                        </p:tgtEl>
                                      </p:cBhvr>
                                    </p:animEffect>
                                    <p:anim calcmode="lin" valueType="num">
                                      <p:cBhvr>
                                        <p:cTn id="19"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24" dur="26">
                                          <p:stCondLst>
                                            <p:cond delay="650"/>
                                          </p:stCondLst>
                                        </p:cTn>
                                        <p:tgtEl>
                                          <p:spTgt spid="4">
                                            <p:txEl>
                                              <p:pRg st="0" end="0"/>
                                            </p:txEl>
                                          </p:spTgt>
                                        </p:tgtEl>
                                      </p:cBhvr>
                                      <p:to x="100000" y="60000"/>
                                    </p:animScale>
                                    <p:animScale>
                                      <p:cBhvr>
                                        <p:cTn id="25" dur="166" decel="50000">
                                          <p:stCondLst>
                                            <p:cond delay="676"/>
                                          </p:stCondLst>
                                        </p:cTn>
                                        <p:tgtEl>
                                          <p:spTgt spid="4">
                                            <p:txEl>
                                              <p:pRg st="0" end="0"/>
                                            </p:txEl>
                                          </p:spTgt>
                                        </p:tgtEl>
                                      </p:cBhvr>
                                      <p:to x="100000" y="100000"/>
                                    </p:animScale>
                                    <p:animScale>
                                      <p:cBhvr>
                                        <p:cTn id="26" dur="26">
                                          <p:stCondLst>
                                            <p:cond delay="1312"/>
                                          </p:stCondLst>
                                        </p:cTn>
                                        <p:tgtEl>
                                          <p:spTgt spid="4">
                                            <p:txEl>
                                              <p:pRg st="0" end="0"/>
                                            </p:txEl>
                                          </p:spTgt>
                                        </p:tgtEl>
                                      </p:cBhvr>
                                      <p:to x="100000" y="80000"/>
                                    </p:animScale>
                                    <p:animScale>
                                      <p:cBhvr>
                                        <p:cTn id="27" dur="166" decel="50000">
                                          <p:stCondLst>
                                            <p:cond delay="1338"/>
                                          </p:stCondLst>
                                        </p:cTn>
                                        <p:tgtEl>
                                          <p:spTgt spid="4">
                                            <p:txEl>
                                              <p:pRg st="0" end="0"/>
                                            </p:txEl>
                                          </p:spTgt>
                                        </p:tgtEl>
                                      </p:cBhvr>
                                      <p:to x="100000" y="100000"/>
                                    </p:animScale>
                                    <p:animScale>
                                      <p:cBhvr>
                                        <p:cTn id="28" dur="26">
                                          <p:stCondLst>
                                            <p:cond delay="1642"/>
                                          </p:stCondLst>
                                        </p:cTn>
                                        <p:tgtEl>
                                          <p:spTgt spid="4">
                                            <p:txEl>
                                              <p:pRg st="0" end="0"/>
                                            </p:txEl>
                                          </p:spTgt>
                                        </p:tgtEl>
                                      </p:cBhvr>
                                      <p:to x="100000" y="90000"/>
                                    </p:animScale>
                                    <p:animScale>
                                      <p:cBhvr>
                                        <p:cTn id="29" dur="166" decel="50000">
                                          <p:stCondLst>
                                            <p:cond delay="1668"/>
                                          </p:stCondLst>
                                        </p:cTn>
                                        <p:tgtEl>
                                          <p:spTgt spid="4">
                                            <p:txEl>
                                              <p:pRg st="0" end="0"/>
                                            </p:txEl>
                                          </p:spTgt>
                                        </p:tgtEl>
                                      </p:cBhvr>
                                      <p:to x="100000" y="100000"/>
                                    </p:animScale>
                                    <p:animScale>
                                      <p:cBhvr>
                                        <p:cTn id="30" dur="26">
                                          <p:stCondLst>
                                            <p:cond delay="1808"/>
                                          </p:stCondLst>
                                        </p:cTn>
                                        <p:tgtEl>
                                          <p:spTgt spid="4">
                                            <p:txEl>
                                              <p:pRg st="0" end="0"/>
                                            </p:txEl>
                                          </p:spTgt>
                                        </p:tgtEl>
                                      </p:cBhvr>
                                      <p:to x="100000" y="95000"/>
                                    </p:animScale>
                                    <p:animScale>
                                      <p:cBhvr>
                                        <p:cTn id="31" dur="166" decel="50000">
                                          <p:stCondLst>
                                            <p:cond delay="1834"/>
                                          </p:stCondLst>
                                        </p:cTn>
                                        <p:tgtEl>
                                          <p:spTgt spid="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2351;p42">
            <a:extLst>
              <a:ext uri="{FF2B5EF4-FFF2-40B4-BE49-F238E27FC236}">
                <a16:creationId xmlns:a16="http://schemas.microsoft.com/office/drawing/2014/main" id="{E733CECB-DBB7-4C8E-A356-1E4A537F283C}"/>
              </a:ext>
            </a:extLst>
          </p:cNvPr>
          <p:cNvSpPr txBox="1">
            <a:spLocks/>
          </p:cNvSpPr>
          <p:nvPr/>
        </p:nvSpPr>
        <p:spPr>
          <a:xfrm>
            <a:off x="1413235" y="40023"/>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 ĐỌC DIỄN CẢM</a:t>
            </a:r>
          </a:p>
        </p:txBody>
      </p:sp>
      <p:pic>
        <p:nvPicPr>
          <p:cNvPr id="5" name="Picture 4">
            <a:extLst>
              <a:ext uri="{FF2B5EF4-FFF2-40B4-BE49-F238E27FC236}">
                <a16:creationId xmlns:a16="http://schemas.microsoft.com/office/drawing/2014/main" id="{B582E8EA-BDE4-4498-9C9C-3F9D69275D0E}"/>
              </a:ext>
            </a:extLst>
          </p:cNvPr>
          <p:cNvPicPr>
            <a:picLocks noChangeAspect="1"/>
          </p:cNvPicPr>
          <p:nvPr/>
        </p:nvPicPr>
        <p:blipFill>
          <a:blip r:embed="rId3"/>
          <a:stretch>
            <a:fillRect/>
          </a:stretch>
        </p:blipFill>
        <p:spPr>
          <a:xfrm>
            <a:off x="9705083" y="1702479"/>
            <a:ext cx="2486917" cy="4365613"/>
          </a:xfrm>
          <a:prstGeom prst="rect">
            <a:avLst/>
          </a:prstGeom>
        </p:spPr>
      </p:pic>
      <p:sp>
        <p:nvSpPr>
          <p:cNvPr id="7" name="TextBox 6">
            <a:extLst>
              <a:ext uri="{FF2B5EF4-FFF2-40B4-BE49-F238E27FC236}">
                <a16:creationId xmlns:a16="http://schemas.microsoft.com/office/drawing/2014/main" id="{F636BFD3-C320-43F1-8502-51E84A40FEBC}"/>
              </a:ext>
            </a:extLst>
          </p:cNvPr>
          <p:cNvSpPr txBox="1"/>
          <p:nvPr/>
        </p:nvSpPr>
        <p:spPr>
          <a:xfrm>
            <a:off x="1945481" y="1608212"/>
            <a:ext cx="10101262" cy="4524315"/>
          </a:xfrm>
          <a:prstGeom prst="rect">
            <a:avLst/>
          </a:prstGeom>
          <a:noFill/>
        </p:spPr>
        <p:txBody>
          <a:bodyPr wrap="square">
            <a:spAutoFit/>
          </a:bodyPr>
          <a:lstStyle/>
          <a:p>
            <a:pPr algn="just"/>
            <a:r>
              <a:rPr lang="en-US" sz="3200" i="1" dirty="0">
                <a:solidFill>
                  <a:srgbClr val="231F20"/>
                </a:solidFill>
                <a:effectLst/>
                <a:latin typeface="Times New Roman" panose="02020603050405020304" pitchFamily="18" charset="0"/>
                <a:ea typeface="SimSun" panose="02010600030101010101" pitchFamily="2" charset="-122"/>
              </a:rPr>
              <a:t>Trong</a:t>
            </a:r>
            <a:r>
              <a:rPr lang="en-US" sz="3200" i="1" spc="-15" dirty="0">
                <a:solidFill>
                  <a:srgbClr val="231F20"/>
                </a:solidFill>
                <a:effectLst/>
                <a:latin typeface="Times New Roman" panose="02020603050405020304" pitchFamily="18" charset="0"/>
                <a:ea typeface="SimSun" panose="02010600030101010101" pitchFamily="2" charset="-122"/>
              </a:rPr>
              <a:t> </a:t>
            </a:r>
            <a:r>
              <a:rPr lang="en-US" sz="3200" b="1" i="1" dirty="0">
                <a:solidFill>
                  <a:srgbClr val="231F20"/>
                </a:solidFill>
                <a:effectLst/>
                <a:latin typeface="Times New Roman" panose="02020603050405020304" pitchFamily="18" charset="0"/>
                <a:ea typeface="SimSun" panose="02010600030101010101" pitchFamily="2" charset="-122"/>
              </a:rPr>
              <a:t>giấc</a:t>
            </a:r>
            <a:r>
              <a:rPr lang="en-US" sz="3200" b="1" i="1" spc="-15" dirty="0">
                <a:solidFill>
                  <a:srgbClr val="231F20"/>
                </a:solidFill>
                <a:effectLst/>
                <a:latin typeface="Times New Roman" panose="02020603050405020304" pitchFamily="18" charset="0"/>
                <a:ea typeface="SimSun" panose="02010600030101010101" pitchFamily="2" charset="-122"/>
              </a:rPr>
              <a:t> </a:t>
            </a:r>
            <a:r>
              <a:rPr lang="en-US" sz="3200" b="1" i="1" dirty="0">
                <a:solidFill>
                  <a:srgbClr val="231F20"/>
                </a:solidFill>
                <a:effectLst/>
                <a:latin typeface="Times New Roman" panose="02020603050405020304" pitchFamily="18" charset="0"/>
                <a:ea typeface="SimSun" panose="02010600030101010101" pitchFamily="2" charset="-122"/>
              </a:rPr>
              <a:t>mơ</a:t>
            </a:r>
            <a:r>
              <a:rPr lang="en-US" sz="3200" i="1" dirty="0">
                <a:solidFill>
                  <a:srgbClr val="231F20"/>
                </a:solidFill>
                <a:effectLst/>
                <a:latin typeface="Times New Roman" panose="02020603050405020304" pitchFamily="18" charset="0"/>
                <a:ea typeface="SimSun" panose="02010600030101010101" pitchFamily="2" charset="-122"/>
              </a:rPr>
              <a:t>,</a:t>
            </a:r>
            <a:r>
              <a:rPr lang="en-US" sz="3200" i="1" spc="-10"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a:t>
            </a:r>
            <a:r>
              <a:rPr lang="en-US" sz="3200" i="1" spc="-15"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con</a:t>
            </a:r>
            <a:r>
              <a:rPr lang="en-US" sz="3200" i="1" spc="-15"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chuồn</a:t>
            </a:r>
            <a:r>
              <a:rPr lang="en-US" sz="3200" i="1" spc="-10" dirty="0">
                <a:solidFill>
                  <a:srgbClr val="231F20"/>
                </a:solidFill>
                <a:effectLst/>
                <a:latin typeface="Times New Roman" panose="02020603050405020304" pitchFamily="18" charset="0"/>
                <a:ea typeface="SimSun" panose="02010600030101010101" pitchFamily="2" charset="-122"/>
              </a:rPr>
              <a:t> </a:t>
            </a:r>
            <a:r>
              <a:rPr lang="en-US" sz="3200" i="1" dirty="0" err="1">
                <a:solidFill>
                  <a:srgbClr val="231F20"/>
                </a:solidFill>
                <a:effectLst/>
                <a:latin typeface="Times New Roman" panose="02020603050405020304" pitchFamily="18" charset="0"/>
                <a:ea typeface="SimSun" panose="02010600030101010101" pitchFamily="2" charset="-122"/>
              </a:rPr>
              <a:t>chuồn</a:t>
            </a:r>
            <a:r>
              <a:rPr lang="en-US" sz="3200" i="1" spc="-15"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bằng</a:t>
            </a:r>
            <a:r>
              <a:rPr lang="en-US" sz="3200" i="1" spc="-15"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thép</a:t>
            </a:r>
            <a:r>
              <a:rPr lang="en-US" sz="3200" i="1" spc="-10" dirty="0">
                <a:solidFill>
                  <a:srgbClr val="231F20"/>
                </a:solidFill>
                <a:effectLst/>
                <a:latin typeface="Times New Roman" panose="02020603050405020304" pitchFamily="18" charset="0"/>
                <a:ea typeface="SimSun" panose="02010600030101010101" pitchFamily="2" charset="-122"/>
              </a:rPr>
              <a:t> </a:t>
            </a:r>
            <a:r>
              <a:rPr lang="en-US" sz="3200" i="1" spc="-50" dirty="0">
                <a:solidFill>
                  <a:srgbClr val="231F20"/>
                </a:solidFill>
                <a:effectLst/>
                <a:latin typeface="Times New Roman" panose="02020603050405020304" pitchFamily="18" charset="0"/>
                <a:ea typeface="SimSun" panose="02010600030101010101" pitchFamily="2" charset="-122"/>
              </a:rPr>
              <a:t>/</a:t>
            </a:r>
            <a:endParaRPr lang="en-US" sz="3200" dirty="0">
              <a:effectLst/>
              <a:latin typeface="Times New Roman" panose="02020603050405020304" pitchFamily="18" charset="0"/>
              <a:ea typeface="SimSun" panose="02010600030101010101" pitchFamily="2" charset="-122"/>
            </a:endParaRPr>
          </a:p>
          <a:p>
            <a:pPr algn="just"/>
            <a:r>
              <a:rPr lang="en-US" sz="3200" b="1" i="1" dirty="0">
                <a:solidFill>
                  <a:srgbClr val="231F20"/>
                </a:solidFill>
                <a:effectLst/>
                <a:latin typeface="Times New Roman" panose="02020603050405020304" pitchFamily="18" charset="0"/>
                <a:ea typeface="SimSun" panose="02010600030101010101" pitchFamily="2" charset="-122"/>
              </a:rPr>
              <a:t>Bay</a:t>
            </a:r>
            <a:r>
              <a:rPr lang="en-US" sz="3200" b="1" i="1" spc="-20" dirty="0">
                <a:solidFill>
                  <a:srgbClr val="231F20"/>
                </a:solidFill>
                <a:effectLst/>
                <a:latin typeface="Times New Roman" panose="02020603050405020304" pitchFamily="18" charset="0"/>
                <a:ea typeface="SimSun" panose="02010600030101010101" pitchFamily="2" charset="-122"/>
              </a:rPr>
              <a:t> </a:t>
            </a:r>
            <a:r>
              <a:rPr lang="en-US" sz="3200" b="1" i="1" dirty="0">
                <a:solidFill>
                  <a:srgbClr val="231F20"/>
                </a:solidFill>
                <a:effectLst/>
                <a:latin typeface="Times New Roman" panose="02020603050405020304" pitchFamily="18" charset="0"/>
                <a:ea typeface="SimSun" panose="02010600030101010101" pitchFamily="2" charset="-122"/>
              </a:rPr>
              <a:t>cao</a:t>
            </a:r>
            <a:r>
              <a:rPr lang="en-US" sz="3200" b="1" i="1" spc="-20" dirty="0">
                <a:solidFill>
                  <a:srgbClr val="231F20"/>
                </a:solidFill>
                <a:effectLst/>
                <a:latin typeface="Times New Roman" panose="02020603050405020304" pitchFamily="18" charset="0"/>
                <a:ea typeface="SimSun" panose="02010600030101010101" pitchFamily="2" charset="-122"/>
              </a:rPr>
              <a:t> </a:t>
            </a:r>
            <a:r>
              <a:rPr lang="en-US" sz="3200" b="1" i="1" dirty="0">
                <a:solidFill>
                  <a:srgbClr val="231F20"/>
                </a:solidFill>
                <a:effectLst/>
                <a:latin typeface="Times New Roman" panose="02020603050405020304" pitchFamily="18" charset="0"/>
                <a:ea typeface="SimSun" panose="02010600030101010101" pitchFamily="2" charset="-122"/>
              </a:rPr>
              <a:t>hơn</a:t>
            </a:r>
            <a:r>
              <a:rPr lang="en-US" sz="3200" b="1" i="1" spc="-25"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a:t>
            </a:r>
            <a:r>
              <a:rPr lang="en-US" sz="3200" i="1" spc="-20"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cánh</a:t>
            </a:r>
            <a:r>
              <a:rPr lang="en-US" sz="3200" i="1" spc="-20"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diều</a:t>
            </a:r>
            <a:r>
              <a:rPr lang="en-US" sz="3200" i="1" spc="-20"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giấy</a:t>
            </a:r>
            <a:r>
              <a:rPr lang="en-US" sz="3200" i="1" spc="-20"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tuổi</a:t>
            </a:r>
            <a:r>
              <a:rPr lang="en-US" sz="3200" i="1" spc="-20"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thơ</a:t>
            </a:r>
            <a:r>
              <a:rPr lang="en-US" sz="3200" i="1" spc="-20"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 </a:t>
            </a:r>
            <a:endParaRPr lang="en-US" sz="3200" dirty="0">
              <a:effectLst/>
              <a:latin typeface="Times New Roman" panose="02020603050405020304" pitchFamily="18" charset="0"/>
              <a:ea typeface="SimSun" panose="02010600030101010101" pitchFamily="2" charset="-122"/>
            </a:endParaRPr>
          </a:p>
          <a:p>
            <a:pPr algn="just"/>
            <a:r>
              <a:rPr lang="en-US" sz="3200" i="1" dirty="0">
                <a:solidFill>
                  <a:srgbClr val="231F20"/>
                </a:solidFill>
                <a:effectLst/>
                <a:latin typeface="Times New Roman" panose="02020603050405020304" pitchFamily="18" charset="0"/>
                <a:ea typeface="SimSun" panose="02010600030101010101" pitchFamily="2" charset="-122"/>
              </a:rPr>
              <a:t>Mùi rơm rạ / cứ </a:t>
            </a:r>
            <a:r>
              <a:rPr lang="en-US" sz="3200" b="1" i="1" dirty="0">
                <a:solidFill>
                  <a:srgbClr val="231F20"/>
                </a:solidFill>
                <a:effectLst/>
                <a:latin typeface="Times New Roman" panose="02020603050405020304" pitchFamily="18" charset="0"/>
                <a:ea typeface="SimSun" panose="02010600030101010101" pitchFamily="2" charset="-122"/>
              </a:rPr>
              <a:t>bồn chồn </a:t>
            </a:r>
            <a:r>
              <a:rPr lang="en-US" sz="3200" i="1" dirty="0">
                <a:solidFill>
                  <a:srgbClr val="231F20"/>
                </a:solidFill>
                <a:effectLst/>
                <a:latin typeface="Times New Roman" panose="02020603050405020304" pitchFamily="18" charset="0"/>
                <a:ea typeface="SimSun" panose="02010600030101010101" pitchFamily="2" charset="-122"/>
              </a:rPr>
              <a:t>dưới cánh // </a:t>
            </a:r>
            <a:endParaRPr lang="en-US" sz="3200" dirty="0">
              <a:effectLst/>
              <a:latin typeface="Times New Roman" panose="02020603050405020304" pitchFamily="18" charset="0"/>
              <a:ea typeface="SimSun" panose="02010600030101010101" pitchFamily="2" charset="-122"/>
            </a:endParaRPr>
          </a:p>
          <a:p>
            <a:pPr algn="just"/>
            <a:r>
              <a:rPr lang="en-US" sz="3200" i="1" dirty="0">
                <a:solidFill>
                  <a:srgbClr val="231F20"/>
                </a:solidFill>
                <a:effectLst/>
                <a:latin typeface="Times New Roman" panose="02020603050405020304" pitchFamily="18" charset="0"/>
                <a:ea typeface="SimSun" panose="02010600030101010101" pitchFamily="2" charset="-122"/>
              </a:rPr>
              <a:t>Vì sao xa / như đốm lửa chăn bò. //</a:t>
            </a:r>
          </a:p>
          <a:p>
            <a:pPr algn="just"/>
            <a:endParaRPr lang="en-US" sz="3200" dirty="0">
              <a:effectLst/>
              <a:latin typeface="Times New Roman" panose="02020603050405020304" pitchFamily="18" charset="0"/>
              <a:ea typeface="SimSun" panose="02010600030101010101" pitchFamily="2" charset="-122"/>
            </a:endParaRPr>
          </a:p>
          <a:p>
            <a:pPr algn="just"/>
            <a:r>
              <a:rPr lang="en-US" sz="3200" i="1" dirty="0">
                <a:solidFill>
                  <a:srgbClr val="231F20"/>
                </a:solidFill>
                <a:effectLst/>
                <a:latin typeface="Times New Roman" panose="02020603050405020304" pitchFamily="18" charset="0"/>
                <a:ea typeface="SimSun" panose="02010600030101010101" pitchFamily="2" charset="-122"/>
              </a:rPr>
              <a:t>Đã cùng con / </a:t>
            </a:r>
            <a:r>
              <a:rPr lang="en-US" sz="3200" b="1" i="1" dirty="0">
                <a:solidFill>
                  <a:srgbClr val="231F20"/>
                </a:solidFill>
                <a:effectLst/>
                <a:latin typeface="Times New Roman" panose="02020603050405020304" pitchFamily="18" charset="0"/>
                <a:ea typeface="SimSun" panose="02010600030101010101" pitchFamily="2" charset="-122"/>
              </a:rPr>
              <a:t>canh trời </a:t>
            </a:r>
            <a:r>
              <a:rPr lang="en-US" sz="3200" i="1" dirty="0">
                <a:solidFill>
                  <a:srgbClr val="231F20"/>
                </a:solidFill>
                <a:effectLst/>
                <a:latin typeface="Times New Roman" panose="02020603050405020304" pitchFamily="18" charset="0"/>
                <a:ea typeface="SimSun" panose="02010600030101010101" pitchFamily="2" charset="-122"/>
              </a:rPr>
              <a:t>một thuở /</a:t>
            </a:r>
            <a:endParaRPr lang="en-US" sz="3200" dirty="0">
              <a:effectLst/>
              <a:latin typeface="Times New Roman" panose="02020603050405020304" pitchFamily="18" charset="0"/>
              <a:ea typeface="SimSun" panose="02010600030101010101" pitchFamily="2" charset="-122"/>
            </a:endParaRPr>
          </a:p>
          <a:p>
            <a:pPr algn="just"/>
            <a:r>
              <a:rPr lang="en-US" sz="3200" i="1" dirty="0">
                <a:solidFill>
                  <a:srgbClr val="231F20"/>
                </a:solidFill>
                <a:effectLst/>
                <a:latin typeface="Times New Roman" panose="02020603050405020304" pitchFamily="18" charset="0"/>
                <a:ea typeface="SimSun" panose="02010600030101010101" pitchFamily="2" charset="-122"/>
              </a:rPr>
              <a:t> Cánh chim</a:t>
            </a:r>
            <a:r>
              <a:rPr lang="en-US" sz="3200" i="1" spc="-5"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xa </a:t>
            </a:r>
            <a:r>
              <a:rPr lang="en-US" sz="3200" b="1" i="1" dirty="0">
                <a:solidFill>
                  <a:srgbClr val="231F20"/>
                </a:solidFill>
                <a:effectLst/>
                <a:latin typeface="Times New Roman" panose="02020603050405020304" pitchFamily="18" charset="0"/>
                <a:ea typeface="SimSun" panose="02010600030101010101" pitchFamily="2" charset="-122"/>
              </a:rPr>
              <a:t>nhớ tổ</a:t>
            </a:r>
            <a:r>
              <a:rPr lang="en-US" sz="3200" b="1" i="1" spc="-5"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 lại quay về //</a:t>
            </a:r>
            <a:endParaRPr lang="en-US" sz="3200" dirty="0">
              <a:effectLst/>
              <a:latin typeface="Times New Roman" panose="02020603050405020304" pitchFamily="18" charset="0"/>
              <a:ea typeface="SimSun" panose="02010600030101010101" pitchFamily="2" charset="-122"/>
            </a:endParaRPr>
          </a:p>
          <a:p>
            <a:pPr algn="just"/>
            <a:r>
              <a:rPr lang="en-US" sz="3200" i="1" dirty="0">
                <a:solidFill>
                  <a:srgbClr val="231F20"/>
                </a:solidFill>
                <a:effectLst/>
                <a:latin typeface="Times New Roman" panose="02020603050405020304" pitchFamily="18" charset="0"/>
                <a:ea typeface="SimSun" panose="02010600030101010101" pitchFamily="2" charset="-122"/>
              </a:rPr>
              <a:t>Giờ con</a:t>
            </a:r>
            <a:r>
              <a:rPr lang="en-US" sz="3200" i="1" spc="-5" dirty="0">
                <a:solidFill>
                  <a:srgbClr val="231F20"/>
                </a:solidFill>
                <a:effectLst/>
                <a:latin typeface="Times New Roman" panose="02020603050405020304" pitchFamily="18" charset="0"/>
                <a:ea typeface="SimSun" panose="02010600030101010101" pitchFamily="2" charset="-122"/>
              </a:rPr>
              <a:t> </a:t>
            </a:r>
            <a:r>
              <a:rPr lang="en-US" sz="3200" b="1" i="1" dirty="0">
                <a:solidFill>
                  <a:srgbClr val="231F20"/>
                </a:solidFill>
                <a:effectLst/>
                <a:latin typeface="Times New Roman" panose="02020603050405020304" pitchFamily="18" charset="0"/>
                <a:ea typeface="SimSun" panose="02010600030101010101" pitchFamily="2" charset="-122"/>
              </a:rPr>
              <a:t>bay</a:t>
            </a:r>
            <a:r>
              <a:rPr lang="en-US" sz="3200" b="1" i="1" spc="-5"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 trên</a:t>
            </a:r>
            <a:r>
              <a:rPr lang="en-US" sz="3200" i="1" spc="-5" dirty="0">
                <a:solidFill>
                  <a:srgbClr val="231F20"/>
                </a:solidFill>
                <a:effectLst/>
                <a:latin typeface="Times New Roman" panose="02020603050405020304" pitchFamily="18" charset="0"/>
                <a:ea typeface="SimSun" panose="02010600030101010101" pitchFamily="2" charset="-122"/>
              </a:rPr>
              <a:t> </a:t>
            </a:r>
            <a:r>
              <a:rPr lang="en-US" sz="3200" b="1" i="1" dirty="0">
                <a:solidFill>
                  <a:srgbClr val="231F20"/>
                </a:solidFill>
                <a:effectLst/>
                <a:latin typeface="Times New Roman" panose="02020603050405020304" pitchFamily="18" charset="0"/>
                <a:ea typeface="SimSun" panose="02010600030101010101" pitchFamily="2" charset="-122"/>
              </a:rPr>
              <a:t>mái nhà</a:t>
            </a:r>
            <a:r>
              <a:rPr lang="en-US" sz="3200" b="1" i="1" spc="-5"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của mẹ</a:t>
            </a:r>
            <a:r>
              <a:rPr lang="en-US" sz="3200" i="1" spc="-50" dirty="0">
                <a:solidFill>
                  <a:srgbClr val="231F20"/>
                </a:solidFill>
                <a:effectLst/>
                <a:latin typeface="Times New Roman" panose="02020603050405020304" pitchFamily="18" charset="0"/>
                <a:ea typeface="SimSun" panose="02010600030101010101" pitchFamily="2" charset="-122"/>
              </a:rPr>
              <a:t>/</a:t>
            </a:r>
            <a:endParaRPr lang="en-US" sz="3200" dirty="0">
              <a:effectLst/>
              <a:latin typeface="Times New Roman" panose="02020603050405020304" pitchFamily="18" charset="0"/>
              <a:ea typeface="SimSun" panose="02010600030101010101" pitchFamily="2" charset="-122"/>
            </a:endParaRPr>
          </a:p>
          <a:p>
            <a:pPr algn="just"/>
            <a:r>
              <a:rPr lang="en-US" sz="3200" i="1" dirty="0">
                <a:solidFill>
                  <a:srgbClr val="231F20"/>
                </a:solidFill>
                <a:effectLst/>
                <a:latin typeface="Times New Roman" panose="02020603050405020304" pitchFamily="18" charset="0"/>
                <a:ea typeface="SimSun" panose="02010600030101010101" pitchFamily="2" charset="-122"/>
              </a:rPr>
              <a:t>Hoa</a:t>
            </a:r>
            <a:r>
              <a:rPr lang="en-US" sz="3200" i="1" spc="-5"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mướp</a:t>
            </a:r>
            <a:r>
              <a:rPr lang="en-US" sz="3200" i="1" spc="-5" dirty="0">
                <a:solidFill>
                  <a:srgbClr val="231F20"/>
                </a:solidFill>
                <a:effectLst/>
                <a:latin typeface="Times New Roman" panose="02020603050405020304" pitchFamily="18" charset="0"/>
                <a:ea typeface="SimSun" panose="02010600030101010101" pitchFamily="2" charset="-122"/>
              </a:rPr>
              <a:t> </a:t>
            </a:r>
            <a:r>
              <a:rPr lang="en-US" sz="3200" b="1" i="1" dirty="0">
                <a:solidFill>
                  <a:srgbClr val="231F20"/>
                </a:solidFill>
                <a:effectLst/>
                <a:latin typeface="Times New Roman" panose="02020603050405020304" pitchFamily="18" charset="0"/>
                <a:ea typeface="SimSun" panose="02010600030101010101" pitchFamily="2" charset="-122"/>
              </a:rPr>
              <a:t>vàng</a:t>
            </a:r>
            <a:r>
              <a:rPr lang="en-US" sz="3200" i="1" dirty="0">
                <a:solidFill>
                  <a:srgbClr val="231F20"/>
                </a:solidFill>
                <a:effectLst/>
                <a:latin typeface="Times New Roman" panose="02020603050405020304" pitchFamily="18" charset="0"/>
                <a:ea typeface="SimSun" panose="02010600030101010101" pitchFamily="2" charset="-122"/>
              </a:rPr>
              <a:t>, /</a:t>
            </a:r>
            <a:r>
              <a:rPr lang="en-US" sz="3200" i="1" spc="-5"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xoan</a:t>
            </a:r>
            <a:r>
              <a:rPr lang="en-US" sz="3200" i="1" spc="-5" dirty="0">
                <a:solidFill>
                  <a:srgbClr val="231F20"/>
                </a:solidFill>
                <a:effectLst/>
                <a:latin typeface="Times New Roman" panose="02020603050405020304" pitchFamily="18" charset="0"/>
                <a:ea typeface="SimSun" panose="02010600030101010101" pitchFamily="2" charset="-122"/>
              </a:rPr>
              <a:t> </a:t>
            </a:r>
            <a:r>
              <a:rPr lang="en-US" sz="3200" b="1" i="1" dirty="0">
                <a:solidFill>
                  <a:srgbClr val="231F20"/>
                </a:solidFill>
                <a:effectLst/>
                <a:latin typeface="Times New Roman" panose="02020603050405020304" pitchFamily="18" charset="0"/>
                <a:ea typeface="SimSun" panose="02010600030101010101" pitchFamily="2" charset="-122"/>
              </a:rPr>
              <a:t>tím</a:t>
            </a:r>
            <a:r>
              <a:rPr lang="en-US" sz="3200" i="1" dirty="0">
                <a:solidFill>
                  <a:srgbClr val="231F20"/>
                </a:solidFill>
                <a:effectLst/>
                <a:latin typeface="Times New Roman" panose="02020603050405020304" pitchFamily="18" charset="0"/>
                <a:ea typeface="SimSun" panose="02010600030101010101" pitchFamily="2" charset="-122"/>
              </a:rPr>
              <a:t>,</a:t>
            </a:r>
            <a:r>
              <a:rPr lang="en-US" sz="3200" i="1" spc="-5"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 </a:t>
            </a:r>
            <a:r>
              <a:rPr lang="en-US" sz="3200" b="1" i="1" dirty="0">
                <a:solidFill>
                  <a:srgbClr val="231F20"/>
                </a:solidFill>
                <a:effectLst/>
                <a:latin typeface="Times New Roman" panose="02020603050405020304" pitchFamily="18" charset="0"/>
                <a:ea typeface="SimSun" panose="02010600030101010101" pitchFamily="2" charset="-122"/>
              </a:rPr>
              <a:t>cỏ</a:t>
            </a:r>
            <a:r>
              <a:rPr lang="en-US" sz="3200" b="1" i="1" spc="-5" dirty="0">
                <a:solidFill>
                  <a:srgbClr val="231F20"/>
                </a:solidFill>
                <a:effectLst/>
                <a:latin typeface="Times New Roman" panose="02020603050405020304" pitchFamily="18" charset="0"/>
                <a:ea typeface="SimSun" panose="02010600030101010101" pitchFamily="2" charset="-122"/>
              </a:rPr>
              <a:t> </a:t>
            </a:r>
            <a:r>
              <a:rPr lang="en-US" sz="3200" b="1" i="1" dirty="0">
                <a:solidFill>
                  <a:srgbClr val="231F20"/>
                </a:solidFill>
                <a:effectLst/>
                <a:latin typeface="Times New Roman" panose="02020603050405020304" pitchFamily="18" charset="0"/>
                <a:ea typeface="SimSun" panose="02010600030101010101" pitchFamily="2" charset="-122"/>
              </a:rPr>
              <a:t>triền</a:t>
            </a:r>
            <a:r>
              <a:rPr lang="en-US" sz="3200" b="1" i="1" spc="-5" dirty="0">
                <a:solidFill>
                  <a:srgbClr val="231F20"/>
                </a:solidFill>
                <a:effectLst/>
                <a:latin typeface="Times New Roman" panose="02020603050405020304" pitchFamily="18" charset="0"/>
                <a:ea typeface="SimSun" panose="02010600030101010101" pitchFamily="2" charset="-122"/>
              </a:rPr>
              <a:t> </a:t>
            </a:r>
            <a:r>
              <a:rPr lang="en-US" sz="3200" b="1" i="1" spc="-25" dirty="0">
                <a:solidFill>
                  <a:srgbClr val="231F20"/>
                </a:solidFill>
                <a:effectLst/>
                <a:latin typeface="Times New Roman" panose="02020603050405020304" pitchFamily="18" charset="0"/>
                <a:ea typeface="SimSun" panose="02010600030101010101" pitchFamily="2" charset="-122"/>
              </a:rPr>
              <a:t>đê</a:t>
            </a:r>
            <a:r>
              <a:rPr lang="en-US" sz="3200" i="1" spc="-25" dirty="0">
                <a:solidFill>
                  <a:srgbClr val="231F20"/>
                </a:solidFill>
                <a:effectLst/>
                <a:latin typeface="Times New Roman" panose="02020603050405020304" pitchFamily="18" charset="0"/>
                <a:ea typeface="SimSun" panose="02010600030101010101" pitchFamily="2" charset="-122"/>
              </a:rPr>
              <a:t>.</a:t>
            </a:r>
            <a:endParaRPr lang="en-US" sz="3200"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098800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E138665-48A5-B1BC-B580-12D96CBBFE17}"/>
              </a:ext>
            </a:extLst>
          </p:cNvPr>
          <p:cNvSpPr txBox="1"/>
          <p:nvPr/>
        </p:nvSpPr>
        <p:spPr>
          <a:xfrm>
            <a:off x="2035882" y="222085"/>
            <a:ext cx="4810932" cy="769441"/>
          </a:xfrm>
          <a:prstGeom prst="rect">
            <a:avLst/>
          </a:prstGeom>
          <a:noFill/>
        </p:spPr>
        <p:txBody>
          <a:bodyPr wrap="none" rtlCol="0">
            <a:spAutoFit/>
          </a:bodyPr>
          <a:lstStyle/>
          <a:p>
            <a:pPr algn="l"/>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THI ĐỌC DIỄN CẢM</a:t>
            </a:r>
          </a:p>
        </p:txBody>
      </p:sp>
      <p:pic>
        <p:nvPicPr>
          <p:cNvPr id="5" name="Picture 4" descr="A picture containing stationary&#10;&#10;Description automatically generated">
            <a:extLst>
              <a:ext uri="{FF2B5EF4-FFF2-40B4-BE49-F238E27FC236}">
                <a16:creationId xmlns:a16="http://schemas.microsoft.com/office/drawing/2014/main" id="{DBC0FB87-57D8-D4BE-946F-E8388672FE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flipH="1">
            <a:off x="-108623" y="3803883"/>
            <a:ext cx="3465972" cy="3263766"/>
          </a:xfrm>
          <a:prstGeom prst="rect">
            <a:avLst/>
          </a:prstGeom>
        </p:spPr>
      </p:pic>
      <p:pic>
        <p:nvPicPr>
          <p:cNvPr id="6" name="Picture 5">
            <a:extLst>
              <a:ext uri="{FF2B5EF4-FFF2-40B4-BE49-F238E27FC236}">
                <a16:creationId xmlns:a16="http://schemas.microsoft.com/office/drawing/2014/main" id="{89518613-0F13-95EF-304F-97F485FE1577}"/>
              </a:ext>
            </a:extLst>
          </p:cNvPr>
          <p:cNvPicPr>
            <a:picLocks noChangeAspect="1"/>
          </p:cNvPicPr>
          <p:nvPr/>
        </p:nvPicPr>
        <p:blipFill>
          <a:blip r:embed="rId5"/>
          <a:stretch>
            <a:fillRect/>
          </a:stretch>
        </p:blipFill>
        <p:spPr>
          <a:xfrm>
            <a:off x="3465972" y="1837175"/>
            <a:ext cx="7620660" cy="3183649"/>
          </a:xfrm>
          <a:prstGeom prst="rect">
            <a:avLst/>
          </a:prstGeom>
        </p:spPr>
      </p:pic>
    </p:spTree>
    <p:extLst>
      <p:ext uri="{BB962C8B-B14F-4D97-AF65-F5344CB8AC3E}">
        <p14:creationId xmlns:p14="http://schemas.microsoft.com/office/powerpoint/2010/main" val="390485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850284A-FEA6-41AF-8DE3-412221E596D2}"/>
              </a:ext>
            </a:extLst>
          </p:cNvPr>
          <p:cNvPicPr>
            <a:picLocks noChangeAspect="1"/>
          </p:cNvPicPr>
          <p:nvPr/>
        </p:nvPicPr>
        <p:blipFill rotWithShape="1">
          <a:blip r:embed="rId2"/>
          <a:srcRect t="10040" b="7020"/>
          <a:stretch/>
        </p:blipFill>
        <p:spPr>
          <a:xfrm>
            <a:off x="0" y="-547966"/>
            <a:ext cx="12306773" cy="6858000"/>
          </a:xfrm>
          <a:prstGeom prst="rect">
            <a:avLst/>
          </a:prstGeom>
        </p:spPr>
      </p:pic>
      <p:sp>
        <p:nvSpPr>
          <p:cNvPr id="4" name="TextBox 3">
            <a:extLst>
              <a:ext uri="{FF2B5EF4-FFF2-40B4-BE49-F238E27FC236}">
                <a16:creationId xmlns:a16="http://schemas.microsoft.com/office/drawing/2014/main" id="{6F7AB981-34C3-46EA-8410-43DD6C45035C}"/>
              </a:ext>
            </a:extLst>
          </p:cNvPr>
          <p:cNvSpPr txBox="1"/>
          <p:nvPr/>
        </p:nvSpPr>
        <p:spPr>
          <a:xfrm>
            <a:off x="5605030" y="-54248"/>
            <a:ext cx="3344185" cy="769441"/>
          </a:xfrm>
          <a:prstGeom prst="rect">
            <a:avLst/>
          </a:prstGeom>
          <a:noFill/>
        </p:spPr>
        <p:txBody>
          <a:bodyPr wrap="none" rtlCol="0">
            <a:spAutoFit/>
          </a:bodyPr>
          <a:lstStyle/>
          <a:p>
            <a:pPr algn="l"/>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VẬN DỤNG</a:t>
            </a:r>
          </a:p>
        </p:txBody>
      </p:sp>
      <p:sp>
        <p:nvSpPr>
          <p:cNvPr id="9" name="Rectangle 8"/>
          <p:cNvSpPr/>
          <p:nvPr/>
        </p:nvSpPr>
        <p:spPr>
          <a:xfrm>
            <a:off x="1487837" y="1704814"/>
            <a:ext cx="7206712" cy="1875294"/>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5AD3C74-A4D9-1139-2B7D-85023DFC2A3C}"/>
              </a:ext>
            </a:extLst>
          </p:cNvPr>
          <p:cNvSpPr txBox="1"/>
          <p:nvPr/>
        </p:nvSpPr>
        <p:spPr>
          <a:xfrm>
            <a:off x="1658318" y="1758287"/>
            <a:ext cx="6648774" cy="2185214"/>
          </a:xfrm>
          <a:prstGeom prst="rect">
            <a:avLst/>
          </a:prstGeom>
          <a:noFill/>
        </p:spPr>
        <p:txBody>
          <a:bodyPr wrap="square">
            <a:spAutoFit/>
          </a:bodyPr>
          <a:lstStyle/>
          <a:p>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i="1" dirty="0">
                <a:solidFill>
                  <a:srgbClr val="FF0000"/>
                </a:solidFill>
                <a:latin typeface="Times New Roman" panose="02020603050405020304" pitchFamily="18" charset="0"/>
                <a:cs typeface="Times New Roman" panose="02020603050405020304" pitchFamily="18" charset="0"/>
              </a:rPr>
              <a:t>Em cần làm gì góp phần xây dựng quê hương đất nước em thêm giàu đẹp?</a:t>
            </a:r>
            <a:endParaRPr lang="en-US" sz="3200" dirty="0">
              <a:solidFill>
                <a:srgbClr val="FF0000"/>
              </a:solidFill>
              <a:latin typeface="Times New Roman" panose="02020603050405020304" pitchFamily="18" charset="0"/>
              <a:cs typeface="Times New Roman" panose="02020603050405020304" pitchFamily="18" charset="0"/>
            </a:endParaRPr>
          </a:p>
          <a:p>
            <a:endParaRPr lang="en-US" sz="3600" dirty="0">
              <a:solidFill>
                <a:srgbClr val="FF0000"/>
              </a:solidFill>
              <a:latin typeface="UTM Avo" panose="02040603050506020204"/>
            </a:endParaRPr>
          </a:p>
        </p:txBody>
      </p:sp>
    </p:spTree>
    <p:extLst>
      <p:ext uri="{BB962C8B-B14F-4D97-AF65-F5344CB8AC3E}">
        <p14:creationId xmlns:p14="http://schemas.microsoft.com/office/powerpoint/2010/main" val="134859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19853E-3929-7515-FE66-0A9B9C5848A2}"/>
              </a:ext>
            </a:extLst>
          </p:cNvPr>
          <p:cNvPicPr>
            <a:picLocks noChangeAspect="1"/>
          </p:cNvPicPr>
          <p:nvPr/>
        </p:nvPicPr>
        <p:blipFill>
          <a:blip r:embed="rId4"/>
          <a:stretch>
            <a:fillRect/>
          </a:stretch>
        </p:blipFill>
        <p:spPr>
          <a:xfrm>
            <a:off x="3047999" y="1586784"/>
            <a:ext cx="657307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1105" y="203224"/>
            <a:ext cx="11266094" cy="671851"/>
          </a:xfrm>
          <a:prstGeom prst="rect">
            <a:avLst/>
          </a:prstGeom>
        </p:spPr>
        <p:txBody>
          <a:bodyPr wrap="square">
            <a:spAutoFit/>
          </a:bodyPr>
          <a:lstStyle/>
          <a:p>
            <a:pPr algn="just">
              <a:lnSpc>
                <a:spcPct val="150000"/>
              </a:lnSpc>
            </a:pPr>
            <a:r>
              <a:rPr lang="nl-NL" sz="2800" dirty="0">
                <a:latin typeface="UTM Avo" panose="02040603050506020204"/>
                <a:ea typeface="SimSun"/>
              </a:rPr>
              <a:t>Xem và trao đổi với bạn bên cạnh những gì nhìn thấy trong bức tranh.</a:t>
            </a:r>
            <a:endParaRPr lang="en-US" sz="2800" dirty="0">
              <a:effectLst/>
              <a:latin typeface="UTM Avo" panose="02040603050506020204"/>
              <a:ea typeface="Times New Roman" panose="02020603050405020304" pitchFamily="18" charset="0"/>
            </a:endParaRPr>
          </a:p>
        </p:txBody>
      </p:sp>
      <p:pic>
        <p:nvPicPr>
          <p:cNvPr id="2" name="Picture 1">
            <a:extLst>
              <a:ext uri="{FF2B5EF4-FFF2-40B4-BE49-F238E27FC236}">
                <a16:creationId xmlns:a16="http://schemas.microsoft.com/office/drawing/2014/main" id="{BC452FEE-5B24-12FA-7FAF-801EB89A91EB}"/>
              </a:ext>
            </a:extLst>
          </p:cNvPr>
          <p:cNvPicPr>
            <a:picLocks noChangeAspect="1"/>
          </p:cNvPicPr>
          <p:nvPr/>
        </p:nvPicPr>
        <p:blipFill>
          <a:blip r:embed="rId2"/>
          <a:stretch>
            <a:fillRect/>
          </a:stretch>
        </p:blipFill>
        <p:spPr>
          <a:xfrm>
            <a:off x="383458" y="999732"/>
            <a:ext cx="11503741" cy="5858268"/>
          </a:xfrm>
          <a:prstGeom prst="rect">
            <a:avLst/>
          </a:prstGeom>
        </p:spPr>
      </p:pic>
    </p:spTree>
    <p:extLst>
      <p:ext uri="{BB962C8B-B14F-4D97-AF65-F5344CB8AC3E}">
        <p14:creationId xmlns:p14="http://schemas.microsoft.com/office/powerpoint/2010/main" val="2707308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F50AB4F-5DFF-5A84-FB00-B0904676D68B}"/>
              </a:ext>
            </a:extLst>
          </p:cNvPr>
          <p:cNvPicPr>
            <a:picLocks noChangeAspect="1"/>
          </p:cNvPicPr>
          <p:nvPr/>
        </p:nvPicPr>
        <p:blipFill>
          <a:blip r:embed="rId3"/>
          <a:stretch>
            <a:fillRect/>
          </a:stretch>
        </p:blipFill>
        <p:spPr>
          <a:xfrm>
            <a:off x="2264332" y="1110332"/>
            <a:ext cx="7663336" cy="3261643"/>
          </a:xfrm>
          <a:prstGeom prst="rect">
            <a:avLst/>
          </a:prstGeom>
        </p:spPr>
      </p:pic>
    </p:spTree>
    <p:extLst>
      <p:ext uri="{BB962C8B-B14F-4D97-AF65-F5344CB8AC3E}">
        <p14:creationId xmlns:p14="http://schemas.microsoft.com/office/powerpoint/2010/main" val="15994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D0187A-2A20-9866-4843-963F2700661B}"/>
              </a:ext>
            </a:extLst>
          </p:cNvPr>
          <p:cNvSpPr txBox="1"/>
          <p:nvPr/>
        </p:nvSpPr>
        <p:spPr>
          <a:xfrm>
            <a:off x="284922" y="0"/>
            <a:ext cx="11907078" cy="833818"/>
          </a:xfrm>
          <a:prstGeom prst="rect">
            <a:avLst/>
          </a:prstGeom>
          <a:noFill/>
        </p:spPr>
        <p:txBody>
          <a:bodyPr wrap="square">
            <a:spAutoFit/>
          </a:bodyPr>
          <a:lstStyle/>
          <a:p>
            <a:pPr algn="ctr">
              <a:lnSpc>
                <a:spcPct val="150000"/>
              </a:lnSpc>
            </a:pPr>
            <a:r>
              <a:rPr lang="en-US" sz="36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Bay trên mái nhà của mẹ</a:t>
            </a:r>
            <a:endParaRPr lang="en-US" sz="36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520449" y="905635"/>
            <a:ext cx="5575551" cy="5484643"/>
          </a:xfrm>
          <a:prstGeom prst="rect">
            <a:avLst/>
          </a:prstGeom>
        </p:spPr>
        <p:txBody>
          <a:bodyPr wrap="square">
            <a:spAutoFit/>
          </a:bodyPr>
          <a:lstStyle/>
          <a:p>
            <a:pPr algn="just">
              <a:lnSpc>
                <a:spcPct val="150000"/>
              </a:lnSpc>
            </a:pPr>
            <a:r>
              <a:rPr lang="en-US" sz="2400" i="0" dirty="0">
                <a:solidFill>
                  <a:srgbClr val="000000"/>
                </a:solidFill>
                <a:effectLst/>
                <a:latin typeface="Times New Roman" panose="02020603050405020304" pitchFamily="18" charset="0"/>
                <a:cs typeface="Times New Roman" panose="02020603050405020304" pitchFamily="18" charset="0"/>
              </a:rPr>
              <a:t>C</a:t>
            </a:r>
            <a:r>
              <a:rPr lang="en-US" sz="2400" i="0" dirty="0">
                <a:solidFill>
                  <a:srgbClr val="081C36"/>
                </a:solidFill>
                <a:effectLst/>
                <a:latin typeface="Times New Roman" panose="02020603050405020304" pitchFamily="18" charset="0"/>
                <a:cs typeface="Times New Roman" panose="02020603050405020304" pitchFamily="18" charset="0"/>
              </a:rPr>
              <a:t>on đã bay qua nhiều miền đất lạ</a:t>
            </a:r>
          </a:p>
          <a:p>
            <a:pPr algn="just">
              <a:lnSpc>
                <a:spcPct val="150000"/>
              </a:lnSpc>
            </a:pPr>
            <a:r>
              <a:rPr lang="en-US" sz="2400" i="0" dirty="0">
                <a:solidFill>
                  <a:srgbClr val="081C36"/>
                </a:solidFill>
                <a:effectLst/>
                <a:latin typeface="Times New Roman" panose="02020603050405020304" pitchFamily="18" charset="0"/>
                <a:cs typeface="Times New Roman" panose="02020603050405020304" pitchFamily="18" charset="0"/>
              </a:rPr>
              <a:t>Đỏ Tây Nguyên hay xanh biếc Biên Hòa</a:t>
            </a:r>
          </a:p>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G</a:t>
            </a:r>
            <a:r>
              <a:rPr lang="en-US" sz="2400" i="0" dirty="0">
                <a:solidFill>
                  <a:srgbClr val="081C36"/>
                </a:solidFill>
                <a:effectLst/>
                <a:latin typeface="Times New Roman" panose="02020603050405020304" pitchFamily="18" charset="0"/>
                <a:cs typeface="Times New Roman" panose="02020603050405020304" pitchFamily="18" charset="0"/>
              </a:rPr>
              <a:t>iàn khoan đứng giữa mịt mù sóng biển</a:t>
            </a:r>
          </a:p>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N</a:t>
            </a:r>
            <a:r>
              <a:rPr lang="en-US" sz="2400" i="0" dirty="0">
                <a:solidFill>
                  <a:srgbClr val="081C36"/>
                </a:solidFill>
                <a:effectLst/>
                <a:latin typeface="Times New Roman" panose="02020603050405020304" pitchFamily="18" charset="0"/>
                <a:cs typeface="Times New Roman" panose="02020603050405020304" pitchFamily="18" charset="0"/>
              </a:rPr>
              <a:t>hững bãi </a:t>
            </a:r>
            <a:r>
              <a:rPr lang="en-US" sz="2400" i="0" dirty="0" err="1">
                <a:solidFill>
                  <a:srgbClr val="081C36"/>
                </a:solidFill>
                <a:effectLst/>
                <a:latin typeface="Times New Roman" panose="02020603050405020304" pitchFamily="18" charset="0"/>
                <a:cs typeface="Times New Roman" panose="02020603050405020304" pitchFamily="18" charset="0"/>
              </a:rPr>
              <a:t>bờ</a:t>
            </a:r>
            <a:r>
              <a:rPr lang="en-US" sz="2400" i="0" dirty="0">
                <a:solidFill>
                  <a:srgbClr val="081C36"/>
                </a:solidFill>
                <a:effectLst/>
                <a:latin typeface="Times New Roman" panose="02020603050405020304" pitchFamily="18" charset="0"/>
                <a:cs typeface="Times New Roman" panose="02020603050405020304" pitchFamily="18" charset="0"/>
              </a:rPr>
              <a:t> </a:t>
            </a:r>
            <a:r>
              <a:rPr lang="en-US" sz="2400" i="0" dirty="0" err="1">
                <a:solidFill>
                  <a:srgbClr val="081C36"/>
                </a:solidFill>
                <a:effectLst/>
                <a:latin typeface="Times New Roman" panose="02020603050405020304" pitchFamily="18" charset="0"/>
                <a:cs typeface="Times New Roman" panose="02020603050405020304" pitchFamily="18" charset="0"/>
              </a:rPr>
              <a:t>dâng</a:t>
            </a:r>
            <a:r>
              <a:rPr lang="en-US" sz="2400" i="0" dirty="0">
                <a:solidFill>
                  <a:srgbClr val="081C36"/>
                </a:solidFill>
                <a:effectLst/>
                <a:latin typeface="Times New Roman" panose="02020603050405020304" pitchFamily="18" charset="0"/>
                <a:cs typeface="Times New Roman" panose="02020603050405020304" pitchFamily="18" charset="0"/>
              </a:rPr>
              <a:t> ráng đỏ phù sa</a:t>
            </a:r>
          </a:p>
          <a:p>
            <a:pPr algn="just">
              <a:lnSpc>
                <a:spcPct val="150000"/>
              </a:lnSpc>
            </a:pPr>
            <a:endParaRPr lang="en-US" sz="2400" dirty="0">
              <a:solidFill>
                <a:srgbClr val="081C36"/>
              </a:solidFill>
              <a:latin typeface="Times New Roman" panose="02020603050405020304" pitchFamily="18" charset="0"/>
              <a:cs typeface="Times New Roman" panose="02020603050405020304" pitchFamily="18" charset="0"/>
            </a:endParaRPr>
          </a:p>
          <a:p>
            <a:pPr algn="just">
              <a:lnSpc>
                <a:spcPct val="150000"/>
              </a:lnSpc>
            </a:pPr>
            <a:r>
              <a:rPr lang="vi-VN" sz="2400" i="0" dirty="0">
                <a:solidFill>
                  <a:srgbClr val="081C36"/>
                </a:solidFill>
                <a:effectLst/>
                <a:latin typeface="Times New Roman" panose="02020603050405020304" pitchFamily="18" charset="0"/>
                <a:cs typeface="Times New Roman" panose="02020603050405020304" pitchFamily="18" charset="0"/>
              </a:rPr>
              <a:t>Trong giấc mơ</a:t>
            </a:r>
            <a:r>
              <a:rPr lang="en-US" sz="2400" i="0" dirty="0">
                <a:solidFill>
                  <a:srgbClr val="081C36"/>
                </a:solidFill>
                <a:effectLst/>
                <a:latin typeface="Times New Roman" panose="02020603050405020304" pitchFamily="18" charset="0"/>
                <a:cs typeface="Times New Roman" panose="02020603050405020304" pitchFamily="18" charset="0"/>
              </a:rPr>
              <a:t>,</a:t>
            </a:r>
            <a:r>
              <a:rPr lang="vi-VN" sz="2400" i="0" dirty="0">
                <a:solidFill>
                  <a:srgbClr val="081C36"/>
                </a:solidFill>
                <a:effectLst/>
                <a:latin typeface="Times New Roman" panose="02020603050405020304" pitchFamily="18" charset="0"/>
                <a:cs typeface="Times New Roman" panose="02020603050405020304" pitchFamily="18" charset="0"/>
              </a:rPr>
              <a:t> con chuồn chuồn bằng thép</a:t>
            </a:r>
            <a:endParaRPr lang="en-US" sz="2400" i="0" dirty="0">
              <a:solidFill>
                <a:srgbClr val="081C36"/>
              </a:solidFill>
              <a:effectLst/>
              <a:latin typeface="Times New Roman" panose="02020603050405020304" pitchFamily="18" charset="0"/>
              <a:cs typeface="Times New Roman" panose="02020603050405020304" pitchFamily="18" charset="0"/>
            </a:endParaRPr>
          </a:p>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B</a:t>
            </a:r>
            <a:r>
              <a:rPr lang="vi-VN" sz="2400" i="0" dirty="0">
                <a:solidFill>
                  <a:srgbClr val="081C36"/>
                </a:solidFill>
                <a:effectLst/>
                <a:latin typeface="Times New Roman" panose="02020603050405020304" pitchFamily="18" charset="0"/>
                <a:cs typeface="Times New Roman" panose="02020603050405020304" pitchFamily="18" charset="0"/>
              </a:rPr>
              <a:t>ay cao hơn cánh diều giấy tuổi thơ</a:t>
            </a:r>
            <a:endParaRPr lang="en-US" sz="2400" i="0" dirty="0">
              <a:solidFill>
                <a:srgbClr val="081C36"/>
              </a:solidFill>
              <a:effectLst/>
              <a:latin typeface="Times New Roman" panose="02020603050405020304" pitchFamily="18" charset="0"/>
              <a:cs typeface="Times New Roman" panose="02020603050405020304" pitchFamily="18" charset="0"/>
            </a:endParaRPr>
          </a:p>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M</a:t>
            </a:r>
            <a:r>
              <a:rPr lang="vi-VN" sz="2400" i="0" dirty="0">
                <a:solidFill>
                  <a:srgbClr val="081C36"/>
                </a:solidFill>
                <a:effectLst/>
                <a:latin typeface="Times New Roman" panose="02020603050405020304" pitchFamily="18" charset="0"/>
                <a:cs typeface="Times New Roman" panose="02020603050405020304" pitchFamily="18" charset="0"/>
              </a:rPr>
              <a:t>ùi rơm rạ cứ bồn chồn dưới cánh</a:t>
            </a:r>
            <a:endParaRPr lang="en-US" sz="2400" i="0" dirty="0">
              <a:solidFill>
                <a:srgbClr val="081C36"/>
              </a:solidFill>
              <a:effectLst/>
              <a:latin typeface="Times New Roman" panose="02020603050405020304" pitchFamily="18" charset="0"/>
              <a:cs typeface="Times New Roman" panose="02020603050405020304" pitchFamily="18" charset="0"/>
            </a:endParaRPr>
          </a:p>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V</a:t>
            </a:r>
            <a:r>
              <a:rPr lang="vi-VN" sz="2400" i="0" dirty="0">
                <a:solidFill>
                  <a:srgbClr val="081C36"/>
                </a:solidFill>
                <a:effectLst/>
                <a:latin typeface="Times New Roman" panose="02020603050405020304" pitchFamily="18" charset="0"/>
                <a:cs typeface="Times New Roman" panose="02020603050405020304" pitchFamily="18" charset="0"/>
              </a:rPr>
              <a:t>ì sao xa như đốm lửa chăn bò</a:t>
            </a:r>
            <a:r>
              <a:rPr lang="en-US" sz="2400" i="0" dirty="0">
                <a:solidFill>
                  <a:srgbClr val="081C36"/>
                </a:solidFill>
                <a:effectLst/>
                <a:latin typeface="Times New Roman" panose="02020603050405020304" pitchFamily="18" charset="0"/>
                <a:cs typeface="Times New Roman" panose="02020603050405020304" pitchFamily="18" charset="0"/>
              </a:rPr>
              <a:t>.</a:t>
            </a:r>
          </a:p>
          <a:p>
            <a:pPr algn="just">
              <a:lnSpc>
                <a:spcPct val="150000"/>
              </a:lnSpc>
            </a:pPr>
            <a:endParaRPr lang="en-US" sz="2000" b="0" i="0" dirty="0">
              <a:solidFill>
                <a:srgbClr val="081C36"/>
              </a:solidFill>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88249CAD-1584-455F-8D31-9AD296CDB991}"/>
              </a:ext>
            </a:extLst>
          </p:cNvPr>
          <p:cNvSpPr/>
          <p:nvPr/>
        </p:nvSpPr>
        <p:spPr>
          <a:xfrm>
            <a:off x="6428509" y="905636"/>
            <a:ext cx="5098473" cy="5657831"/>
          </a:xfrm>
          <a:prstGeom prst="rect">
            <a:avLst/>
          </a:prstGeom>
        </p:spPr>
        <p:txBody>
          <a:bodyPr wrap="square">
            <a:spAutoFit/>
          </a:bodyPr>
          <a:lstStyle/>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Đ</a:t>
            </a:r>
            <a:r>
              <a:rPr lang="vi-VN" sz="2400" b="0" i="0" dirty="0">
                <a:solidFill>
                  <a:srgbClr val="081C36"/>
                </a:solidFill>
                <a:effectLst/>
                <a:latin typeface="Times New Roman" panose="02020603050405020304" pitchFamily="18" charset="0"/>
                <a:cs typeface="Times New Roman" panose="02020603050405020304" pitchFamily="18" charset="0"/>
              </a:rPr>
              <a:t>ã cùng con canh trời một thuở</a:t>
            </a:r>
            <a:endParaRPr lang="en-US" sz="2400" b="0" i="0" dirty="0">
              <a:solidFill>
                <a:srgbClr val="081C36"/>
              </a:solidFill>
              <a:effectLst/>
              <a:latin typeface="Times New Roman" panose="02020603050405020304" pitchFamily="18" charset="0"/>
              <a:cs typeface="Times New Roman" panose="02020603050405020304" pitchFamily="18" charset="0"/>
            </a:endParaRPr>
          </a:p>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C</a:t>
            </a:r>
            <a:r>
              <a:rPr lang="vi-VN" sz="2400" b="0" i="0" dirty="0">
                <a:solidFill>
                  <a:srgbClr val="081C36"/>
                </a:solidFill>
                <a:effectLst/>
                <a:latin typeface="Times New Roman" panose="02020603050405020304" pitchFamily="18" charset="0"/>
                <a:cs typeface="Times New Roman" panose="02020603050405020304" pitchFamily="18" charset="0"/>
              </a:rPr>
              <a:t>ánh chim </a:t>
            </a:r>
            <a:r>
              <a:rPr lang="en-US" sz="2400" dirty="0">
                <a:solidFill>
                  <a:srgbClr val="081C36"/>
                </a:solidFill>
                <a:latin typeface="Times New Roman" panose="02020603050405020304" pitchFamily="18" charset="0"/>
                <a:cs typeface="Times New Roman" panose="02020603050405020304" pitchFamily="18" charset="0"/>
              </a:rPr>
              <a:t>x</a:t>
            </a:r>
            <a:r>
              <a:rPr lang="vi-VN" sz="2400" b="0" i="0" dirty="0">
                <a:solidFill>
                  <a:srgbClr val="081C36"/>
                </a:solidFill>
                <a:effectLst/>
                <a:latin typeface="Times New Roman" panose="02020603050405020304" pitchFamily="18" charset="0"/>
                <a:cs typeface="Times New Roman" panose="02020603050405020304" pitchFamily="18" charset="0"/>
              </a:rPr>
              <a:t>a nhớ tổ lại quay về</a:t>
            </a:r>
            <a:endParaRPr lang="en-US" sz="2400" b="0" i="0" dirty="0">
              <a:solidFill>
                <a:srgbClr val="081C36"/>
              </a:solidFill>
              <a:effectLst/>
              <a:latin typeface="Times New Roman" panose="02020603050405020304" pitchFamily="18" charset="0"/>
              <a:cs typeface="Times New Roman" panose="02020603050405020304" pitchFamily="18" charset="0"/>
            </a:endParaRPr>
          </a:p>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G</a:t>
            </a:r>
            <a:r>
              <a:rPr lang="vi-VN" sz="2400" b="0" i="0" dirty="0">
                <a:solidFill>
                  <a:srgbClr val="081C36"/>
                </a:solidFill>
                <a:effectLst/>
                <a:latin typeface="Times New Roman" panose="02020603050405020304" pitchFamily="18" charset="0"/>
                <a:cs typeface="Times New Roman" panose="02020603050405020304" pitchFamily="18" charset="0"/>
              </a:rPr>
              <a:t>iờ con bay trên má</a:t>
            </a:r>
            <a:r>
              <a:rPr lang="en-US" sz="2400" b="0" i="0" dirty="0" err="1">
                <a:solidFill>
                  <a:srgbClr val="081C36"/>
                </a:solidFill>
                <a:effectLst/>
                <a:latin typeface="Times New Roman" panose="02020603050405020304" pitchFamily="18" charset="0"/>
                <a:cs typeface="Times New Roman" panose="02020603050405020304" pitchFamily="18" charset="0"/>
              </a:rPr>
              <a:t>i</a:t>
            </a:r>
            <a:r>
              <a:rPr lang="vi-VN" sz="2400" b="0" i="0" dirty="0">
                <a:solidFill>
                  <a:srgbClr val="081C36"/>
                </a:solidFill>
                <a:effectLst/>
                <a:latin typeface="Times New Roman" panose="02020603050405020304" pitchFamily="18" charset="0"/>
                <a:cs typeface="Times New Roman" panose="02020603050405020304" pitchFamily="18" charset="0"/>
              </a:rPr>
              <a:t> nhà của mẹ</a:t>
            </a:r>
            <a:endParaRPr lang="en-US" sz="2400" b="0" i="0" dirty="0">
              <a:solidFill>
                <a:srgbClr val="081C36"/>
              </a:solidFill>
              <a:effectLst/>
              <a:latin typeface="Times New Roman" panose="02020603050405020304" pitchFamily="18" charset="0"/>
              <a:cs typeface="Times New Roman" panose="02020603050405020304" pitchFamily="18" charset="0"/>
            </a:endParaRPr>
          </a:p>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H</a:t>
            </a:r>
            <a:r>
              <a:rPr lang="vi-VN" sz="2400" b="0" i="0" dirty="0">
                <a:solidFill>
                  <a:srgbClr val="081C36"/>
                </a:solidFill>
                <a:effectLst/>
                <a:latin typeface="Times New Roman" panose="02020603050405020304" pitchFamily="18" charset="0"/>
                <a:cs typeface="Times New Roman" panose="02020603050405020304" pitchFamily="18" charset="0"/>
              </a:rPr>
              <a:t>oa mướp vàng</a:t>
            </a:r>
            <a:r>
              <a:rPr lang="en-US" sz="2400" b="0" i="0" dirty="0">
                <a:solidFill>
                  <a:srgbClr val="081C36"/>
                </a:solidFill>
                <a:effectLst/>
                <a:latin typeface="Times New Roman" panose="02020603050405020304" pitchFamily="18" charset="0"/>
                <a:cs typeface="Times New Roman" panose="02020603050405020304" pitchFamily="18" charset="0"/>
              </a:rPr>
              <a:t>,</a:t>
            </a:r>
            <a:r>
              <a:rPr lang="vi-VN" sz="2400" b="0" i="0" dirty="0">
                <a:solidFill>
                  <a:srgbClr val="081C36"/>
                </a:solidFill>
                <a:effectLst/>
                <a:latin typeface="Times New Roman" panose="02020603050405020304" pitchFamily="18" charset="0"/>
                <a:cs typeface="Times New Roman" panose="02020603050405020304" pitchFamily="18" charset="0"/>
              </a:rPr>
              <a:t> xoan tím</a:t>
            </a:r>
            <a:r>
              <a:rPr lang="en-US" sz="2400" b="0" i="0" dirty="0">
                <a:solidFill>
                  <a:srgbClr val="081C36"/>
                </a:solidFill>
                <a:effectLst/>
                <a:latin typeface="Times New Roman" panose="02020603050405020304" pitchFamily="18" charset="0"/>
                <a:cs typeface="Times New Roman" panose="02020603050405020304" pitchFamily="18" charset="0"/>
              </a:rPr>
              <a:t>,</a:t>
            </a:r>
            <a:r>
              <a:rPr lang="vi-VN" sz="2400" b="0" i="0" dirty="0">
                <a:solidFill>
                  <a:srgbClr val="081C36"/>
                </a:solidFill>
                <a:effectLst/>
                <a:latin typeface="Times New Roman" panose="02020603050405020304" pitchFamily="18" charset="0"/>
                <a:cs typeface="Times New Roman" panose="02020603050405020304" pitchFamily="18" charset="0"/>
              </a:rPr>
              <a:t> cỏ </a:t>
            </a:r>
            <a:r>
              <a:rPr lang="en-US" sz="2400" dirty="0">
                <a:solidFill>
                  <a:srgbClr val="081C36"/>
                </a:solidFill>
                <a:latin typeface="Times New Roman" panose="02020603050405020304" pitchFamily="18" charset="0"/>
                <a:cs typeface="Times New Roman" panose="02020603050405020304" pitchFamily="18" charset="0"/>
              </a:rPr>
              <a:t>triền</a:t>
            </a:r>
            <a:r>
              <a:rPr lang="vi-VN" sz="2400" b="0" i="0" dirty="0">
                <a:solidFill>
                  <a:srgbClr val="081C36"/>
                </a:solidFill>
                <a:effectLst/>
                <a:latin typeface="Times New Roman" panose="02020603050405020304" pitchFamily="18" charset="0"/>
                <a:cs typeface="Times New Roman" panose="02020603050405020304" pitchFamily="18" charset="0"/>
              </a:rPr>
              <a:t> đ</a:t>
            </a:r>
            <a:r>
              <a:rPr lang="en-US" sz="2400" dirty="0">
                <a:solidFill>
                  <a:srgbClr val="081C36"/>
                </a:solidFill>
                <a:latin typeface="Times New Roman" panose="02020603050405020304" pitchFamily="18" charset="0"/>
                <a:cs typeface="Times New Roman" panose="02020603050405020304" pitchFamily="18" charset="0"/>
              </a:rPr>
              <a:t>ê.</a:t>
            </a:r>
          </a:p>
          <a:p>
            <a:pPr algn="just">
              <a:lnSpc>
                <a:spcPct val="150000"/>
              </a:lnSpc>
            </a:pPr>
            <a:endParaRPr lang="en-US" sz="2400" dirty="0">
              <a:solidFill>
                <a:srgbClr val="081C36"/>
              </a:solidFill>
              <a:latin typeface="Times New Roman" panose="02020603050405020304" pitchFamily="18" charset="0"/>
              <a:cs typeface="Times New Roman" panose="02020603050405020304" pitchFamily="18" charset="0"/>
            </a:endParaRPr>
          </a:p>
          <a:p>
            <a:pPr algn="just">
              <a:lnSpc>
                <a:spcPct val="150000"/>
              </a:lnSpc>
            </a:pPr>
            <a:r>
              <a:rPr lang="vi-VN" sz="2400" b="0" i="0" dirty="0">
                <a:solidFill>
                  <a:srgbClr val="081C36"/>
                </a:solidFill>
                <a:effectLst/>
                <a:latin typeface="Times New Roman" panose="02020603050405020304" pitchFamily="18" charset="0"/>
                <a:cs typeface="Times New Roman" panose="02020603050405020304" pitchFamily="18" charset="0"/>
              </a:rPr>
              <a:t>Xuyên qua ngày và xuyên qua đêm</a:t>
            </a:r>
            <a:endParaRPr lang="en-US" sz="2400" b="0" i="0" dirty="0">
              <a:solidFill>
                <a:srgbClr val="081C36"/>
              </a:solidFill>
              <a:effectLst/>
              <a:latin typeface="Times New Roman" panose="02020603050405020304" pitchFamily="18" charset="0"/>
              <a:cs typeface="Times New Roman" panose="02020603050405020304" pitchFamily="18" charset="0"/>
            </a:endParaRPr>
          </a:p>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N</a:t>
            </a:r>
            <a:r>
              <a:rPr lang="vi-VN" sz="2400" b="0" i="0" dirty="0">
                <a:solidFill>
                  <a:srgbClr val="081C36"/>
                </a:solidFill>
                <a:effectLst/>
                <a:latin typeface="Times New Roman" panose="02020603050405020304" pitchFamily="18" charset="0"/>
                <a:cs typeface="Times New Roman" panose="02020603050405020304" pitchFamily="18" charset="0"/>
              </a:rPr>
              <a:t>hững cánh bay của </a:t>
            </a:r>
            <a:r>
              <a:rPr lang="en-US" sz="2400" b="0" i="0" dirty="0">
                <a:solidFill>
                  <a:srgbClr val="081C36"/>
                </a:solidFill>
                <a:effectLst/>
                <a:latin typeface="Times New Roman" panose="02020603050405020304" pitchFamily="18" charset="0"/>
                <a:cs typeface="Times New Roman" panose="02020603050405020304" pitchFamily="18" charset="0"/>
              </a:rPr>
              <a:t>h</a:t>
            </a:r>
            <a:r>
              <a:rPr lang="vi-VN" sz="2400" b="0" i="0" dirty="0">
                <a:solidFill>
                  <a:srgbClr val="081C36"/>
                </a:solidFill>
                <a:effectLst/>
                <a:latin typeface="Times New Roman" panose="02020603050405020304" pitchFamily="18" charset="0"/>
                <a:cs typeface="Times New Roman" panose="02020603050405020304" pitchFamily="18" charset="0"/>
              </a:rPr>
              <a:t>òa </a:t>
            </a:r>
            <a:r>
              <a:rPr lang="en-US" sz="2400" b="0" i="0" dirty="0">
                <a:solidFill>
                  <a:srgbClr val="081C36"/>
                </a:solidFill>
                <a:effectLst/>
                <a:latin typeface="Times New Roman" panose="02020603050405020304" pitchFamily="18" charset="0"/>
                <a:cs typeface="Times New Roman" panose="02020603050405020304" pitchFamily="18" charset="0"/>
              </a:rPr>
              <a:t>b</a:t>
            </a:r>
            <a:r>
              <a:rPr lang="vi-VN" sz="2400" b="0" i="0" dirty="0">
                <a:solidFill>
                  <a:srgbClr val="081C36"/>
                </a:solidFill>
                <a:effectLst/>
                <a:latin typeface="Times New Roman" panose="02020603050405020304" pitchFamily="18" charset="0"/>
                <a:cs typeface="Times New Roman" panose="02020603050405020304" pitchFamily="18" charset="0"/>
              </a:rPr>
              <a:t>ình m</a:t>
            </a:r>
            <a:r>
              <a:rPr lang="en-US" sz="2400" b="0" i="0" dirty="0">
                <a:solidFill>
                  <a:srgbClr val="081C36"/>
                </a:solidFill>
                <a:effectLst/>
                <a:latin typeface="Times New Roman" panose="02020603050405020304" pitchFamily="18" charset="0"/>
                <a:cs typeface="Times New Roman" panose="02020603050405020304" pitchFamily="18" charset="0"/>
              </a:rPr>
              <a:t>ả</a:t>
            </a:r>
            <a:r>
              <a:rPr lang="vi-VN" sz="2400" b="0" i="0" dirty="0">
                <a:solidFill>
                  <a:srgbClr val="081C36"/>
                </a:solidFill>
                <a:effectLst/>
                <a:latin typeface="Times New Roman" panose="02020603050405020304" pitchFamily="18" charset="0"/>
                <a:cs typeface="Times New Roman" panose="02020603050405020304" pitchFamily="18" charset="0"/>
              </a:rPr>
              <a:t>i miết</a:t>
            </a:r>
            <a:endParaRPr lang="en-US" sz="2400" b="0" i="0" dirty="0">
              <a:solidFill>
                <a:srgbClr val="081C36"/>
              </a:solidFill>
              <a:effectLst/>
              <a:latin typeface="Times New Roman" panose="02020603050405020304" pitchFamily="18" charset="0"/>
              <a:cs typeface="Times New Roman" panose="02020603050405020304" pitchFamily="18" charset="0"/>
            </a:endParaRPr>
          </a:p>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S</a:t>
            </a:r>
            <a:r>
              <a:rPr lang="vi-VN" sz="2400" b="0" i="0" dirty="0">
                <a:solidFill>
                  <a:srgbClr val="081C36"/>
                </a:solidFill>
                <a:effectLst/>
                <a:latin typeface="Times New Roman" panose="02020603050405020304" pitchFamily="18" charset="0"/>
                <a:cs typeface="Times New Roman" panose="02020603050405020304" pitchFamily="18" charset="0"/>
              </a:rPr>
              <a:t>au tay lái con chu</a:t>
            </a:r>
            <a:r>
              <a:rPr lang="en-US" sz="2400" b="0" i="0" dirty="0">
                <a:solidFill>
                  <a:srgbClr val="081C36"/>
                </a:solidFill>
                <a:effectLst/>
                <a:latin typeface="Times New Roman" panose="02020603050405020304" pitchFamily="18" charset="0"/>
                <a:cs typeface="Times New Roman" panose="02020603050405020304" pitchFamily="18" charset="0"/>
              </a:rPr>
              <a:t>ồn</a:t>
            </a:r>
            <a:r>
              <a:rPr lang="vi-VN" sz="2400" b="0" i="0" dirty="0">
                <a:solidFill>
                  <a:srgbClr val="081C36"/>
                </a:solidFill>
                <a:effectLst/>
                <a:latin typeface="Times New Roman" panose="02020603050405020304" pitchFamily="18" charset="0"/>
                <a:cs typeface="Times New Roman" panose="02020603050405020304" pitchFamily="18" charset="0"/>
              </a:rPr>
              <a:t> chu</a:t>
            </a:r>
            <a:r>
              <a:rPr lang="en-US" sz="2400" b="0" i="0" dirty="0">
                <a:solidFill>
                  <a:srgbClr val="081C36"/>
                </a:solidFill>
                <a:effectLst/>
                <a:latin typeface="Times New Roman" panose="02020603050405020304" pitchFamily="18" charset="0"/>
                <a:cs typeface="Times New Roman" panose="02020603050405020304" pitchFamily="18" charset="0"/>
              </a:rPr>
              <a:t>ồn</a:t>
            </a:r>
            <a:r>
              <a:rPr lang="vi-VN" sz="2400" b="0" i="0" dirty="0">
                <a:solidFill>
                  <a:srgbClr val="081C36"/>
                </a:solidFill>
                <a:effectLst/>
                <a:latin typeface="Times New Roman" panose="02020603050405020304" pitchFamily="18" charset="0"/>
                <a:cs typeface="Times New Roman" panose="02020603050405020304" pitchFamily="18" charset="0"/>
              </a:rPr>
              <a:t> bằng thép</a:t>
            </a:r>
            <a:endParaRPr lang="en-US" sz="2400" b="0" i="0" dirty="0">
              <a:solidFill>
                <a:srgbClr val="081C36"/>
              </a:solidFill>
              <a:effectLst/>
              <a:latin typeface="Times New Roman" panose="02020603050405020304" pitchFamily="18" charset="0"/>
              <a:cs typeface="Times New Roman" panose="02020603050405020304" pitchFamily="18" charset="0"/>
            </a:endParaRPr>
          </a:p>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C</a:t>
            </a:r>
            <a:r>
              <a:rPr lang="vi-VN" sz="2400" b="0" i="0" dirty="0">
                <a:solidFill>
                  <a:srgbClr val="081C36"/>
                </a:solidFill>
                <a:effectLst/>
                <a:latin typeface="Times New Roman" panose="02020603050405020304" pitchFamily="18" charset="0"/>
                <a:cs typeface="Times New Roman" panose="02020603050405020304" pitchFamily="18" charset="0"/>
              </a:rPr>
              <a:t>on sẽ về bé bỏng giữa quê hương</a:t>
            </a:r>
            <a:r>
              <a:rPr lang="en-US" sz="2400" b="0" i="0" dirty="0">
                <a:solidFill>
                  <a:srgbClr val="081C36"/>
                </a:solidFill>
                <a:effectLst/>
                <a:latin typeface="Times New Roman" panose="02020603050405020304" pitchFamily="18" charset="0"/>
                <a:cs typeface="Times New Roman" panose="02020603050405020304" pitchFamily="18" charset="0"/>
              </a:rPr>
              <a:t>.</a:t>
            </a:r>
            <a:endParaRPr lang="en-US" sz="2400" b="0" i="0" dirty="0">
              <a:solidFill>
                <a:srgbClr val="081C36"/>
              </a:solidFill>
              <a:effectLst/>
              <a:latin typeface="SegoeuiPc"/>
            </a:endParaRPr>
          </a:p>
          <a:p>
            <a:pPr lvl="6" algn="just">
              <a:lnSpc>
                <a:spcPct val="150000"/>
              </a:lnSpc>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Anh Ngọc</a:t>
            </a:r>
          </a:p>
        </p:txBody>
      </p:sp>
    </p:spTree>
    <p:extLst>
      <p:ext uri="{BB962C8B-B14F-4D97-AF65-F5344CB8AC3E}">
        <p14:creationId xmlns:p14="http://schemas.microsoft.com/office/powerpoint/2010/main" val="4244248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D0187A-2A20-9866-4843-963F2700661B}"/>
              </a:ext>
            </a:extLst>
          </p:cNvPr>
          <p:cNvSpPr txBox="1"/>
          <p:nvPr/>
        </p:nvSpPr>
        <p:spPr>
          <a:xfrm>
            <a:off x="284922" y="0"/>
            <a:ext cx="11907078" cy="833818"/>
          </a:xfrm>
          <a:prstGeom prst="rect">
            <a:avLst/>
          </a:prstGeom>
          <a:noFill/>
        </p:spPr>
        <p:txBody>
          <a:bodyPr wrap="square">
            <a:spAutoFit/>
          </a:bodyPr>
          <a:lstStyle/>
          <a:p>
            <a:pPr algn="ctr">
              <a:lnSpc>
                <a:spcPct val="150000"/>
              </a:lnSpc>
            </a:pPr>
            <a:r>
              <a:rPr lang="en-US" sz="36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Bay trên mái nhà của mẹ</a:t>
            </a:r>
            <a:endParaRPr lang="en-US" sz="36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520449" y="905635"/>
            <a:ext cx="5575551" cy="5484643"/>
          </a:xfrm>
          <a:prstGeom prst="rect">
            <a:avLst/>
          </a:prstGeom>
        </p:spPr>
        <p:txBody>
          <a:bodyPr wrap="square">
            <a:spAutoFit/>
          </a:bodyPr>
          <a:lstStyle/>
          <a:p>
            <a:pPr algn="just">
              <a:lnSpc>
                <a:spcPct val="150000"/>
              </a:lnSpc>
            </a:pPr>
            <a:r>
              <a:rPr lang="en-US" sz="2400" i="0" dirty="0">
                <a:solidFill>
                  <a:srgbClr val="000000"/>
                </a:solidFill>
                <a:effectLst/>
                <a:latin typeface="Times New Roman" panose="02020603050405020304" pitchFamily="18" charset="0"/>
                <a:cs typeface="Times New Roman" panose="02020603050405020304" pitchFamily="18" charset="0"/>
              </a:rPr>
              <a:t>C</a:t>
            </a:r>
            <a:r>
              <a:rPr lang="en-US" sz="2400" i="0" dirty="0">
                <a:solidFill>
                  <a:srgbClr val="081C36"/>
                </a:solidFill>
                <a:effectLst/>
                <a:latin typeface="Times New Roman" panose="02020603050405020304" pitchFamily="18" charset="0"/>
                <a:cs typeface="Times New Roman" panose="02020603050405020304" pitchFamily="18" charset="0"/>
              </a:rPr>
              <a:t>on đã bay qua/ nhiều miền đất lạ</a:t>
            </a:r>
          </a:p>
          <a:p>
            <a:pPr algn="just">
              <a:lnSpc>
                <a:spcPct val="150000"/>
              </a:lnSpc>
            </a:pPr>
            <a:r>
              <a:rPr lang="en-US" sz="2400" i="0" dirty="0">
                <a:solidFill>
                  <a:srgbClr val="081C36"/>
                </a:solidFill>
                <a:effectLst/>
                <a:latin typeface="Times New Roman" panose="02020603050405020304" pitchFamily="18" charset="0"/>
                <a:cs typeface="Times New Roman" panose="02020603050405020304" pitchFamily="18" charset="0"/>
              </a:rPr>
              <a:t>Đỏ Tây </a:t>
            </a:r>
            <a:r>
              <a:rPr lang="en-US" sz="2400" i="0" dirty="0" err="1">
                <a:solidFill>
                  <a:srgbClr val="081C36"/>
                </a:solidFill>
                <a:effectLst/>
                <a:latin typeface="Times New Roman" panose="02020603050405020304" pitchFamily="18" charset="0"/>
                <a:cs typeface="Times New Roman" panose="02020603050405020304" pitchFamily="18" charset="0"/>
              </a:rPr>
              <a:t>Nguyên</a:t>
            </a:r>
            <a:r>
              <a:rPr lang="en-US" sz="2400" i="0" dirty="0">
                <a:solidFill>
                  <a:srgbClr val="081C36"/>
                </a:solidFill>
                <a:effectLst/>
                <a:latin typeface="Times New Roman" panose="02020603050405020304" pitchFamily="18" charset="0"/>
                <a:cs typeface="Times New Roman" panose="02020603050405020304" pitchFamily="18" charset="0"/>
              </a:rPr>
              <a:t> /hay xanh biếc Biên Hòa</a:t>
            </a:r>
          </a:p>
          <a:p>
            <a:pPr algn="just">
              <a:lnSpc>
                <a:spcPct val="150000"/>
              </a:lnSpc>
            </a:pPr>
            <a:r>
              <a:rPr lang="en-US" sz="2400" dirty="0" err="1">
                <a:solidFill>
                  <a:srgbClr val="081C36"/>
                </a:solidFill>
                <a:latin typeface="Times New Roman" panose="02020603050405020304" pitchFamily="18" charset="0"/>
                <a:cs typeface="Times New Roman" panose="02020603050405020304" pitchFamily="18" charset="0"/>
              </a:rPr>
              <a:t>G</a:t>
            </a:r>
            <a:r>
              <a:rPr lang="en-US" sz="2400" i="0" dirty="0" err="1">
                <a:solidFill>
                  <a:srgbClr val="081C36"/>
                </a:solidFill>
                <a:effectLst/>
                <a:latin typeface="Times New Roman" panose="02020603050405020304" pitchFamily="18" charset="0"/>
                <a:cs typeface="Times New Roman" panose="02020603050405020304" pitchFamily="18" charset="0"/>
              </a:rPr>
              <a:t>iàn</a:t>
            </a:r>
            <a:r>
              <a:rPr lang="en-US" sz="2400" i="0" dirty="0">
                <a:solidFill>
                  <a:srgbClr val="081C36"/>
                </a:solidFill>
                <a:effectLst/>
                <a:latin typeface="Times New Roman" panose="02020603050405020304" pitchFamily="18" charset="0"/>
                <a:cs typeface="Times New Roman" panose="02020603050405020304" pitchFamily="18" charset="0"/>
              </a:rPr>
              <a:t> </a:t>
            </a:r>
            <a:r>
              <a:rPr lang="en-US" sz="2400" i="0" dirty="0" err="1">
                <a:solidFill>
                  <a:srgbClr val="081C36"/>
                </a:solidFill>
                <a:effectLst/>
                <a:latin typeface="Times New Roman" panose="02020603050405020304" pitchFamily="18" charset="0"/>
                <a:cs typeface="Times New Roman" panose="02020603050405020304" pitchFamily="18" charset="0"/>
              </a:rPr>
              <a:t>khoan</a:t>
            </a:r>
            <a:r>
              <a:rPr lang="en-US" sz="2400" i="0" dirty="0">
                <a:solidFill>
                  <a:srgbClr val="081C36"/>
                </a:solidFill>
                <a:effectLst/>
                <a:latin typeface="Times New Roman" panose="02020603050405020304" pitchFamily="18" charset="0"/>
                <a:cs typeface="Times New Roman" panose="02020603050405020304" pitchFamily="18" charset="0"/>
              </a:rPr>
              <a:t>/ đứng giữa mịt mù sóng biển</a:t>
            </a:r>
          </a:p>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N</a:t>
            </a:r>
            <a:r>
              <a:rPr lang="en-US" sz="2400" i="0" dirty="0">
                <a:solidFill>
                  <a:srgbClr val="081C36"/>
                </a:solidFill>
                <a:effectLst/>
                <a:latin typeface="Times New Roman" panose="02020603050405020304" pitchFamily="18" charset="0"/>
                <a:cs typeface="Times New Roman" panose="02020603050405020304" pitchFamily="18" charset="0"/>
              </a:rPr>
              <a:t>hững bãi </a:t>
            </a:r>
            <a:r>
              <a:rPr lang="en-US" sz="2400" i="0" dirty="0" err="1">
                <a:solidFill>
                  <a:srgbClr val="081C36"/>
                </a:solidFill>
                <a:effectLst/>
                <a:latin typeface="Times New Roman" panose="02020603050405020304" pitchFamily="18" charset="0"/>
                <a:cs typeface="Times New Roman" panose="02020603050405020304" pitchFamily="18" charset="0"/>
              </a:rPr>
              <a:t>bờ</a:t>
            </a:r>
            <a:r>
              <a:rPr lang="en-US" sz="2400" i="0" dirty="0">
                <a:solidFill>
                  <a:srgbClr val="081C36"/>
                </a:solidFill>
                <a:effectLst/>
                <a:latin typeface="Times New Roman" panose="02020603050405020304" pitchFamily="18" charset="0"/>
                <a:cs typeface="Times New Roman" panose="02020603050405020304" pitchFamily="18" charset="0"/>
              </a:rPr>
              <a:t> /</a:t>
            </a:r>
            <a:r>
              <a:rPr lang="en-US" sz="2400" i="0" dirty="0" err="1">
                <a:solidFill>
                  <a:srgbClr val="081C36"/>
                </a:solidFill>
                <a:effectLst/>
                <a:latin typeface="Times New Roman" panose="02020603050405020304" pitchFamily="18" charset="0"/>
                <a:cs typeface="Times New Roman" panose="02020603050405020304" pitchFamily="18" charset="0"/>
              </a:rPr>
              <a:t>dâng</a:t>
            </a:r>
            <a:r>
              <a:rPr lang="en-US" sz="2400" i="0" dirty="0">
                <a:solidFill>
                  <a:srgbClr val="081C36"/>
                </a:solidFill>
                <a:effectLst/>
                <a:latin typeface="Times New Roman" panose="02020603050405020304" pitchFamily="18" charset="0"/>
                <a:cs typeface="Times New Roman" panose="02020603050405020304" pitchFamily="18" charset="0"/>
              </a:rPr>
              <a:t> ráng đỏ </a:t>
            </a:r>
            <a:r>
              <a:rPr lang="en-US" sz="2400" i="0" dirty="0" err="1">
                <a:solidFill>
                  <a:srgbClr val="081C36"/>
                </a:solidFill>
                <a:effectLst/>
                <a:latin typeface="Times New Roman" panose="02020603050405020304" pitchFamily="18" charset="0"/>
                <a:cs typeface="Times New Roman" panose="02020603050405020304" pitchFamily="18" charset="0"/>
              </a:rPr>
              <a:t>phù</a:t>
            </a:r>
            <a:r>
              <a:rPr lang="en-US" sz="2400" i="0" dirty="0">
                <a:solidFill>
                  <a:srgbClr val="081C36"/>
                </a:solidFill>
                <a:effectLst/>
                <a:latin typeface="Times New Roman" panose="02020603050405020304" pitchFamily="18" charset="0"/>
                <a:cs typeface="Times New Roman" panose="02020603050405020304" pitchFamily="18" charset="0"/>
              </a:rPr>
              <a:t> </a:t>
            </a:r>
            <a:r>
              <a:rPr lang="en-US" sz="2400" i="0" dirty="0" err="1">
                <a:solidFill>
                  <a:srgbClr val="081C36"/>
                </a:solidFill>
                <a:effectLst/>
                <a:latin typeface="Times New Roman" panose="02020603050405020304" pitchFamily="18" charset="0"/>
                <a:cs typeface="Times New Roman" panose="02020603050405020304" pitchFamily="18" charset="0"/>
              </a:rPr>
              <a:t>sa</a:t>
            </a:r>
            <a:r>
              <a:rPr lang="en-US" sz="2400" i="0" dirty="0">
                <a:solidFill>
                  <a:srgbClr val="081C36"/>
                </a:solidFill>
                <a:effectLst/>
                <a:latin typeface="Times New Roman" panose="02020603050405020304" pitchFamily="18" charset="0"/>
                <a:cs typeface="Times New Roman" panose="02020603050405020304" pitchFamily="18" charset="0"/>
              </a:rPr>
              <a:t>.</a:t>
            </a:r>
          </a:p>
          <a:p>
            <a:pPr algn="just">
              <a:lnSpc>
                <a:spcPct val="150000"/>
              </a:lnSpc>
            </a:pPr>
            <a:endParaRPr lang="en-US" sz="2400" dirty="0">
              <a:solidFill>
                <a:srgbClr val="081C36"/>
              </a:solidFill>
              <a:latin typeface="Times New Roman" panose="02020603050405020304" pitchFamily="18" charset="0"/>
              <a:cs typeface="Times New Roman" panose="02020603050405020304" pitchFamily="18" charset="0"/>
            </a:endParaRPr>
          </a:p>
          <a:p>
            <a:pPr algn="just">
              <a:lnSpc>
                <a:spcPct val="150000"/>
              </a:lnSpc>
            </a:pPr>
            <a:r>
              <a:rPr lang="vi-VN" sz="2400" i="0" dirty="0">
                <a:solidFill>
                  <a:srgbClr val="081C36"/>
                </a:solidFill>
                <a:effectLst/>
                <a:latin typeface="Times New Roman" panose="02020603050405020304" pitchFamily="18" charset="0"/>
                <a:cs typeface="Times New Roman" panose="02020603050405020304" pitchFamily="18" charset="0"/>
              </a:rPr>
              <a:t>Trong giấc mơ</a:t>
            </a:r>
            <a:r>
              <a:rPr lang="en-US" sz="2400" i="0" dirty="0">
                <a:solidFill>
                  <a:srgbClr val="081C36"/>
                </a:solidFill>
                <a:effectLst/>
                <a:latin typeface="Times New Roman" panose="02020603050405020304" pitchFamily="18" charset="0"/>
                <a:cs typeface="Times New Roman" panose="02020603050405020304" pitchFamily="18" charset="0"/>
              </a:rPr>
              <a:t>,/</a:t>
            </a:r>
            <a:r>
              <a:rPr lang="vi-VN" sz="2400" i="0" dirty="0">
                <a:solidFill>
                  <a:srgbClr val="081C36"/>
                </a:solidFill>
                <a:effectLst/>
                <a:latin typeface="Times New Roman" panose="02020603050405020304" pitchFamily="18" charset="0"/>
                <a:cs typeface="Times New Roman" panose="02020603050405020304" pitchFamily="18" charset="0"/>
              </a:rPr>
              <a:t> con chuồn chuồn bằng thép</a:t>
            </a:r>
            <a:endParaRPr lang="en-US" sz="2400" i="0" dirty="0">
              <a:solidFill>
                <a:srgbClr val="081C36"/>
              </a:solidFill>
              <a:effectLst/>
              <a:latin typeface="Times New Roman" panose="02020603050405020304" pitchFamily="18" charset="0"/>
              <a:cs typeface="Times New Roman" panose="02020603050405020304" pitchFamily="18" charset="0"/>
            </a:endParaRPr>
          </a:p>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B</a:t>
            </a:r>
            <a:r>
              <a:rPr lang="vi-VN" sz="2400" i="0" dirty="0">
                <a:solidFill>
                  <a:srgbClr val="081C36"/>
                </a:solidFill>
                <a:effectLst/>
                <a:latin typeface="Times New Roman" panose="02020603050405020304" pitchFamily="18" charset="0"/>
                <a:cs typeface="Times New Roman" panose="02020603050405020304" pitchFamily="18" charset="0"/>
              </a:rPr>
              <a:t>ay cao hơn</a:t>
            </a:r>
            <a:r>
              <a:rPr lang="en-US" sz="2400" i="0" dirty="0">
                <a:solidFill>
                  <a:srgbClr val="081C36"/>
                </a:solidFill>
                <a:effectLst/>
                <a:latin typeface="Times New Roman" panose="02020603050405020304" pitchFamily="18" charset="0"/>
                <a:cs typeface="Times New Roman" panose="02020603050405020304" pitchFamily="18" charset="0"/>
              </a:rPr>
              <a:t>/</a:t>
            </a:r>
            <a:r>
              <a:rPr lang="vi-VN" sz="2400" i="0" dirty="0">
                <a:solidFill>
                  <a:srgbClr val="081C36"/>
                </a:solidFill>
                <a:effectLst/>
                <a:latin typeface="Times New Roman" panose="02020603050405020304" pitchFamily="18" charset="0"/>
                <a:cs typeface="Times New Roman" panose="02020603050405020304" pitchFamily="18" charset="0"/>
              </a:rPr>
              <a:t> cánh diều giấy tuổi thơ</a:t>
            </a:r>
            <a:endParaRPr lang="en-US" sz="2400" i="0" dirty="0">
              <a:solidFill>
                <a:srgbClr val="081C36"/>
              </a:solidFill>
              <a:effectLst/>
              <a:latin typeface="Times New Roman" panose="02020603050405020304" pitchFamily="18" charset="0"/>
              <a:cs typeface="Times New Roman" panose="02020603050405020304" pitchFamily="18" charset="0"/>
            </a:endParaRPr>
          </a:p>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M</a:t>
            </a:r>
            <a:r>
              <a:rPr lang="vi-VN" sz="2400" i="0" dirty="0">
                <a:solidFill>
                  <a:srgbClr val="081C36"/>
                </a:solidFill>
                <a:effectLst/>
                <a:latin typeface="Times New Roman" panose="02020603050405020304" pitchFamily="18" charset="0"/>
                <a:cs typeface="Times New Roman" panose="02020603050405020304" pitchFamily="18" charset="0"/>
              </a:rPr>
              <a:t>ùi rơm rạ</a:t>
            </a:r>
            <a:r>
              <a:rPr lang="en-US" sz="2400" i="0" dirty="0">
                <a:solidFill>
                  <a:srgbClr val="081C36"/>
                </a:solidFill>
                <a:effectLst/>
                <a:latin typeface="Times New Roman" panose="02020603050405020304" pitchFamily="18" charset="0"/>
                <a:cs typeface="Times New Roman" panose="02020603050405020304" pitchFamily="18" charset="0"/>
              </a:rPr>
              <a:t>/</a:t>
            </a:r>
            <a:r>
              <a:rPr lang="vi-VN" sz="2400" i="0" dirty="0">
                <a:solidFill>
                  <a:srgbClr val="081C36"/>
                </a:solidFill>
                <a:effectLst/>
                <a:latin typeface="Times New Roman" panose="02020603050405020304" pitchFamily="18" charset="0"/>
                <a:cs typeface="Times New Roman" panose="02020603050405020304" pitchFamily="18" charset="0"/>
              </a:rPr>
              <a:t> cứ bồn chồn dưới cánh</a:t>
            </a:r>
            <a:endParaRPr lang="en-US" sz="2400" i="0" dirty="0">
              <a:solidFill>
                <a:srgbClr val="081C36"/>
              </a:solidFill>
              <a:effectLst/>
              <a:latin typeface="Times New Roman" panose="02020603050405020304" pitchFamily="18" charset="0"/>
              <a:cs typeface="Times New Roman" panose="02020603050405020304" pitchFamily="18" charset="0"/>
            </a:endParaRPr>
          </a:p>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V</a:t>
            </a:r>
            <a:r>
              <a:rPr lang="vi-VN" sz="2400" i="0" dirty="0">
                <a:solidFill>
                  <a:srgbClr val="081C36"/>
                </a:solidFill>
                <a:effectLst/>
                <a:latin typeface="Times New Roman" panose="02020603050405020304" pitchFamily="18" charset="0"/>
                <a:cs typeface="Times New Roman" panose="02020603050405020304" pitchFamily="18" charset="0"/>
              </a:rPr>
              <a:t>ì sao xa</a:t>
            </a:r>
            <a:r>
              <a:rPr lang="en-US" sz="2400" i="0" dirty="0">
                <a:solidFill>
                  <a:srgbClr val="081C36"/>
                </a:solidFill>
                <a:effectLst/>
                <a:latin typeface="Times New Roman" panose="02020603050405020304" pitchFamily="18" charset="0"/>
                <a:cs typeface="Times New Roman" panose="02020603050405020304" pitchFamily="18" charset="0"/>
              </a:rPr>
              <a:t>/</a:t>
            </a:r>
            <a:r>
              <a:rPr lang="vi-VN" sz="2400" i="0" dirty="0">
                <a:solidFill>
                  <a:srgbClr val="081C36"/>
                </a:solidFill>
                <a:effectLst/>
                <a:latin typeface="Times New Roman" panose="02020603050405020304" pitchFamily="18" charset="0"/>
                <a:cs typeface="Times New Roman" panose="02020603050405020304" pitchFamily="18" charset="0"/>
              </a:rPr>
              <a:t> như đốm lửa chăn bò</a:t>
            </a:r>
            <a:r>
              <a:rPr lang="en-US" sz="2400" i="0" dirty="0">
                <a:solidFill>
                  <a:srgbClr val="081C36"/>
                </a:solidFill>
                <a:effectLst/>
                <a:latin typeface="Times New Roman" panose="02020603050405020304" pitchFamily="18" charset="0"/>
                <a:cs typeface="Times New Roman" panose="02020603050405020304" pitchFamily="18" charset="0"/>
              </a:rPr>
              <a:t>.</a:t>
            </a:r>
          </a:p>
          <a:p>
            <a:pPr algn="just">
              <a:lnSpc>
                <a:spcPct val="150000"/>
              </a:lnSpc>
            </a:pPr>
            <a:endParaRPr lang="en-US" sz="2000" b="0" i="0" dirty="0">
              <a:solidFill>
                <a:srgbClr val="081C36"/>
              </a:solidFill>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88249CAD-1584-455F-8D31-9AD296CDB991}"/>
              </a:ext>
            </a:extLst>
          </p:cNvPr>
          <p:cNvSpPr/>
          <p:nvPr/>
        </p:nvSpPr>
        <p:spPr>
          <a:xfrm>
            <a:off x="6428509" y="905636"/>
            <a:ext cx="5098473" cy="5657831"/>
          </a:xfrm>
          <a:prstGeom prst="rect">
            <a:avLst/>
          </a:prstGeom>
        </p:spPr>
        <p:txBody>
          <a:bodyPr wrap="square">
            <a:spAutoFit/>
          </a:bodyPr>
          <a:lstStyle/>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Đ</a:t>
            </a:r>
            <a:r>
              <a:rPr lang="vi-VN" sz="2400" b="0" i="0" dirty="0">
                <a:solidFill>
                  <a:srgbClr val="081C36"/>
                </a:solidFill>
                <a:effectLst/>
                <a:latin typeface="Times New Roman" panose="02020603050405020304" pitchFamily="18" charset="0"/>
                <a:cs typeface="Times New Roman" panose="02020603050405020304" pitchFamily="18" charset="0"/>
              </a:rPr>
              <a:t>ã cùng con </a:t>
            </a:r>
            <a:r>
              <a:rPr lang="en-US" sz="2400" b="0" i="0" dirty="0">
                <a:solidFill>
                  <a:srgbClr val="081C36"/>
                </a:solidFill>
                <a:effectLst/>
                <a:latin typeface="Times New Roman" panose="02020603050405020304" pitchFamily="18" charset="0"/>
                <a:cs typeface="Times New Roman" panose="02020603050405020304" pitchFamily="18" charset="0"/>
              </a:rPr>
              <a:t>/</a:t>
            </a:r>
            <a:r>
              <a:rPr lang="vi-VN" sz="2400" b="0" i="0" dirty="0">
                <a:solidFill>
                  <a:srgbClr val="081C36"/>
                </a:solidFill>
                <a:effectLst/>
                <a:latin typeface="Times New Roman" panose="02020603050405020304" pitchFamily="18" charset="0"/>
                <a:cs typeface="Times New Roman" panose="02020603050405020304" pitchFamily="18" charset="0"/>
              </a:rPr>
              <a:t>canh trời một thuở</a:t>
            </a:r>
            <a:endParaRPr lang="en-US" sz="2400" b="0" i="0" dirty="0">
              <a:solidFill>
                <a:srgbClr val="081C36"/>
              </a:solidFill>
              <a:effectLst/>
              <a:latin typeface="Times New Roman" panose="02020603050405020304" pitchFamily="18" charset="0"/>
              <a:cs typeface="Times New Roman" panose="02020603050405020304" pitchFamily="18" charset="0"/>
            </a:endParaRPr>
          </a:p>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C</a:t>
            </a:r>
            <a:r>
              <a:rPr lang="vi-VN" sz="2400" b="0" i="0" dirty="0">
                <a:solidFill>
                  <a:srgbClr val="081C36"/>
                </a:solidFill>
                <a:effectLst/>
                <a:latin typeface="Times New Roman" panose="02020603050405020304" pitchFamily="18" charset="0"/>
                <a:cs typeface="Times New Roman" panose="02020603050405020304" pitchFamily="18" charset="0"/>
              </a:rPr>
              <a:t>ánh chim </a:t>
            </a:r>
            <a:r>
              <a:rPr lang="en-US" sz="2400" dirty="0">
                <a:solidFill>
                  <a:srgbClr val="081C36"/>
                </a:solidFill>
                <a:latin typeface="Times New Roman" panose="02020603050405020304" pitchFamily="18" charset="0"/>
                <a:cs typeface="Times New Roman" panose="02020603050405020304" pitchFamily="18" charset="0"/>
              </a:rPr>
              <a:t>x</a:t>
            </a:r>
            <a:r>
              <a:rPr lang="vi-VN" sz="2400" b="0" i="0" dirty="0">
                <a:solidFill>
                  <a:srgbClr val="081C36"/>
                </a:solidFill>
                <a:effectLst/>
                <a:latin typeface="Times New Roman" panose="02020603050405020304" pitchFamily="18" charset="0"/>
                <a:cs typeface="Times New Roman" panose="02020603050405020304" pitchFamily="18" charset="0"/>
              </a:rPr>
              <a:t>a</a:t>
            </a:r>
            <a:r>
              <a:rPr lang="en-US" sz="2400" b="0" i="0" dirty="0">
                <a:solidFill>
                  <a:srgbClr val="081C36"/>
                </a:solidFill>
                <a:effectLst/>
                <a:latin typeface="Times New Roman" panose="02020603050405020304" pitchFamily="18" charset="0"/>
                <a:cs typeface="Times New Roman" panose="02020603050405020304" pitchFamily="18" charset="0"/>
              </a:rPr>
              <a:t>/</a:t>
            </a:r>
            <a:r>
              <a:rPr lang="vi-VN" sz="2400" b="0" i="0" dirty="0">
                <a:solidFill>
                  <a:srgbClr val="081C36"/>
                </a:solidFill>
                <a:effectLst/>
                <a:latin typeface="Times New Roman" panose="02020603050405020304" pitchFamily="18" charset="0"/>
                <a:cs typeface="Times New Roman" panose="02020603050405020304" pitchFamily="18" charset="0"/>
              </a:rPr>
              <a:t> nhớ tổ lại quay về</a:t>
            </a:r>
            <a:endParaRPr lang="en-US" sz="2400" b="0" i="0" dirty="0">
              <a:solidFill>
                <a:srgbClr val="081C36"/>
              </a:solidFill>
              <a:effectLst/>
              <a:latin typeface="Times New Roman" panose="02020603050405020304" pitchFamily="18" charset="0"/>
              <a:cs typeface="Times New Roman" panose="02020603050405020304" pitchFamily="18" charset="0"/>
            </a:endParaRPr>
          </a:p>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G</a:t>
            </a:r>
            <a:r>
              <a:rPr lang="vi-VN" sz="2400" b="0" i="0" dirty="0">
                <a:solidFill>
                  <a:srgbClr val="081C36"/>
                </a:solidFill>
                <a:effectLst/>
                <a:latin typeface="Times New Roman" panose="02020603050405020304" pitchFamily="18" charset="0"/>
                <a:cs typeface="Times New Roman" panose="02020603050405020304" pitchFamily="18" charset="0"/>
              </a:rPr>
              <a:t>iờ con bay</a:t>
            </a:r>
            <a:r>
              <a:rPr lang="en-US" sz="2400" b="0" i="0" dirty="0">
                <a:solidFill>
                  <a:srgbClr val="081C36"/>
                </a:solidFill>
                <a:effectLst/>
                <a:latin typeface="Times New Roman" panose="02020603050405020304" pitchFamily="18" charset="0"/>
                <a:cs typeface="Times New Roman" panose="02020603050405020304" pitchFamily="18" charset="0"/>
              </a:rPr>
              <a:t>/</a:t>
            </a:r>
            <a:r>
              <a:rPr lang="vi-VN" sz="2400" b="0" i="0" dirty="0">
                <a:solidFill>
                  <a:srgbClr val="081C36"/>
                </a:solidFill>
                <a:effectLst/>
                <a:latin typeface="Times New Roman" panose="02020603050405020304" pitchFamily="18" charset="0"/>
                <a:cs typeface="Times New Roman" panose="02020603050405020304" pitchFamily="18" charset="0"/>
              </a:rPr>
              <a:t> trên má</a:t>
            </a:r>
            <a:r>
              <a:rPr lang="en-US" sz="2400" b="0" i="0" dirty="0" err="1">
                <a:solidFill>
                  <a:srgbClr val="081C36"/>
                </a:solidFill>
                <a:effectLst/>
                <a:latin typeface="Times New Roman" panose="02020603050405020304" pitchFamily="18" charset="0"/>
                <a:cs typeface="Times New Roman" panose="02020603050405020304" pitchFamily="18" charset="0"/>
              </a:rPr>
              <a:t>i</a:t>
            </a:r>
            <a:r>
              <a:rPr lang="vi-VN" sz="2400" b="0" i="0" dirty="0">
                <a:solidFill>
                  <a:srgbClr val="081C36"/>
                </a:solidFill>
                <a:effectLst/>
                <a:latin typeface="Times New Roman" panose="02020603050405020304" pitchFamily="18" charset="0"/>
                <a:cs typeface="Times New Roman" panose="02020603050405020304" pitchFamily="18" charset="0"/>
              </a:rPr>
              <a:t> nhà của mẹ</a:t>
            </a:r>
            <a:endParaRPr lang="en-US" sz="2400" b="0" i="0" dirty="0">
              <a:solidFill>
                <a:srgbClr val="081C36"/>
              </a:solidFill>
              <a:effectLst/>
              <a:latin typeface="Times New Roman" panose="02020603050405020304" pitchFamily="18" charset="0"/>
              <a:cs typeface="Times New Roman" panose="02020603050405020304" pitchFamily="18" charset="0"/>
            </a:endParaRPr>
          </a:p>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H</a:t>
            </a:r>
            <a:r>
              <a:rPr lang="vi-VN" sz="2400" b="0" i="0" dirty="0">
                <a:solidFill>
                  <a:srgbClr val="081C36"/>
                </a:solidFill>
                <a:effectLst/>
                <a:latin typeface="Times New Roman" panose="02020603050405020304" pitchFamily="18" charset="0"/>
                <a:cs typeface="Times New Roman" panose="02020603050405020304" pitchFamily="18" charset="0"/>
              </a:rPr>
              <a:t>oa mướp vàng</a:t>
            </a:r>
            <a:r>
              <a:rPr lang="en-US" sz="2400" b="0" i="0" dirty="0">
                <a:solidFill>
                  <a:srgbClr val="081C36"/>
                </a:solidFill>
                <a:effectLst/>
                <a:latin typeface="Times New Roman" panose="02020603050405020304" pitchFamily="18" charset="0"/>
                <a:cs typeface="Times New Roman" panose="02020603050405020304" pitchFamily="18" charset="0"/>
              </a:rPr>
              <a:t>,/</a:t>
            </a:r>
            <a:r>
              <a:rPr lang="vi-VN" sz="2400" b="0" i="0" dirty="0">
                <a:solidFill>
                  <a:srgbClr val="081C36"/>
                </a:solidFill>
                <a:effectLst/>
                <a:latin typeface="Times New Roman" panose="02020603050405020304" pitchFamily="18" charset="0"/>
                <a:cs typeface="Times New Roman" panose="02020603050405020304" pitchFamily="18" charset="0"/>
              </a:rPr>
              <a:t> xoan tím</a:t>
            </a:r>
            <a:r>
              <a:rPr lang="en-US" sz="2400" b="0" i="0" dirty="0">
                <a:solidFill>
                  <a:srgbClr val="081C36"/>
                </a:solidFill>
                <a:effectLst/>
                <a:latin typeface="Times New Roman" panose="02020603050405020304" pitchFamily="18" charset="0"/>
                <a:cs typeface="Times New Roman" panose="02020603050405020304" pitchFamily="18" charset="0"/>
              </a:rPr>
              <a:t>,</a:t>
            </a:r>
            <a:r>
              <a:rPr lang="vi-VN" sz="2400" b="0" i="0" dirty="0">
                <a:solidFill>
                  <a:srgbClr val="081C36"/>
                </a:solidFill>
                <a:effectLst/>
                <a:latin typeface="Times New Roman" panose="02020603050405020304" pitchFamily="18" charset="0"/>
                <a:cs typeface="Times New Roman" panose="02020603050405020304" pitchFamily="18" charset="0"/>
              </a:rPr>
              <a:t> </a:t>
            </a:r>
            <a:r>
              <a:rPr lang="en-US" sz="2400" b="0" i="0" dirty="0">
                <a:solidFill>
                  <a:srgbClr val="081C36"/>
                </a:solidFill>
                <a:effectLst/>
                <a:latin typeface="Times New Roman" panose="02020603050405020304" pitchFamily="18" charset="0"/>
                <a:cs typeface="Times New Roman" panose="02020603050405020304" pitchFamily="18" charset="0"/>
              </a:rPr>
              <a:t>/</a:t>
            </a:r>
            <a:r>
              <a:rPr lang="vi-VN" sz="2400" b="0" i="0" dirty="0">
                <a:solidFill>
                  <a:srgbClr val="081C36"/>
                </a:solidFill>
                <a:effectLst/>
                <a:latin typeface="Times New Roman" panose="02020603050405020304" pitchFamily="18" charset="0"/>
                <a:cs typeface="Times New Roman" panose="02020603050405020304" pitchFamily="18" charset="0"/>
              </a:rPr>
              <a:t>cỏ </a:t>
            </a:r>
            <a:r>
              <a:rPr lang="en-US" sz="2400" dirty="0">
                <a:solidFill>
                  <a:srgbClr val="081C36"/>
                </a:solidFill>
                <a:latin typeface="Times New Roman" panose="02020603050405020304" pitchFamily="18" charset="0"/>
                <a:cs typeface="Times New Roman" panose="02020603050405020304" pitchFamily="18" charset="0"/>
              </a:rPr>
              <a:t>triền</a:t>
            </a:r>
            <a:r>
              <a:rPr lang="vi-VN" sz="2400" b="0" i="0" dirty="0">
                <a:solidFill>
                  <a:srgbClr val="081C36"/>
                </a:solidFill>
                <a:effectLst/>
                <a:latin typeface="Times New Roman" panose="02020603050405020304" pitchFamily="18" charset="0"/>
                <a:cs typeface="Times New Roman" panose="02020603050405020304" pitchFamily="18" charset="0"/>
              </a:rPr>
              <a:t> đ</a:t>
            </a:r>
            <a:r>
              <a:rPr lang="en-US" sz="2400" dirty="0">
                <a:solidFill>
                  <a:srgbClr val="081C36"/>
                </a:solidFill>
                <a:latin typeface="Times New Roman" panose="02020603050405020304" pitchFamily="18" charset="0"/>
                <a:cs typeface="Times New Roman" panose="02020603050405020304" pitchFamily="18" charset="0"/>
              </a:rPr>
              <a:t>ê.</a:t>
            </a:r>
          </a:p>
          <a:p>
            <a:pPr algn="just">
              <a:lnSpc>
                <a:spcPct val="150000"/>
              </a:lnSpc>
            </a:pPr>
            <a:endParaRPr lang="en-US" sz="2400" dirty="0">
              <a:solidFill>
                <a:srgbClr val="081C36"/>
              </a:solidFill>
              <a:latin typeface="Times New Roman" panose="02020603050405020304" pitchFamily="18" charset="0"/>
              <a:cs typeface="Times New Roman" panose="02020603050405020304" pitchFamily="18" charset="0"/>
            </a:endParaRPr>
          </a:p>
          <a:p>
            <a:pPr algn="just">
              <a:lnSpc>
                <a:spcPct val="150000"/>
              </a:lnSpc>
            </a:pPr>
            <a:r>
              <a:rPr lang="vi-VN" sz="2400" b="0" i="0" dirty="0">
                <a:solidFill>
                  <a:srgbClr val="081C36"/>
                </a:solidFill>
                <a:effectLst/>
                <a:latin typeface="Times New Roman" panose="02020603050405020304" pitchFamily="18" charset="0"/>
                <a:cs typeface="Times New Roman" panose="02020603050405020304" pitchFamily="18" charset="0"/>
              </a:rPr>
              <a:t>Xuyên qua ngày </a:t>
            </a:r>
            <a:r>
              <a:rPr lang="en-US" sz="2400" b="0" i="0" dirty="0">
                <a:solidFill>
                  <a:srgbClr val="081C36"/>
                </a:solidFill>
                <a:effectLst/>
                <a:latin typeface="Times New Roman" panose="02020603050405020304" pitchFamily="18" charset="0"/>
                <a:cs typeface="Times New Roman" panose="02020603050405020304" pitchFamily="18" charset="0"/>
              </a:rPr>
              <a:t>/</a:t>
            </a:r>
            <a:r>
              <a:rPr lang="vi-VN" sz="2400" b="0" i="0" dirty="0">
                <a:solidFill>
                  <a:srgbClr val="081C36"/>
                </a:solidFill>
                <a:effectLst/>
                <a:latin typeface="Times New Roman" panose="02020603050405020304" pitchFamily="18" charset="0"/>
                <a:cs typeface="Times New Roman" panose="02020603050405020304" pitchFamily="18" charset="0"/>
              </a:rPr>
              <a:t>và xuyên qua đêm</a:t>
            </a:r>
            <a:endParaRPr lang="en-US" sz="2400" b="0" i="0" dirty="0">
              <a:solidFill>
                <a:srgbClr val="081C36"/>
              </a:solidFill>
              <a:effectLst/>
              <a:latin typeface="Times New Roman" panose="02020603050405020304" pitchFamily="18" charset="0"/>
              <a:cs typeface="Times New Roman" panose="02020603050405020304" pitchFamily="18" charset="0"/>
            </a:endParaRPr>
          </a:p>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N</a:t>
            </a:r>
            <a:r>
              <a:rPr lang="vi-VN" sz="2400" b="0" i="0" dirty="0">
                <a:solidFill>
                  <a:srgbClr val="081C36"/>
                </a:solidFill>
                <a:effectLst/>
                <a:latin typeface="Times New Roman" panose="02020603050405020304" pitchFamily="18" charset="0"/>
                <a:cs typeface="Times New Roman" panose="02020603050405020304" pitchFamily="18" charset="0"/>
              </a:rPr>
              <a:t>hững cánh bay</a:t>
            </a:r>
            <a:r>
              <a:rPr lang="en-US" sz="2400" b="0" i="0" dirty="0">
                <a:solidFill>
                  <a:srgbClr val="081C36"/>
                </a:solidFill>
                <a:effectLst/>
                <a:latin typeface="Times New Roman" panose="02020603050405020304" pitchFamily="18" charset="0"/>
                <a:cs typeface="Times New Roman" panose="02020603050405020304" pitchFamily="18" charset="0"/>
              </a:rPr>
              <a:t>/</a:t>
            </a:r>
            <a:r>
              <a:rPr lang="vi-VN" sz="2400" b="0" i="0" dirty="0">
                <a:solidFill>
                  <a:srgbClr val="081C36"/>
                </a:solidFill>
                <a:effectLst/>
                <a:latin typeface="Times New Roman" panose="02020603050405020304" pitchFamily="18" charset="0"/>
                <a:cs typeface="Times New Roman" panose="02020603050405020304" pitchFamily="18" charset="0"/>
              </a:rPr>
              <a:t> của </a:t>
            </a:r>
            <a:r>
              <a:rPr lang="en-US" sz="2400" b="0" i="0" dirty="0">
                <a:solidFill>
                  <a:srgbClr val="081C36"/>
                </a:solidFill>
                <a:effectLst/>
                <a:latin typeface="Times New Roman" panose="02020603050405020304" pitchFamily="18" charset="0"/>
                <a:cs typeface="Times New Roman" panose="02020603050405020304" pitchFamily="18" charset="0"/>
              </a:rPr>
              <a:t>h</a:t>
            </a:r>
            <a:r>
              <a:rPr lang="vi-VN" sz="2400" b="0" i="0" dirty="0">
                <a:solidFill>
                  <a:srgbClr val="081C36"/>
                </a:solidFill>
                <a:effectLst/>
                <a:latin typeface="Times New Roman" panose="02020603050405020304" pitchFamily="18" charset="0"/>
                <a:cs typeface="Times New Roman" panose="02020603050405020304" pitchFamily="18" charset="0"/>
              </a:rPr>
              <a:t>òa </a:t>
            </a:r>
            <a:r>
              <a:rPr lang="en-US" sz="2400" b="0" i="0" dirty="0">
                <a:solidFill>
                  <a:srgbClr val="081C36"/>
                </a:solidFill>
                <a:effectLst/>
                <a:latin typeface="Times New Roman" panose="02020603050405020304" pitchFamily="18" charset="0"/>
                <a:cs typeface="Times New Roman" panose="02020603050405020304" pitchFamily="18" charset="0"/>
              </a:rPr>
              <a:t>b</a:t>
            </a:r>
            <a:r>
              <a:rPr lang="vi-VN" sz="2400" b="0" i="0" dirty="0">
                <a:solidFill>
                  <a:srgbClr val="081C36"/>
                </a:solidFill>
                <a:effectLst/>
                <a:latin typeface="Times New Roman" panose="02020603050405020304" pitchFamily="18" charset="0"/>
                <a:cs typeface="Times New Roman" panose="02020603050405020304" pitchFamily="18" charset="0"/>
              </a:rPr>
              <a:t>ình m</a:t>
            </a:r>
            <a:r>
              <a:rPr lang="en-US" sz="2400" b="0" i="0" dirty="0">
                <a:solidFill>
                  <a:srgbClr val="081C36"/>
                </a:solidFill>
                <a:effectLst/>
                <a:latin typeface="Times New Roman" panose="02020603050405020304" pitchFamily="18" charset="0"/>
                <a:cs typeface="Times New Roman" panose="02020603050405020304" pitchFamily="18" charset="0"/>
              </a:rPr>
              <a:t>ả</a:t>
            </a:r>
            <a:r>
              <a:rPr lang="vi-VN" sz="2400" b="0" i="0" dirty="0">
                <a:solidFill>
                  <a:srgbClr val="081C36"/>
                </a:solidFill>
                <a:effectLst/>
                <a:latin typeface="Times New Roman" panose="02020603050405020304" pitchFamily="18" charset="0"/>
                <a:cs typeface="Times New Roman" panose="02020603050405020304" pitchFamily="18" charset="0"/>
              </a:rPr>
              <a:t>i miết</a:t>
            </a:r>
            <a:endParaRPr lang="en-US" sz="2400" b="0" i="0" dirty="0">
              <a:solidFill>
                <a:srgbClr val="081C36"/>
              </a:solidFill>
              <a:effectLst/>
              <a:latin typeface="Times New Roman" panose="02020603050405020304" pitchFamily="18" charset="0"/>
              <a:cs typeface="Times New Roman" panose="02020603050405020304" pitchFamily="18" charset="0"/>
            </a:endParaRPr>
          </a:p>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S</a:t>
            </a:r>
            <a:r>
              <a:rPr lang="vi-VN" sz="2400" b="0" i="0" dirty="0">
                <a:solidFill>
                  <a:srgbClr val="081C36"/>
                </a:solidFill>
                <a:effectLst/>
                <a:latin typeface="Times New Roman" panose="02020603050405020304" pitchFamily="18" charset="0"/>
                <a:cs typeface="Times New Roman" panose="02020603050405020304" pitchFamily="18" charset="0"/>
              </a:rPr>
              <a:t>au tay lái</a:t>
            </a:r>
            <a:r>
              <a:rPr lang="en-US" sz="2400" b="0" i="0" dirty="0">
                <a:solidFill>
                  <a:srgbClr val="081C36"/>
                </a:solidFill>
                <a:effectLst/>
                <a:latin typeface="Times New Roman" panose="02020603050405020304" pitchFamily="18" charset="0"/>
                <a:cs typeface="Times New Roman" panose="02020603050405020304" pitchFamily="18" charset="0"/>
              </a:rPr>
              <a:t>/</a:t>
            </a:r>
            <a:r>
              <a:rPr lang="vi-VN" sz="2400" b="0" i="0" dirty="0">
                <a:solidFill>
                  <a:srgbClr val="081C36"/>
                </a:solidFill>
                <a:effectLst/>
                <a:latin typeface="Times New Roman" panose="02020603050405020304" pitchFamily="18" charset="0"/>
                <a:cs typeface="Times New Roman" panose="02020603050405020304" pitchFamily="18" charset="0"/>
              </a:rPr>
              <a:t> con chu</a:t>
            </a:r>
            <a:r>
              <a:rPr lang="en-US" sz="2400" b="0" i="0" dirty="0">
                <a:solidFill>
                  <a:srgbClr val="081C36"/>
                </a:solidFill>
                <a:effectLst/>
                <a:latin typeface="Times New Roman" panose="02020603050405020304" pitchFamily="18" charset="0"/>
                <a:cs typeface="Times New Roman" panose="02020603050405020304" pitchFamily="18" charset="0"/>
              </a:rPr>
              <a:t>ồn</a:t>
            </a:r>
            <a:r>
              <a:rPr lang="vi-VN" sz="2400" b="0" i="0" dirty="0">
                <a:solidFill>
                  <a:srgbClr val="081C36"/>
                </a:solidFill>
                <a:effectLst/>
                <a:latin typeface="Times New Roman" panose="02020603050405020304" pitchFamily="18" charset="0"/>
                <a:cs typeface="Times New Roman" panose="02020603050405020304" pitchFamily="18" charset="0"/>
              </a:rPr>
              <a:t> chu</a:t>
            </a:r>
            <a:r>
              <a:rPr lang="en-US" sz="2400" b="0" i="0" dirty="0">
                <a:solidFill>
                  <a:srgbClr val="081C36"/>
                </a:solidFill>
                <a:effectLst/>
                <a:latin typeface="Times New Roman" panose="02020603050405020304" pitchFamily="18" charset="0"/>
                <a:cs typeface="Times New Roman" panose="02020603050405020304" pitchFamily="18" charset="0"/>
              </a:rPr>
              <a:t>ồn</a:t>
            </a:r>
            <a:r>
              <a:rPr lang="vi-VN" sz="2400" b="0" i="0" dirty="0">
                <a:solidFill>
                  <a:srgbClr val="081C36"/>
                </a:solidFill>
                <a:effectLst/>
                <a:latin typeface="Times New Roman" panose="02020603050405020304" pitchFamily="18" charset="0"/>
                <a:cs typeface="Times New Roman" panose="02020603050405020304" pitchFamily="18" charset="0"/>
              </a:rPr>
              <a:t> bằng thép</a:t>
            </a:r>
            <a:endParaRPr lang="en-US" sz="2400" b="0" i="0" dirty="0">
              <a:solidFill>
                <a:srgbClr val="081C36"/>
              </a:solidFill>
              <a:effectLst/>
              <a:latin typeface="Times New Roman" panose="02020603050405020304" pitchFamily="18" charset="0"/>
              <a:cs typeface="Times New Roman" panose="02020603050405020304" pitchFamily="18" charset="0"/>
            </a:endParaRPr>
          </a:p>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C</a:t>
            </a:r>
            <a:r>
              <a:rPr lang="vi-VN" sz="2400" b="0" i="0" dirty="0">
                <a:solidFill>
                  <a:srgbClr val="081C36"/>
                </a:solidFill>
                <a:effectLst/>
                <a:latin typeface="Times New Roman" panose="02020603050405020304" pitchFamily="18" charset="0"/>
                <a:cs typeface="Times New Roman" panose="02020603050405020304" pitchFamily="18" charset="0"/>
              </a:rPr>
              <a:t>on sẽ về</a:t>
            </a:r>
            <a:r>
              <a:rPr lang="en-US" sz="2400" b="0" i="0" dirty="0">
                <a:solidFill>
                  <a:srgbClr val="081C36"/>
                </a:solidFill>
                <a:effectLst/>
                <a:latin typeface="Times New Roman" panose="02020603050405020304" pitchFamily="18" charset="0"/>
                <a:cs typeface="Times New Roman" panose="02020603050405020304" pitchFamily="18" charset="0"/>
              </a:rPr>
              <a:t>/</a:t>
            </a:r>
            <a:r>
              <a:rPr lang="vi-VN" sz="2400" b="0" i="0" dirty="0">
                <a:solidFill>
                  <a:srgbClr val="081C36"/>
                </a:solidFill>
                <a:effectLst/>
                <a:latin typeface="Times New Roman" panose="02020603050405020304" pitchFamily="18" charset="0"/>
                <a:cs typeface="Times New Roman" panose="02020603050405020304" pitchFamily="18" charset="0"/>
              </a:rPr>
              <a:t> bé bỏng giữa quê hương</a:t>
            </a:r>
            <a:r>
              <a:rPr lang="en-US" sz="2400" b="0" i="0" dirty="0">
                <a:solidFill>
                  <a:srgbClr val="081C36"/>
                </a:solidFill>
                <a:effectLst/>
                <a:latin typeface="Times New Roman" panose="02020603050405020304" pitchFamily="18" charset="0"/>
                <a:cs typeface="Times New Roman" panose="02020603050405020304" pitchFamily="18" charset="0"/>
              </a:rPr>
              <a:t>.</a:t>
            </a:r>
            <a:endParaRPr lang="en-US" sz="2400" b="0" i="0" dirty="0">
              <a:solidFill>
                <a:srgbClr val="081C36"/>
              </a:solidFill>
              <a:effectLst/>
              <a:latin typeface="SegoeuiPc"/>
            </a:endParaRPr>
          </a:p>
          <a:p>
            <a:pPr lvl="6" algn="just">
              <a:lnSpc>
                <a:spcPct val="150000"/>
              </a:lnSpc>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Anh Ngọc</a:t>
            </a:r>
          </a:p>
        </p:txBody>
      </p:sp>
    </p:spTree>
    <p:extLst>
      <p:ext uri="{BB962C8B-B14F-4D97-AF65-F5344CB8AC3E}">
        <p14:creationId xmlns:p14="http://schemas.microsoft.com/office/powerpoint/2010/main" val="1749074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5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B279400-B3D1-7F42-D26D-A24EE41187CF}"/>
              </a:ext>
            </a:extLst>
          </p:cNvPr>
          <p:cNvSpPr txBox="1"/>
          <p:nvPr/>
        </p:nvSpPr>
        <p:spPr>
          <a:xfrm>
            <a:off x="4587499" y="1074601"/>
            <a:ext cx="3766088" cy="3257174"/>
          </a:xfrm>
          <a:prstGeom prst="rect">
            <a:avLst/>
          </a:prstGeom>
          <a:noFill/>
        </p:spPr>
        <p:txBody>
          <a:bodyPr wrap="square" rtlCol="0">
            <a:spAutoFit/>
          </a:bodyPr>
          <a:lstStyle/>
          <a:p>
            <a:pPr>
              <a:lnSpc>
                <a:spcPct val="150000"/>
              </a:lnSpc>
            </a:pPr>
            <a:r>
              <a:rPr lang="en-US" sz="2800" dirty="0">
                <a:solidFill>
                  <a:srgbClr val="000000"/>
                </a:solidFill>
                <a:latin typeface="UTM Avo" panose="02040603050506020204"/>
                <a:ea typeface="Times New Roman" panose="02020603050405020304" pitchFamily="18" charset="0"/>
              </a:rPr>
              <a:t>- ráng đỏ</a:t>
            </a:r>
          </a:p>
          <a:p>
            <a:pPr>
              <a:lnSpc>
                <a:spcPct val="150000"/>
              </a:lnSpc>
            </a:pPr>
            <a:r>
              <a:rPr lang="en-US" sz="2800" dirty="0">
                <a:solidFill>
                  <a:srgbClr val="000000"/>
                </a:solidFill>
                <a:latin typeface="UTM Avo" panose="02040603050506020204"/>
                <a:ea typeface="Times New Roman" panose="02020603050405020304" pitchFamily="18" charset="0"/>
              </a:rPr>
              <a:t>- rơm rạ</a:t>
            </a:r>
          </a:p>
          <a:p>
            <a:pPr>
              <a:lnSpc>
                <a:spcPct val="150000"/>
              </a:lnSpc>
            </a:pPr>
            <a:r>
              <a:rPr lang="en-US" sz="2800" dirty="0">
                <a:solidFill>
                  <a:srgbClr val="000000"/>
                </a:solidFill>
                <a:latin typeface="UTM Avo" panose="02040603050506020204"/>
                <a:ea typeface="Times New Roman" panose="02020603050405020304" pitchFamily="18" charset="0"/>
              </a:rPr>
              <a:t>- triền đê</a:t>
            </a:r>
          </a:p>
          <a:p>
            <a:pPr>
              <a:lnSpc>
                <a:spcPct val="150000"/>
              </a:lnSpc>
            </a:pPr>
            <a:r>
              <a:rPr lang="en-US" sz="2800" dirty="0">
                <a:solidFill>
                  <a:srgbClr val="000000"/>
                </a:solidFill>
                <a:latin typeface="UTM Avo" panose="02040603050506020204"/>
                <a:ea typeface="Times New Roman" panose="02020603050405020304" pitchFamily="18" charset="0"/>
              </a:rPr>
              <a:t>- bồn chồn</a:t>
            </a:r>
          </a:p>
          <a:p>
            <a:pPr>
              <a:lnSpc>
                <a:spcPct val="150000"/>
              </a:lnSpc>
            </a:pPr>
            <a:r>
              <a:rPr lang="en-US" sz="2800" dirty="0">
                <a:solidFill>
                  <a:srgbClr val="000000"/>
                </a:solidFill>
                <a:latin typeface="UTM Avo" panose="02040603050506020204"/>
                <a:ea typeface="Times New Roman" panose="02020603050405020304" pitchFamily="18" charset="0"/>
              </a:rPr>
              <a:t>- đốm lửa </a:t>
            </a:r>
            <a:endParaRPr lang="en-US" sz="2800" dirty="0">
              <a:solidFill>
                <a:srgbClr val="0070C0"/>
              </a:solidFill>
              <a:effectLst>
                <a:outerShdw blurRad="38100" dist="38100" dir="2700000" algn="tl">
                  <a:srgbClr val="000000">
                    <a:alpha val="43137"/>
                  </a:srgbClr>
                </a:outerShdw>
              </a:effectLst>
              <a:latin typeface="UTM Avo" panose="02040603050506020204" pitchFamily="18" charset="0"/>
              <a:cs typeface="Calibri" panose="020F0502020204030204" pitchFamily="34" charset="0"/>
            </a:endParaRPr>
          </a:p>
        </p:txBody>
      </p:sp>
      <p:sp>
        <p:nvSpPr>
          <p:cNvPr id="5" name="Google Shape;2351;p42">
            <a:extLst>
              <a:ext uri="{FF2B5EF4-FFF2-40B4-BE49-F238E27FC236}">
                <a16:creationId xmlns:a16="http://schemas.microsoft.com/office/drawing/2014/main" id="{4F81463B-6DA8-82E4-84B0-FEDDCB87AE35}"/>
              </a:ext>
            </a:extLst>
          </p:cNvPr>
          <p:cNvSpPr txBox="1">
            <a:spLocks/>
          </p:cNvSpPr>
          <p:nvPr/>
        </p:nvSpPr>
        <p:spPr>
          <a:xfrm>
            <a:off x="2395709" y="13252"/>
            <a:ext cx="7824650" cy="805505"/>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4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LUYỆN ĐỌC TỪ KHÓ</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endParaRPr>
          </a:p>
        </p:txBody>
      </p:sp>
      <p:sp>
        <p:nvSpPr>
          <p:cNvPr id="7" name="TextBox 6">
            <a:extLst>
              <a:ext uri="{FF2B5EF4-FFF2-40B4-BE49-F238E27FC236}">
                <a16:creationId xmlns:a16="http://schemas.microsoft.com/office/drawing/2014/main" id="{0C32E73A-0B8D-41E7-A688-73C340B0A16B}"/>
              </a:ext>
            </a:extLst>
          </p:cNvPr>
          <p:cNvSpPr txBox="1"/>
          <p:nvPr/>
        </p:nvSpPr>
        <p:spPr>
          <a:xfrm>
            <a:off x="2872602" y="4587619"/>
            <a:ext cx="6192982" cy="830997"/>
          </a:xfrm>
          <a:prstGeom prst="rect">
            <a:avLst/>
          </a:prstGeom>
          <a:noFill/>
        </p:spPr>
        <p:txBody>
          <a:bodyPr wrap="square">
            <a:spAutoFit/>
          </a:bodyPr>
          <a:lstStyle/>
          <a:p>
            <a:pPr algn="just"/>
            <a:r>
              <a:rPr lang="en-US" sz="2400" i="1" dirty="0">
                <a:solidFill>
                  <a:srgbClr val="231F20"/>
                </a:solidFill>
                <a:effectLst/>
                <a:latin typeface="Times New Roman" panose="02020603050405020304" pitchFamily="18" charset="0"/>
                <a:ea typeface="SimSun" panose="02010600030101010101" pitchFamily="2" charset="-122"/>
              </a:rPr>
              <a:t>Đã cùng con / </a:t>
            </a:r>
            <a:r>
              <a:rPr lang="en-US" sz="2400" b="1" i="1" dirty="0">
                <a:solidFill>
                  <a:srgbClr val="231F20"/>
                </a:solidFill>
                <a:effectLst/>
                <a:latin typeface="Times New Roman" panose="02020603050405020304" pitchFamily="18" charset="0"/>
                <a:ea typeface="SimSun" panose="02010600030101010101" pitchFamily="2" charset="-122"/>
              </a:rPr>
              <a:t>canh trời </a:t>
            </a:r>
            <a:r>
              <a:rPr lang="en-US" sz="2400" i="1" dirty="0">
                <a:solidFill>
                  <a:srgbClr val="231F20"/>
                </a:solidFill>
                <a:effectLst/>
                <a:latin typeface="Times New Roman" panose="02020603050405020304" pitchFamily="18" charset="0"/>
                <a:ea typeface="SimSun" panose="02010600030101010101" pitchFamily="2" charset="-122"/>
              </a:rPr>
              <a:t>một thuở /</a:t>
            </a:r>
            <a:endParaRPr lang="en-US" sz="2400" dirty="0">
              <a:effectLst/>
              <a:latin typeface="Times New Roman" panose="02020603050405020304" pitchFamily="18" charset="0"/>
              <a:ea typeface="SimSun" panose="02010600030101010101" pitchFamily="2" charset="-122"/>
            </a:endParaRPr>
          </a:p>
          <a:p>
            <a:pPr algn="just"/>
            <a:r>
              <a:rPr lang="en-US" sz="2400" i="1" dirty="0">
                <a:solidFill>
                  <a:srgbClr val="231F20"/>
                </a:solidFill>
                <a:effectLst/>
                <a:latin typeface="Times New Roman" panose="02020603050405020304" pitchFamily="18" charset="0"/>
                <a:ea typeface="SimSun" panose="02010600030101010101" pitchFamily="2" charset="-122"/>
              </a:rPr>
              <a:t> Cánh chim</a:t>
            </a:r>
            <a:r>
              <a:rPr lang="en-US" sz="2400" i="1" spc="-5" dirty="0">
                <a:solidFill>
                  <a:srgbClr val="231F20"/>
                </a:solidFill>
                <a:effectLst/>
                <a:latin typeface="Times New Roman" panose="02020603050405020304" pitchFamily="18" charset="0"/>
                <a:ea typeface="SimSun" panose="02010600030101010101" pitchFamily="2" charset="-122"/>
              </a:rPr>
              <a:t> </a:t>
            </a:r>
            <a:r>
              <a:rPr lang="en-US" sz="2400" i="1" dirty="0">
                <a:solidFill>
                  <a:srgbClr val="231F20"/>
                </a:solidFill>
                <a:effectLst/>
                <a:latin typeface="Times New Roman" panose="02020603050405020304" pitchFamily="18" charset="0"/>
                <a:ea typeface="SimSun" panose="02010600030101010101" pitchFamily="2" charset="-122"/>
              </a:rPr>
              <a:t>xa </a:t>
            </a:r>
            <a:r>
              <a:rPr lang="en-US" sz="2400" b="1" i="1" dirty="0">
                <a:solidFill>
                  <a:srgbClr val="231F20"/>
                </a:solidFill>
                <a:effectLst/>
                <a:latin typeface="Times New Roman" panose="02020603050405020304" pitchFamily="18" charset="0"/>
                <a:ea typeface="SimSun" panose="02010600030101010101" pitchFamily="2" charset="-122"/>
              </a:rPr>
              <a:t>nhớ tổ</a:t>
            </a:r>
            <a:r>
              <a:rPr lang="en-US" sz="2400" b="1" i="1" spc="-5" dirty="0">
                <a:solidFill>
                  <a:srgbClr val="231F20"/>
                </a:solidFill>
                <a:effectLst/>
                <a:latin typeface="Times New Roman" panose="02020603050405020304" pitchFamily="18" charset="0"/>
                <a:ea typeface="SimSun" panose="02010600030101010101" pitchFamily="2" charset="-122"/>
              </a:rPr>
              <a:t> </a:t>
            </a:r>
            <a:r>
              <a:rPr lang="en-US" sz="2400" i="1" dirty="0">
                <a:solidFill>
                  <a:srgbClr val="231F20"/>
                </a:solidFill>
                <a:effectLst/>
                <a:latin typeface="Times New Roman" panose="02020603050405020304" pitchFamily="18" charset="0"/>
                <a:ea typeface="SimSun" panose="02010600030101010101" pitchFamily="2" charset="-122"/>
              </a:rPr>
              <a:t>/ lại quay về //</a:t>
            </a:r>
            <a:endParaRPr lang="en-US" sz="2400"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693716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E3F342E9-2363-4D35-8E08-46F2A9996F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747E0B6-139A-4932-ABBF-3A6898FE4B70}"/>
              </a:ext>
            </a:extLst>
          </p:cNvPr>
          <p:cNvPicPr>
            <a:picLocks noChangeAspect="1"/>
          </p:cNvPicPr>
          <p:nvPr/>
        </p:nvPicPr>
        <p:blipFill>
          <a:blip r:embed="rId3"/>
          <a:stretch>
            <a:fillRect/>
          </a:stretch>
        </p:blipFill>
        <p:spPr>
          <a:xfrm>
            <a:off x="895661" y="0"/>
            <a:ext cx="10400677" cy="1150694"/>
          </a:xfrm>
          <a:prstGeom prst="rect">
            <a:avLst/>
          </a:prstGeom>
          <a:solidFill>
            <a:schemeClr val="accent2"/>
          </a:solidFill>
        </p:spPr>
      </p:pic>
    </p:spTree>
    <p:extLst>
      <p:ext uri="{BB962C8B-B14F-4D97-AF65-F5344CB8AC3E}">
        <p14:creationId xmlns:p14="http://schemas.microsoft.com/office/powerpoint/2010/main" val="35059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3808A34-6C64-1019-1485-DC402046EF14}"/>
              </a:ext>
            </a:extLst>
          </p:cNvPr>
          <p:cNvGrpSpPr/>
          <p:nvPr/>
        </p:nvGrpSpPr>
        <p:grpSpPr>
          <a:xfrm>
            <a:off x="5347957" y="1900767"/>
            <a:ext cx="6634712" cy="3169925"/>
            <a:chOff x="2975205" y="1255651"/>
            <a:chExt cx="5432196" cy="3036949"/>
          </a:xfrm>
        </p:grpSpPr>
        <p:sp>
          <p:nvSpPr>
            <p:cNvPr id="4" name="Rectangle: Rounded Corners 34">
              <a:extLst>
                <a:ext uri="{FF2B5EF4-FFF2-40B4-BE49-F238E27FC236}">
                  <a16:creationId xmlns:a16="http://schemas.microsoft.com/office/drawing/2014/main" id="{407E6334-25D8-89EF-A035-4225A83F7A67}"/>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Phân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công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theo</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đoạn</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Tất</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cả</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thành</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viên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đều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Giải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nghĩa</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từ</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cùng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nhau</a:t>
              </a:r>
              <a:r>
                <a:rPr lang="en-US" sz="3200" kern="0" dirty="0">
                  <a:solidFill>
                    <a:srgbClr val="000000"/>
                  </a:solidFill>
                  <a:latin typeface="UTM Avo" panose="02040603050506020204" pitchFamily="18"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5" name="Rectangle: Rounded Corners 35">
              <a:extLst>
                <a:ext uri="{FF2B5EF4-FFF2-40B4-BE49-F238E27FC236}">
                  <a16:creationId xmlns:a16="http://schemas.microsoft.com/office/drawing/2014/main" id="{16C31472-2FEF-81AC-7F44-3AA9691EFC5E}"/>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err="1">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Yêu</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 </a:t>
              </a:r>
              <a:r>
                <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c</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ầu</a:t>
              </a:r>
              <a:endPar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endParaRPr>
            </a:p>
          </p:txBody>
        </p:sp>
        <p:pic>
          <p:nvPicPr>
            <p:cNvPr id="6" name="Picture 5">
              <a:extLst>
                <a:ext uri="{FF2B5EF4-FFF2-40B4-BE49-F238E27FC236}">
                  <a16:creationId xmlns:a16="http://schemas.microsoft.com/office/drawing/2014/main" id="{03CD098C-DF9E-6BC2-5E62-D2A9986326FA}"/>
                </a:ext>
              </a:extLst>
            </p:cNvPr>
            <p:cNvPicPr>
              <a:picLocks noChangeAspect="1"/>
            </p:cNvPicPr>
            <p:nvPr/>
          </p:nvPicPr>
          <p:blipFill>
            <a:blip r:embed="rId3"/>
            <a:stretch>
              <a:fillRect/>
            </a:stretch>
          </p:blipFill>
          <p:spPr>
            <a:xfrm flipH="1">
              <a:off x="3156233" y="2248596"/>
              <a:ext cx="539794" cy="539794"/>
            </a:xfrm>
            <a:prstGeom prst="rect">
              <a:avLst/>
            </a:prstGeom>
          </p:spPr>
        </p:pic>
        <p:pic>
          <p:nvPicPr>
            <p:cNvPr id="7" name="Picture 6">
              <a:extLst>
                <a:ext uri="{FF2B5EF4-FFF2-40B4-BE49-F238E27FC236}">
                  <a16:creationId xmlns:a16="http://schemas.microsoft.com/office/drawing/2014/main" id="{AF560462-F3F4-5CE7-DBE9-317FFFB32002}"/>
                </a:ext>
              </a:extLst>
            </p:cNvPr>
            <p:cNvPicPr>
              <a:picLocks noChangeAspect="1"/>
            </p:cNvPicPr>
            <p:nvPr/>
          </p:nvPicPr>
          <p:blipFill>
            <a:blip r:embed="rId3"/>
            <a:stretch>
              <a:fillRect/>
            </a:stretch>
          </p:blipFill>
          <p:spPr>
            <a:xfrm flipH="1">
              <a:off x="3125205" y="2853858"/>
              <a:ext cx="539793" cy="539793"/>
            </a:xfrm>
            <a:prstGeom prst="rect">
              <a:avLst/>
            </a:prstGeom>
          </p:spPr>
        </p:pic>
        <p:pic>
          <p:nvPicPr>
            <p:cNvPr id="8" name="Picture 7">
              <a:extLst>
                <a:ext uri="{FF2B5EF4-FFF2-40B4-BE49-F238E27FC236}">
                  <a16:creationId xmlns:a16="http://schemas.microsoft.com/office/drawing/2014/main" id="{A1EF6F84-2236-E843-EB00-4F984D1B29F6}"/>
                </a:ext>
              </a:extLst>
            </p:cNvPr>
            <p:cNvPicPr>
              <a:picLocks noChangeAspect="1"/>
            </p:cNvPicPr>
            <p:nvPr/>
          </p:nvPicPr>
          <p:blipFill>
            <a:blip r:embed="rId3"/>
            <a:stretch>
              <a:fillRect/>
            </a:stretch>
          </p:blipFill>
          <p:spPr>
            <a:xfrm flipH="1">
              <a:off x="3150160" y="3571452"/>
              <a:ext cx="545867" cy="545867"/>
            </a:xfrm>
            <a:prstGeom prst="rect">
              <a:avLst/>
            </a:prstGeom>
          </p:spPr>
        </p:pic>
      </p:grpSp>
      <p:pic>
        <p:nvPicPr>
          <p:cNvPr id="9" name="Picture 8" descr="A group of dolls&#10;&#10;Description automatically generated with low confidence">
            <a:extLst>
              <a:ext uri="{FF2B5EF4-FFF2-40B4-BE49-F238E27FC236}">
                <a16:creationId xmlns:a16="http://schemas.microsoft.com/office/drawing/2014/main" id="{DD54D07A-2FD4-A5D7-343B-AD51F0BE02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0" y="1900767"/>
            <a:ext cx="4899565" cy="4379298"/>
          </a:xfrm>
          <a:prstGeom prst="rect">
            <a:avLst/>
          </a:prstGeom>
          <a:effectLst>
            <a:outerShdw blurRad="76200" dir="13500000" sy="23000" kx="1200000" algn="br" rotWithShape="0">
              <a:prstClr val="black">
                <a:alpha val="20000"/>
              </a:prstClr>
            </a:outerShdw>
          </a:effectLst>
        </p:spPr>
      </p:pic>
      <p:sp>
        <p:nvSpPr>
          <p:cNvPr id="10" name="Google Shape;2351;p42">
            <a:extLst>
              <a:ext uri="{FF2B5EF4-FFF2-40B4-BE49-F238E27FC236}">
                <a16:creationId xmlns:a16="http://schemas.microsoft.com/office/drawing/2014/main" id="{143191EA-9FB7-0E8E-2346-7D75EB8CD0A6}"/>
              </a:ext>
            </a:extLst>
          </p:cNvPr>
          <p:cNvSpPr txBox="1">
            <a:spLocks/>
          </p:cNvSpPr>
          <p:nvPr/>
        </p:nvSpPr>
        <p:spPr>
          <a:xfrm>
            <a:off x="1413235" y="40023"/>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29672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697</TotalTime>
  <Words>1214</Words>
  <Application>Microsoft Office PowerPoint</Application>
  <PresentationFormat>Widescreen</PresentationFormat>
  <Paragraphs>86</Paragraphs>
  <Slides>18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Calibri Light</vt:lpstr>
      <vt:lpstr>Pacifico</vt:lpstr>
      <vt:lpstr>SegoeuiPc</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LE OANH</cp:lastModifiedBy>
  <cp:revision>152</cp:revision>
  <dcterms:created xsi:type="dcterms:W3CDTF">2022-09-23T07:10:00Z</dcterms:created>
  <dcterms:modified xsi:type="dcterms:W3CDTF">2026-02-03T03:42:57Z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9927457221964C459E2B47459A388BC2_13</vt:lpwstr>
  </property>
  <property fmtid="{D5CDD505-2E9C-101B-9397-08002B2CF9AE}" pid="3" name="KSOProductBuildVer">
    <vt:lpwstr>2057-12.2.0.13190</vt:lpwstr>
  </property>
</Properties>
</file>