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2" r:id="rId13"/>
    <p:sldId id="279" r:id="rId14"/>
    <p:sldId id="265" r:id="rId15"/>
    <p:sldId id="264" r:id="rId16"/>
    <p:sldId id="280" r:id="rId17"/>
  </p:sldIdLst>
  <p:sldSz cx="18288000" cy="10287000"/>
  <p:notesSz cx="6858000" cy="9144000"/>
  <p:embeddedFontLst>
    <p:embeddedFont>
      <p:font typeface="Arial" panose="020B0604020202020204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59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1792102" y="4298158"/>
            <a:ext cx="5594773" cy="4455473"/>
          </a:xfrm>
          <a:custGeom>
            <a:avLst/>
            <a:gdLst/>
            <a:ahLst/>
            <a:cxnLst/>
            <a:rect l="l" t="t" r="r" b="b"/>
            <a:pathLst>
              <a:path w="5594773" h="4455473">
                <a:moveTo>
                  <a:pt x="0" y="0"/>
                </a:moveTo>
                <a:lnTo>
                  <a:pt x="5594772" y="0"/>
                </a:lnTo>
                <a:lnTo>
                  <a:pt x="5594772" y="4455474"/>
                </a:lnTo>
                <a:lnTo>
                  <a:pt x="0" y="4455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61923" y="1532534"/>
            <a:ext cx="6534413" cy="3611748"/>
          </a:xfrm>
          <a:custGeom>
            <a:avLst/>
            <a:gdLst/>
            <a:ahLst/>
            <a:cxnLst/>
            <a:rect l="l" t="t" r="r" b="b"/>
            <a:pathLst>
              <a:path w="6534413" h="3611748">
                <a:moveTo>
                  <a:pt x="0" y="0"/>
                </a:moveTo>
                <a:lnTo>
                  <a:pt x="6534414" y="0"/>
                </a:lnTo>
                <a:lnTo>
                  <a:pt x="6534414" y="3611748"/>
                </a:lnTo>
                <a:lnTo>
                  <a:pt x="0" y="36117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704376" y="-732690"/>
            <a:ext cx="19696751" cy="1761390"/>
            <a:chOff x="0" y="0"/>
            <a:chExt cx="5187622" cy="4639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8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704376" y="9257466"/>
            <a:ext cx="19696751" cy="1761390"/>
            <a:chOff x="0" y="0"/>
            <a:chExt cx="5187622" cy="4639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8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4485330" y="4298158"/>
            <a:ext cx="5594773" cy="4455473"/>
          </a:xfrm>
          <a:custGeom>
            <a:avLst/>
            <a:gdLst/>
            <a:ahLst/>
            <a:cxnLst/>
            <a:rect l="l" t="t" r="r" b="b"/>
            <a:pathLst>
              <a:path w="5594773" h="4455473">
                <a:moveTo>
                  <a:pt x="5594772" y="0"/>
                </a:moveTo>
                <a:lnTo>
                  <a:pt x="0" y="0"/>
                </a:lnTo>
                <a:lnTo>
                  <a:pt x="0" y="4455474"/>
                </a:lnTo>
                <a:lnTo>
                  <a:pt x="5594772" y="4455474"/>
                </a:lnTo>
                <a:lnTo>
                  <a:pt x="55947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4015509" y="1532534"/>
            <a:ext cx="6534413" cy="3611748"/>
          </a:xfrm>
          <a:custGeom>
            <a:avLst/>
            <a:gdLst/>
            <a:ahLst/>
            <a:cxnLst/>
            <a:rect l="l" t="t" r="r" b="b"/>
            <a:pathLst>
              <a:path w="6534413" h="3611748">
                <a:moveTo>
                  <a:pt x="6534414" y="0"/>
                </a:moveTo>
                <a:lnTo>
                  <a:pt x="0" y="0"/>
                </a:lnTo>
                <a:lnTo>
                  <a:pt x="0" y="3611748"/>
                </a:lnTo>
                <a:lnTo>
                  <a:pt x="6534414" y="3611748"/>
                </a:lnTo>
                <a:lnTo>
                  <a:pt x="65344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840797" y="1633233"/>
            <a:ext cx="8606403" cy="7158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8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CẢ LỚP!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8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8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704376" y="-732690"/>
            <a:ext cx="19696751" cy="1456590"/>
            <a:chOff x="0" y="0"/>
            <a:chExt cx="5187622" cy="463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704376" y="9867900"/>
            <a:ext cx="19696751" cy="1274645"/>
            <a:chOff x="0" y="0"/>
            <a:chExt cx="5187622" cy="4964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87622" cy="496482"/>
            </a:xfrm>
            <a:custGeom>
              <a:avLst/>
              <a:gdLst/>
              <a:ahLst/>
              <a:cxnLst/>
              <a:rect l="l" t="t" r="r" b="b"/>
              <a:pathLst>
                <a:path w="5187622" h="496482">
                  <a:moveTo>
                    <a:pt x="0" y="0"/>
                  </a:moveTo>
                  <a:lnTo>
                    <a:pt x="5187622" y="0"/>
                  </a:lnTo>
                  <a:lnTo>
                    <a:pt x="5187622" y="496482"/>
                  </a:lnTo>
                  <a:lnTo>
                    <a:pt x="0" y="496482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187622" cy="534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Plaque 29">
            <a:extLst>
              <a:ext uri="{FF2B5EF4-FFF2-40B4-BE49-F238E27FC236}">
                <a16:creationId xmlns:a16="http://schemas.microsoft.com/office/drawing/2014/main" id="{95D58521-50AB-C7C0-CEDD-DD1835B8CCD5}"/>
              </a:ext>
            </a:extLst>
          </p:cNvPr>
          <p:cNvSpPr/>
          <p:nvPr/>
        </p:nvSpPr>
        <p:spPr>
          <a:xfrm>
            <a:off x="13499510" y="3246814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Xông lên</a:t>
            </a:r>
          </a:p>
        </p:txBody>
      </p:sp>
      <p:sp>
        <p:nvSpPr>
          <p:cNvPr id="2" name="Plaque 1">
            <a:extLst>
              <a:ext uri="{FF2B5EF4-FFF2-40B4-BE49-F238E27FC236}">
                <a16:creationId xmlns:a16="http://schemas.microsoft.com/office/drawing/2014/main" id="{93E1B309-5C7A-9BFE-01F3-49E69E4B6938}"/>
              </a:ext>
            </a:extLst>
          </p:cNvPr>
          <p:cNvSpPr/>
          <p:nvPr/>
        </p:nvSpPr>
        <p:spPr>
          <a:xfrm>
            <a:off x="1624984" y="3246815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động</a:t>
            </a:r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id="{28DC1DF2-63EC-C45E-3FB2-8E753385CACF}"/>
              </a:ext>
            </a:extLst>
          </p:cNvPr>
          <p:cNvSpPr/>
          <p:nvPr/>
        </p:nvSpPr>
        <p:spPr>
          <a:xfrm>
            <a:off x="1624984" y="1717796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 thần</a:t>
            </a: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33EB8120-4F4C-7745-1999-AB6C5F36B4CF}"/>
              </a:ext>
            </a:extLst>
          </p:cNvPr>
          <p:cNvSpPr/>
          <p:nvPr/>
        </p:nvSpPr>
        <p:spPr>
          <a:xfrm>
            <a:off x="1624984" y="4774796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sĩ</a:t>
            </a:r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id="{962D2065-E5C2-2D0A-A33A-DA0C130D71B4}"/>
              </a:ext>
            </a:extLst>
          </p:cNvPr>
          <p:cNvSpPr/>
          <p:nvPr/>
        </p:nvSpPr>
        <p:spPr>
          <a:xfrm>
            <a:off x="13499510" y="1717796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 bạn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C1C314-43CE-194C-3856-5264CACE8432}"/>
              </a:ext>
            </a:extLst>
          </p:cNvPr>
          <p:cNvSpPr/>
          <p:nvPr/>
        </p:nvSpPr>
        <p:spPr>
          <a:xfrm>
            <a:off x="4825384" y="1592279"/>
            <a:ext cx="3298818" cy="1147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F4DF89-0EFA-70B7-57FC-6095BC3F3FCC}"/>
              </a:ext>
            </a:extLst>
          </p:cNvPr>
          <p:cNvSpPr/>
          <p:nvPr/>
        </p:nvSpPr>
        <p:spPr>
          <a:xfrm>
            <a:off x="4825384" y="3121298"/>
            <a:ext cx="3298818" cy="1147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EF0B9A-6BC8-B2C2-3266-2B148C64EF75}"/>
              </a:ext>
            </a:extLst>
          </p:cNvPr>
          <p:cNvSpPr/>
          <p:nvPr/>
        </p:nvSpPr>
        <p:spPr>
          <a:xfrm>
            <a:off x="4789209" y="4647568"/>
            <a:ext cx="3298818" cy="1147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0D75759-C096-2C14-1971-CBD831E9A922}"/>
              </a:ext>
            </a:extLst>
          </p:cNvPr>
          <p:cNvSpPr/>
          <p:nvPr/>
        </p:nvSpPr>
        <p:spPr>
          <a:xfrm>
            <a:off x="9871107" y="1592279"/>
            <a:ext cx="3298818" cy="1147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EDA8069-E9A1-2EFD-1A93-47BD85800243}"/>
              </a:ext>
            </a:extLst>
          </p:cNvPr>
          <p:cNvSpPr/>
          <p:nvPr/>
        </p:nvSpPr>
        <p:spPr>
          <a:xfrm>
            <a:off x="9871107" y="3137550"/>
            <a:ext cx="3298818" cy="11309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  <p:sp>
        <p:nvSpPr>
          <p:cNvPr id="24" name="Plaque 23">
            <a:extLst>
              <a:ext uri="{FF2B5EF4-FFF2-40B4-BE49-F238E27FC236}">
                <a16:creationId xmlns:a16="http://schemas.microsoft.com/office/drawing/2014/main" id="{4ACD060B-B4C8-DBC1-9BA9-AFF2C53BAEF3}"/>
              </a:ext>
            </a:extLst>
          </p:cNvPr>
          <p:cNvSpPr/>
          <p:nvPr/>
        </p:nvSpPr>
        <p:spPr>
          <a:xfrm>
            <a:off x="13484270" y="4771885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 bạn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E6532DC-B4B3-3C53-9261-756114C80F95}"/>
              </a:ext>
            </a:extLst>
          </p:cNvPr>
          <p:cNvSpPr/>
          <p:nvPr/>
        </p:nvSpPr>
        <p:spPr>
          <a:xfrm>
            <a:off x="9855867" y="4662621"/>
            <a:ext cx="3298818" cy="11309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  <p:sp>
        <p:nvSpPr>
          <p:cNvPr id="26" name="Plaque 25">
            <a:extLst>
              <a:ext uri="{FF2B5EF4-FFF2-40B4-BE49-F238E27FC236}">
                <a16:creationId xmlns:a16="http://schemas.microsoft.com/office/drawing/2014/main" id="{1B4F1C24-3699-B0DB-3AC6-E6A0218FBDE3}"/>
              </a:ext>
            </a:extLst>
          </p:cNvPr>
          <p:cNvSpPr/>
          <p:nvPr/>
        </p:nvSpPr>
        <p:spPr>
          <a:xfrm>
            <a:off x="8453786" y="6508449"/>
            <a:ext cx="5060963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khuyết điểm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A522F6E-7BE5-E239-3DC4-4F5CA4B1A029}"/>
              </a:ext>
            </a:extLst>
          </p:cNvPr>
          <p:cNvSpPr/>
          <p:nvPr/>
        </p:nvSpPr>
        <p:spPr>
          <a:xfrm>
            <a:off x="4825384" y="6399185"/>
            <a:ext cx="3298818" cy="11309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  <p:sp>
        <p:nvSpPr>
          <p:cNvPr id="28" name="Plaque 27">
            <a:extLst>
              <a:ext uri="{FF2B5EF4-FFF2-40B4-BE49-F238E27FC236}">
                <a16:creationId xmlns:a16="http://schemas.microsoft.com/office/drawing/2014/main" id="{8EC18792-E5F4-09A5-2101-1C3FC3B62B02}"/>
              </a:ext>
            </a:extLst>
          </p:cNvPr>
          <p:cNvSpPr/>
          <p:nvPr/>
        </p:nvSpPr>
        <p:spPr>
          <a:xfrm>
            <a:off x="8438546" y="8049772"/>
            <a:ext cx="5060963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lên sự thật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F938751-319A-52F7-F696-8A0F84B69322}"/>
              </a:ext>
            </a:extLst>
          </p:cNvPr>
          <p:cNvSpPr/>
          <p:nvPr/>
        </p:nvSpPr>
        <p:spPr>
          <a:xfrm>
            <a:off x="4810144" y="7940508"/>
            <a:ext cx="3298818" cy="11309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</p:spTree>
    <p:extLst>
      <p:ext uri="{BB962C8B-B14F-4D97-AF65-F5344CB8AC3E}">
        <p14:creationId xmlns:p14="http://schemas.microsoft.com/office/powerpoint/2010/main" val="27333083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10" grpId="0" animBg="1"/>
      <p:bldP spid="11" grpId="0" animBg="1"/>
      <p:bldP spid="12" grpId="0" animBg="1"/>
      <p:bldP spid="24" grpId="0" animBg="1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704376" y="-732690"/>
            <a:ext cx="19696751" cy="1761390"/>
            <a:chOff x="0" y="0"/>
            <a:chExt cx="5187622" cy="463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704376" y="9257466"/>
            <a:ext cx="19696751" cy="1885080"/>
            <a:chOff x="0" y="0"/>
            <a:chExt cx="5187622" cy="4964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87622" cy="496482"/>
            </a:xfrm>
            <a:custGeom>
              <a:avLst/>
              <a:gdLst/>
              <a:ahLst/>
              <a:cxnLst/>
              <a:rect l="l" t="t" r="r" b="b"/>
              <a:pathLst>
                <a:path w="5187622" h="496482">
                  <a:moveTo>
                    <a:pt x="0" y="0"/>
                  </a:moveTo>
                  <a:lnTo>
                    <a:pt x="5187622" y="0"/>
                  </a:lnTo>
                  <a:lnTo>
                    <a:pt x="5187622" y="496482"/>
                  </a:lnTo>
                  <a:lnTo>
                    <a:pt x="0" y="496482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187622" cy="534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997946" y="7603964"/>
            <a:ext cx="5548402" cy="1210560"/>
          </a:xfrm>
          <a:custGeom>
            <a:avLst/>
            <a:gdLst/>
            <a:ahLst/>
            <a:cxnLst/>
            <a:rect l="l" t="t" r="r" b="b"/>
            <a:pathLst>
              <a:path w="5548402" h="1210560">
                <a:moveTo>
                  <a:pt x="0" y="0"/>
                </a:moveTo>
                <a:lnTo>
                  <a:pt x="5548402" y="0"/>
                </a:lnTo>
                <a:lnTo>
                  <a:pt x="5548402" y="1210561"/>
                </a:lnTo>
                <a:lnTo>
                  <a:pt x="0" y="1210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0726890" y="7603964"/>
            <a:ext cx="5548402" cy="1210560"/>
          </a:xfrm>
          <a:custGeom>
            <a:avLst/>
            <a:gdLst/>
            <a:ahLst/>
            <a:cxnLst/>
            <a:rect l="l" t="t" r="r" b="b"/>
            <a:pathLst>
              <a:path w="5548402" h="1210560">
                <a:moveTo>
                  <a:pt x="5548402" y="0"/>
                </a:moveTo>
                <a:lnTo>
                  <a:pt x="0" y="0"/>
                </a:lnTo>
                <a:lnTo>
                  <a:pt x="0" y="1210561"/>
                </a:lnTo>
                <a:lnTo>
                  <a:pt x="5548402" y="1210561"/>
                </a:lnTo>
                <a:lnTo>
                  <a:pt x="55484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C25B6F-E3EC-592D-0C24-BF9DED2E1467}"/>
              </a:ext>
            </a:extLst>
          </p:cNvPr>
          <p:cNvSpPr/>
          <p:nvPr/>
        </p:nvSpPr>
        <p:spPr>
          <a:xfrm>
            <a:off x="8191498" y="1782569"/>
            <a:ext cx="1905001" cy="181368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74B9E-E1D0-F037-9B63-759508495465}"/>
              </a:ext>
            </a:extLst>
          </p:cNvPr>
          <p:cNvSpPr txBox="1"/>
          <p:nvPr/>
        </p:nvSpPr>
        <p:spPr>
          <a:xfrm>
            <a:off x="3124200" y="3972155"/>
            <a:ext cx="12420600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hiểu nghĩa của một số thành ngữ về lòng dũng cảm</a:t>
            </a:r>
            <a:endParaRPr lang="vi-VN" sz="6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456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704376" y="-732690"/>
            <a:ext cx="19696751" cy="1761390"/>
            <a:chOff x="0" y="0"/>
            <a:chExt cx="5187622" cy="463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704376" y="9257466"/>
            <a:ext cx="19696751" cy="1885080"/>
            <a:chOff x="0" y="0"/>
            <a:chExt cx="5187622" cy="4964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87622" cy="496482"/>
            </a:xfrm>
            <a:custGeom>
              <a:avLst/>
              <a:gdLst/>
              <a:ahLst/>
              <a:cxnLst/>
              <a:rect l="l" t="t" r="r" b="b"/>
              <a:pathLst>
                <a:path w="5187622" h="496482">
                  <a:moveTo>
                    <a:pt x="0" y="0"/>
                  </a:moveTo>
                  <a:lnTo>
                    <a:pt x="5187622" y="0"/>
                  </a:lnTo>
                  <a:lnTo>
                    <a:pt x="5187622" y="496482"/>
                  </a:lnTo>
                  <a:lnTo>
                    <a:pt x="0" y="496482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187622" cy="534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A9F09B5-9D6F-AFB6-6236-F97EA13C72DD}"/>
              </a:ext>
            </a:extLst>
          </p:cNvPr>
          <p:cNvSpPr txBox="1"/>
          <p:nvPr/>
        </p:nvSpPr>
        <p:spPr>
          <a:xfrm>
            <a:off x="2971799" y="1487326"/>
            <a:ext cx="12344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nghĩa của mỗi thành ngữ dưới đây</a:t>
            </a:r>
            <a:endParaRPr lang="vi-VN" sz="5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8F34F79-B855-9E06-08F9-5922DE9CD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43171"/>
              </p:ext>
            </p:extLst>
          </p:nvPr>
        </p:nvGraphicFramePr>
        <p:xfrm>
          <a:off x="687470" y="2807727"/>
          <a:ext cx="16913058" cy="591547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341730">
                  <a:extLst>
                    <a:ext uri="{9D8B030D-6E8A-4147-A177-3AD203B41FA5}">
                      <a16:colId xmlns:a16="http://schemas.microsoft.com/office/drawing/2014/main" val="4232896127"/>
                    </a:ext>
                  </a:extLst>
                </a:gridCol>
                <a:gridCol w="12571328">
                  <a:extLst>
                    <a:ext uri="{9D8B030D-6E8A-4147-A177-3AD203B41FA5}">
                      <a16:colId xmlns:a16="http://schemas.microsoft.com/office/drawing/2014/main" val="2394374157"/>
                    </a:ext>
                  </a:extLst>
                </a:gridCol>
              </a:tblGrid>
              <a:tr h="408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 ngữ</a:t>
                      </a:r>
                    </a:p>
                  </a:txBody>
                  <a:tcPr marL="64570" marR="64570" marT="32285" marB="322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</a:p>
                  </a:txBody>
                  <a:tcPr marL="64570" marR="64570" marT="32285" marB="32285" anchor="ctr"/>
                </a:tc>
                <a:extLst>
                  <a:ext uri="{0D108BD9-81ED-4DB2-BD59-A6C34878D82A}">
                    <a16:rowId xmlns:a16="http://schemas.microsoft.com/office/drawing/2014/main" val="2813563727"/>
                  </a:ext>
                </a:extLst>
              </a:tr>
              <a:tr h="11223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Gan vàng dạ sắt.</a:t>
                      </a:r>
                    </a:p>
                  </a:txBody>
                  <a:tcPr marL="180000" marR="180000" marT="32285" marB="3228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nói năng bạo dạn, thẳng thắn, không kiêng nể.</a:t>
                      </a:r>
                    </a:p>
                  </a:txBody>
                  <a:tcPr marL="180000" marR="180000" marT="32285" marB="32285" anchor="ctr"/>
                </a:tc>
                <a:extLst>
                  <a:ext uri="{0D108BD9-81ED-4DB2-BD59-A6C34878D82A}">
                    <a16:rowId xmlns:a16="http://schemas.microsoft.com/office/drawing/2014/main" val="2153307753"/>
                  </a:ext>
                </a:extLst>
              </a:tr>
              <a:tr h="1842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To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mật.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32285" marB="3228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gan dạ, kiên cường, không nao núng trước khó khăn, nguy hiểm.</a:t>
                      </a:r>
                    </a:p>
                  </a:txBody>
                  <a:tcPr marL="180000" marR="180000" marT="32285" marB="32285" anchor="ctr"/>
                </a:tc>
                <a:extLst>
                  <a:ext uri="{0D108BD9-81ED-4DB2-BD59-A6C34878D82A}">
                    <a16:rowId xmlns:a16="http://schemas.microsoft.com/office/drawing/2014/main" val="2040563932"/>
                  </a:ext>
                </a:extLst>
              </a:tr>
              <a:tr h="11223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Dám nghĩ dám làm.</a:t>
                      </a:r>
                    </a:p>
                  </a:txBody>
                  <a:tcPr marL="180000" marR="180000" marT="32285" marB="3228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mạnh bạo, có phần ương bướng, liều lĩnh.</a:t>
                      </a:r>
                    </a:p>
                  </a:txBody>
                  <a:tcPr marL="180000" marR="180000" marT="32285" marB="32285" anchor="ctr"/>
                </a:tc>
                <a:extLst>
                  <a:ext uri="{0D108BD9-81ED-4DB2-BD59-A6C34878D82A}">
                    <a16:rowId xmlns:a16="http://schemas.microsoft.com/office/drawing/2014/main" val="3401555055"/>
                  </a:ext>
                </a:extLst>
              </a:tr>
              <a:tr h="11223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Dám ăn dám nói</a:t>
                      </a:r>
                    </a:p>
                  </a:txBody>
                  <a:tcPr marL="180000" marR="180000" marT="32285" marB="3228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có cách nghĩ, cách làm sáng tạo, mạnh dạn</a:t>
                      </a:r>
                    </a:p>
                  </a:txBody>
                  <a:tcPr marL="180000" marR="180000" marT="32285" marB="32285" anchor="ctr"/>
                </a:tc>
                <a:extLst>
                  <a:ext uri="{0D108BD9-81ED-4DB2-BD59-A6C34878D82A}">
                    <a16:rowId xmlns:a16="http://schemas.microsoft.com/office/drawing/2014/main" val="2970833777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1D7324-C0FF-3A05-7F4C-A8FA9853BD91}"/>
              </a:ext>
            </a:extLst>
          </p:cNvPr>
          <p:cNvCxnSpPr>
            <a:cxnSpLocks/>
          </p:cNvCxnSpPr>
          <p:nvPr/>
        </p:nvCxnSpPr>
        <p:spPr>
          <a:xfrm>
            <a:off x="4572000" y="4212167"/>
            <a:ext cx="838200" cy="9313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8017B99-3ECA-E973-1134-7CBDAD46497F}"/>
              </a:ext>
            </a:extLst>
          </p:cNvPr>
          <p:cNvCxnSpPr>
            <a:cxnSpLocks/>
          </p:cNvCxnSpPr>
          <p:nvPr/>
        </p:nvCxnSpPr>
        <p:spPr>
          <a:xfrm>
            <a:off x="4572000" y="5896187"/>
            <a:ext cx="838200" cy="9313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05F077-F2CC-60D1-3ED8-F65E8E2C0DAA}"/>
              </a:ext>
            </a:extLst>
          </p:cNvPr>
          <p:cNvCxnSpPr>
            <a:cxnSpLocks/>
          </p:cNvCxnSpPr>
          <p:nvPr/>
        </p:nvCxnSpPr>
        <p:spPr>
          <a:xfrm>
            <a:off x="4729730" y="7214692"/>
            <a:ext cx="680470" cy="756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3F841D1-C73A-56BF-72BB-5F4EE80C488B}"/>
              </a:ext>
            </a:extLst>
          </p:cNvPr>
          <p:cNvCxnSpPr>
            <a:cxnSpLocks/>
          </p:cNvCxnSpPr>
          <p:nvPr/>
        </p:nvCxnSpPr>
        <p:spPr>
          <a:xfrm flipV="1">
            <a:off x="4495800" y="4212167"/>
            <a:ext cx="762000" cy="39032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704376" y="-732690"/>
            <a:ext cx="19696751" cy="1761390"/>
            <a:chOff x="0" y="0"/>
            <a:chExt cx="5187622" cy="463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704376" y="9257466"/>
            <a:ext cx="19696751" cy="1885080"/>
            <a:chOff x="0" y="0"/>
            <a:chExt cx="5187622" cy="4964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87622" cy="496482"/>
            </a:xfrm>
            <a:custGeom>
              <a:avLst/>
              <a:gdLst/>
              <a:ahLst/>
              <a:cxnLst/>
              <a:rect l="l" t="t" r="r" b="b"/>
              <a:pathLst>
                <a:path w="5187622" h="496482">
                  <a:moveTo>
                    <a:pt x="0" y="0"/>
                  </a:moveTo>
                  <a:lnTo>
                    <a:pt x="5187622" y="0"/>
                  </a:lnTo>
                  <a:lnTo>
                    <a:pt x="5187622" y="496482"/>
                  </a:lnTo>
                  <a:lnTo>
                    <a:pt x="0" y="496482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187622" cy="534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A9F09B5-9D6F-AFB6-6236-F97EA13C72DD}"/>
              </a:ext>
            </a:extLst>
          </p:cNvPr>
          <p:cNvSpPr txBox="1"/>
          <p:nvPr/>
        </p:nvSpPr>
        <p:spPr>
          <a:xfrm>
            <a:off x="1695448" y="1487326"/>
            <a:ext cx="10668006" cy="9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vi-VN" sz="5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 câu với từ hoặc thành ngữ</a:t>
            </a:r>
            <a:endParaRPr lang="vi-VN" sz="5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13949B-59B8-9073-BCE8-A87883D4FF8B}"/>
              </a:ext>
            </a:extLst>
          </p:cNvPr>
          <p:cNvSpPr/>
          <p:nvPr/>
        </p:nvSpPr>
        <p:spPr>
          <a:xfrm>
            <a:off x="2743200" y="2897712"/>
            <a:ext cx="8572501" cy="1015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1 trong 2 nhiệm vụ sau</a:t>
            </a: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34B68964-FF39-5B49-C737-66BE8FA423EF}"/>
              </a:ext>
            </a:extLst>
          </p:cNvPr>
          <p:cNvSpPr/>
          <p:nvPr/>
        </p:nvSpPr>
        <p:spPr>
          <a:xfrm>
            <a:off x="890789" y="4646190"/>
            <a:ext cx="5615189" cy="3733800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Đặt câu với một từ ngữ thể hiện lòng dũng cảm ở bài tập 2 hoặc bài tập 2.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0B6F601E-D4D8-15A2-03FC-81401E280F23}"/>
              </a:ext>
            </a:extLst>
          </p:cNvPr>
          <p:cNvSpPr/>
          <p:nvPr/>
        </p:nvSpPr>
        <p:spPr>
          <a:xfrm>
            <a:off x="7162800" y="4646190"/>
            <a:ext cx="5615189" cy="3733800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Đặt câu với một thành ngữ ở bài tập 3.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7FB85612-764D-07EE-20E8-D099279FF992}"/>
              </a:ext>
            </a:extLst>
          </p:cNvPr>
          <p:cNvSpPr/>
          <p:nvPr/>
        </p:nvSpPr>
        <p:spPr>
          <a:xfrm rot="-98307">
            <a:off x="13865144" y="2290638"/>
            <a:ext cx="3488350" cy="3107803"/>
          </a:xfrm>
          <a:custGeom>
            <a:avLst/>
            <a:gdLst/>
            <a:ahLst/>
            <a:cxnLst/>
            <a:rect l="l" t="t" r="r" b="b"/>
            <a:pathLst>
              <a:path w="3488350" h="3107803">
                <a:moveTo>
                  <a:pt x="0" y="0"/>
                </a:moveTo>
                <a:lnTo>
                  <a:pt x="3488351" y="0"/>
                </a:lnTo>
                <a:lnTo>
                  <a:pt x="3488351" y="3107803"/>
                </a:lnTo>
                <a:lnTo>
                  <a:pt x="0" y="3107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9F3506E2-049A-D35A-1DE1-8EDCDF45F8BA}"/>
              </a:ext>
            </a:extLst>
          </p:cNvPr>
          <p:cNvSpPr/>
          <p:nvPr/>
        </p:nvSpPr>
        <p:spPr>
          <a:xfrm>
            <a:off x="13335000" y="5587401"/>
            <a:ext cx="5052382" cy="2792589"/>
          </a:xfrm>
          <a:custGeom>
            <a:avLst/>
            <a:gdLst/>
            <a:ahLst/>
            <a:cxnLst/>
            <a:rect l="l" t="t" r="r" b="b"/>
            <a:pathLst>
              <a:path w="5052382" h="2792589">
                <a:moveTo>
                  <a:pt x="0" y="0"/>
                </a:moveTo>
                <a:lnTo>
                  <a:pt x="5052382" y="0"/>
                </a:lnTo>
                <a:lnTo>
                  <a:pt x="5052382" y="2792589"/>
                </a:lnTo>
                <a:lnTo>
                  <a:pt x="0" y="2792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412899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704376" y="-732690"/>
            <a:ext cx="19696751" cy="1761390"/>
            <a:chOff x="0" y="0"/>
            <a:chExt cx="5187622" cy="463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704376" y="9619186"/>
            <a:ext cx="19696751" cy="1523360"/>
            <a:chOff x="0" y="0"/>
            <a:chExt cx="5187622" cy="4964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87622" cy="496482"/>
            </a:xfrm>
            <a:custGeom>
              <a:avLst/>
              <a:gdLst/>
              <a:ahLst/>
              <a:cxnLst/>
              <a:rect l="l" t="t" r="r" b="b"/>
              <a:pathLst>
                <a:path w="5187622" h="496482">
                  <a:moveTo>
                    <a:pt x="0" y="0"/>
                  </a:moveTo>
                  <a:lnTo>
                    <a:pt x="5187622" y="0"/>
                  </a:lnTo>
                  <a:lnTo>
                    <a:pt x="5187622" y="496482"/>
                  </a:lnTo>
                  <a:lnTo>
                    <a:pt x="0" y="496482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5187622" cy="534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-549665" y="3612193"/>
            <a:ext cx="6254846" cy="5245118"/>
          </a:xfrm>
          <a:custGeom>
            <a:avLst/>
            <a:gdLst/>
            <a:ahLst/>
            <a:cxnLst/>
            <a:rect l="l" t="t" r="r" b="b"/>
            <a:pathLst>
              <a:path w="8552452" h="6810862">
                <a:moveTo>
                  <a:pt x="8552452" y="0"/>
                </a:moveTo>
                <a:lnTo>
                  <a:pt x="0" y="0"/>
                </a:lnTo>
                <a:lnTo>
                  <a:pt x="0" y="6810862"/>
                </a:lnTo>
                <a:lnTo>
                  <a:pt x="8552452" y="6810862"/>
                </a:lnTo>
                <a:lnTo>
                  <a:pt x="85524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3591C45-8CE4-D672-B085-1AFC1F3FC0E5}"/>
              </a:ext>
            </a:extLst>
          </p:cNvPr>
          <p:cNvSpPr/>
          <p:nvPr/>
        </p:nvSpPr>
        <p:spPr>
          <a:xfrm>
            <a:off x="1085263" y="1834655"/>
            <a:ext cx="3581399" cy="1015663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khảo</a:t>
            </a:r>
          </a:p>
        </p:txBody>
      </p:sp>
      <p:sp>
        <p:nvSpPr>
          <p:cNvPr id="18" name="Plaque 17">
            <a:extLst>
              <a:ext uri="{FF2B5EF4-FFF2-40B4-BE49-F238E27FC236}">
                <a16:creationId xmlns:a16="http://schemas.microsoft.com/office/drawing/2014/main" id="{35FD1F2D-D3DE-722E-226E-479478C1A466}"/>
              </a:ext>
            </a:extLst>
          </p:cNvPr>
          <p:cNvSpPr/>
          <p:nvPr/>
        </p:nvSpPr>
        <p:spPr>
          <a:xfrm>
            <a:off x="7124700" y="1881855"/>
            <a:ext cx="9677399" cy="1906051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Đặt câu với một từ ngữ thể hiện lòng dũng cảm ở bài tập 2 hoặc bài tập 2.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laque 18">
            <a:extLst>
              <a:ext uri="{FF2B5EF4-FFF2-40B4-BE49-F238E27FC236}">
                <a16:creationId xmlns:a16="http://schemas.microsoft.com/office/drawing/2014/main" id="{C9052EA7-E842-D215-97AF-0F66F78BCF81}"/>
              </a:ext>
            </a:extLst>
          </p:cNvPr>
          <p:cNvSpPr/>
          <p:nvPr/>
        </p:nvSpPr>
        <p:spPr>
          <a:xfrm>
            <a:off x="7124700" y="6020993"/>
            <a:ext cx="9677399" cy="112565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Đặt câu với một thành ngữ ở bài tập 3.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8166C0-F13B-A0E3-4D9B-3596A5A85300}"/>
              </a:ext>
            </a:extLst>
          </p:cNvPr>
          <p:cNvSpPr txBox="1"/>
          <p:nvPr/>
        </p:nvSpPr>
        <p:spPr>
          <a:xfrm>
            <a:off x="6358889" y="4076700"/>
            <a:ext cx="1120902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Mặc cho những nguy hiểm, các chiến sĩ của ta vẫn dũng cảm xông lên.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3C9F72-F44F-A410-E8BB-5B55474FDE6B}"/>
              </a:ext>
            </a:extLst>
          </p:cNvPr>
          <p:cNvSpPr txBox="1"/>
          <p:nvPr/>
        </p:nvSpPr>
        <p:spPr>
          <a:xfrm>
            <a:off x="6358889" y="7423143"/>
            <a:ext cx="1120902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 ngưỡng mộ những người dám nghĩ dám làm, người xoay chuyển tình thế khiến tôi khâm phục.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704376" y="-732690"/>
            <a:ext cx="19696751" cy="1761390"/>
            <a:chOff x="0" y="0"/>
            <a:chExt cx="5187622" cy="463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704376" y="9257466"/>
            <a:ext cx="19696751" cy="1885080"/>
            <a:chOff x="0" y="0"/>
            <a:chExt cx="5187622" cy="4964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87622" cy="496482"/>
            </a:xfrm>
            <a:custGeom>
              <a:avLst/>
              <a:gdLst/>
              <a:ahLst/>
              <a:cxnLst/>
              <a:rect l="l" t="t" r="r" b="b"/>
              <a:pathLst>
                <a:path w="5187622" h="496482">
                  <a:moveTo>
                    <a:pt x="0" y="0"/>
                  </a:moveTo>
                  <a:lnTo>
                    <a:pt x="5187622" y="0"/>
                  </a:lnTo>
                  <a:lnTo>
                    <a:pt x="5187622" y="496482"/>
                  </a:lnTo>
                  <a:lnTo>
                    <a:pt x="0" y="496482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5187622" cy="534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-2597933" y="1738069"/>
            <a:ext cx="7739615" cy="6810862"/>
          </a:xfrm>
          <a:custGeom>
            <a:avLst/>
            <a:gdLst/>
            <a:ahLst/>
            <a:cxnLst/>
            <a:rect l="l" t="t" r="r" b="b"/>
            <a:pathLst>
              <a:path w="7739615" h="6810862">
                <a:moveTo>
                  <a:pt x="0" y="0"/>
                </a:moveTo>
                <a:lnTo>
                  <a:pt x="7739616" y="0"/>
                </a:lnTo>
                <a:lnTo>
                  <a:pt x="7739616" y="6810862"/>
                </a:lnTo>
                <a:lnTo>
                  <a:pt x="0" y="681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2B264617-3C69-88C2-72B8-E2E1846E8C65}"/>
              </a:ext>
            </a:extLst>
          </p:cNvPr>
          <p:cNvSpPr txBox="1"/>
          <p:nvPr/>
        </p:nvSpPr>
        <p:spPr>
          <a:xfrm>
            <a:off x="7162800" y="2135392"/>
            <a:ext cx="829587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vi-VN" sz="6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9624A1-5066-CBC0-F061-8538309873E4}"/>
              </a:ext>
            </a:extLst>
          </p:cNvPr>
          <p:cNvSpPr/>
          <p:nvPr/>
        </p:nvSpPr>
        <p:spPr>
          <a:xfrm>
            <a:off x="7162800" y="4041149"/>
            <a:ext cx="94488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Ôn lại kiến thức đã học về dũng cảm.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0CF52E-C645-B84C-F99F-767ACE387FA4}"/>
              </a:ext>
            </a:extLst>
          </p:cNvPr>
          <p:cNvSpPr/>
          <p:nvPr/>
        </p:nvSpPr>
        <p:spPr>
          <a:xfrm>
            <a:off x="7178040" y="5821338"/>
            <a:ext cx="9448800" cy="202974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Chuẩn bị cho tiết học sau:</a:t>
            </a:r>
          </a:p>
          <a:p>
            <a:pPr algn="ctr">
              <a:lnSpc>
                <a:spcPct val="150000"/>
              </a:lnSpc>
            </a:pPr>
            <a:r>
              <a:rPr lang="vi-VN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sáng tạo – Gương dũng cảm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1792102" y="4298158"/>
            <a:ext cx="5594773" cy="4455473"/>
          </a:xfrm>
          <a:custGeom>
            <a:avLst/>
            <a:gdLst/>
            <a:ahLst/>
            <a:cxnLst/>
            <a:rect l="l" t="t" r="r" b="b"/>
            <a:pathLst>
              <a:path w="5594773" h="4455473">
                <a:moveTo>
                  <a:pt x="0" y="0"/>
                </a:moveTo>
                <a:lnTo>
                  <a:pt x="5594772" y="0"/>
                </a:lnTo>
                <a:lnTo>
                  <a:pt x="5594772" y="4455474"/>
                </a:lnTo>
                <a:lnTo>
                  <a:pt x="0" y="4455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61923" y="1532534"/>
            <a:ext cx="6534413" cy="3611748"/>
          </a:xfrm>
          <a:custGeom>
            <a:avLst/>
            <a:gdLst/>
            <a:ahLst/>
            <a:cxnLst/>
            <a:rect l="l" t="t" r="r" b="b"/>
            <a:pathLst>
              <a:path w="6534413" h="3611748">
                <a:moveTo>
                  <a:pt x="0" y="0"/>
                </a:moveTo>
                <a:lnTo>
                  <a:pt x="6534414" y="0"/>
                </a:lnTo>
                <a:lnTo>
                  <a:pt x="6534414" y="3611748"/>
                </a:lnTo>
                <a:lnTo>
                  <a:pt x="0" y="36117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704376" y="-732690"/>
            <a:ext cx="19696751" cy="1761390"/>
            <a:chOff x="0" y="0"/>
            <a:chExt cx="5187622" cy="4639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8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704376" y="9257466"/>
            <a:ext cx="19696751" cy="1761390"/>
            <a:chOff x="0" y="0"/>
            <a:chExt cx="5187622" cy="4639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8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4485330" y="4298158"/>
            <a:ext cx="5594773" cy="4455473"/>
          </a:xfrm>
          <a:custGeom>
            <a:avLst/>
            <a:gdLst/>
            <a:ahLst/>
            <a:cxnLst/>
            <a:rect l="l" t="t" r="r" b="b"/>
            <a:pathLst>
              <a:path w="5594773" h="4455473">
                <a:moveTo>
                  <a:pt x="5594772" y="0"/>
                </a:moveTo>
                <a:lnTo>
                  <a:pt x="0" y="0"/>
                </a:lnTo>
                <a:lnTo>
                  <a:pt x="0" y="4455474"/>
                </a:lnTo>
                <a:lnTo>
                  <a:pt x="5594772" y="4455474"/>
                </a:lnTo>
                <a:lnTo>
                  <a:pt x="55947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4015509" y="1532534"/>
            <a:ext cx="6534413" cy="3611748"/>
          </a:xfrm>
          <a:custGeom>
            <a:avLst/>
            <a:gdLst/>
            <a:ahLst/>
            <a:cxnLst/>
            <a:rect l="l" t="t" r="r" b="b"/>
            <a:pathLst>
              <a:path w="6534413" h="3611748">
                <a:moveTo>
                  <a:pt x="6534414" y="0"/>
                </a:moveTo>
                <a:lnTo>
                  <a:pt x="0" y="0"/>
                </a:lnTo>
                <a:lnTo>
                  <a:pt x="0" y="3611748"/>
                </a:lnTo>
                <a:lnTo>
                  <a:pt x="6534414" y="3611748"/>
                </a:lnTo>
                <a:lnTo>
                  <a:pt x="65344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840797" y="2487580"/>
            <a:ext cx="8606403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8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8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NGHE!</a:t>
            </a:r>
            <a:endParaRPr lang="en-US" sz="8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8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AB43B37-DE50-2214-261E-1810A621A6DE}"/>
              </a:ext>
            </a:extLst>
          </p:cNvPr>
          <p:cNvGrpSpPr/>
          <p:nvPr/>
        </p:nvGrpSpPr>
        <p:grpSpPr>
          <a:xfrm>
            <a:off x="1295400" y="1968668"/>
            <a:ext cx="7153911" cy="7600435"/>
            <a:chOff x="1295400" y="2476500"/>
            <a:chExt cx="7153911" cy="7600435"/>
          </a:xfrm>
        </p:grpSpPr>
        <p:sp>
          <p:nvSpPr>
            <p:cNvPr id="20" name="Freeform 61">
              <a:extLst>
                <a:ext uri="{FF2B5EF4-FFF2-40B4-BE49-F238E27FC236}">
                  <a16:creationId xmlns:a16="http://schemas.microsoft.com/office/drawing/2014/main" id="{95F864BB-9FA4-CFCA-E68A-0F9783D0CD1C}"/>
                </a:ext>
              </a:extLst>
            </p:cNvPr>
            <p:cNvSpPr/>
            <p:nvPr/>
          </p:nvSpPr>
          <p:spPr>
            <a:xfrm>
              <a:off x="1295400" y="2476500"/>
              <a:ext cx="7153911" cy="7600435"/>
            </a:xfrm>
            <a:custGeom>
              <a:avLst/>
              <a:gdLst/>
              <a:ahLst/>
              <a:cxnLst/>
              <a:rect l="l" t="t" r="r" b="b"/>
              <a:pathLst>
                <a:path w="1405824" h="1493571">
                  <a:moveTo>
                    <a:pt x="0" y="0"/>
                  </a:moveTo>
                  <a:lnTo>
                    <a:pt x="1405824" y="0"/>
                  </a:lnTo>
                  <a:lnTo>
                    <a:pt x="1405824" y="1493572"/>
                  </a:lnTo>
                  <a:lnTo>
                    <a:pt x="0" y="1493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1ECBEBE0-E801-3A33-9B4B-097492DB6F8D}"/>
                </a:ext>
              </a:extLst>
            </p:cNvPr>
            <p:cNvSpPr txBox="1"/>
            <p:nvPr/>
          </p:nvSpPr>
          <p:spPr>
            <a:xfrm>
              <a:off x="1985644" y="3221222"/>
              <a:ext cx="5773422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vi-VN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Trò chơi Thò thụt</a:t>
              </a:r>
              <a:endParaRPr lang="en-U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704376" y="-732690"/>
            <a:ext cx="19696751" cy="1761390"/>
            <a:chOff x="0" y="0"/>
            <a:chExt cx="5187622" cy="463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439400" y="1536621"/>
            <a:ext cx="57912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sz="6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3CD576-DCF5-DA0A-4F6A-88C143D756E5}"/>
              </a:ext>
            </a:extLst>
          </p:cNvPr>
          <p:cNvSpPr/>
          <p:nvPr/>
        </p:nvSpPr>
        <p:spPr>
          <a:xfrm>
            <a:off x="11201400" y="3068843"/>
            <a:ext cx="4191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05FFA5-157F-B1DC-09CC-ECED677A5EF7}"/>
              </a:ext>
            </a:extLst>
          </p:cNvPr>
          <p:cNvSpPr txBox="1"/>
          <p:nvPr/>
        </p:nvSpPr>
        <p:spPr>
          <a:xfrm>
            <a:off x="9448800" y="4601066"/>
            <a:ext cx="7696200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 trò chỉ cần hô thụt thò và các bạn trong lớp phải làm theo lời nói của người quản trò.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Lúc đầu nên hô chậm để các bạn quen dần, và sau đó tăng tốc độ Bạn nào làm sai thì sẽ bị phạt.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704376" y="-732690"/>
            <a:ext cx="19696751" cy="1761390"/>
            <a:chOff x="0" y="0"/>
            <a:chExt cx="5187622" cy="463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109121" y="1342406"/>
            <a:ext cx="14069755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7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12: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7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CÂU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7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 VỐN TỪ: DŨNG CẢM</a:t>
            </a:r>
            <a:endParaRPr lang="en-US" sz="7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-704376" y="9257466"/>
            <a:ext cx="19696751" cy="1885080"/>
            <a:chOff x="0" y="0"/>
            <a:chExt cx="5187622" cy="4964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187622" cy="496482"/>
            </a:xfrm>
            <a:custGeom>
              <a:avLst/>
              <a:gdLst/>
              <a:ahLst/>
              <a:cxnLst/>
              <a:rect l="l" t="t" r="r" b="b"/>
              <a:pathLst>
                <a:path w="5187622" h="496482">
                  <a:moveTo>
                    <a:pt x="0" y="0"/>
                  </a:moveTo>
                  <a:lnTo>
                    <a:pt x="5187622" y="0"/>
                  </a:lnTo>
                  <a:lnTo>
                    <a:pt x="5187622" y="496482"/>
                  </a:lnTo>
                  <a:lnTo>
                    <a:pt x="0" y="496482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5187622" cy="534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752883" y="6436780"/>
            <a:ext cx="3773377" cy="3114752"/>
          </a:xfrm>
          <a:custGeom>
            <a:avLst/>
            <a:gdLst/>
            <a:ahLst/>
            <a:cxnLst/>
            <a:rect l="l" t="t" r="r" b="b"/>
            <a:pathLst>
              <a:path w="5764691" h="4758491">
                <a:moveTo>
                  <a:pt x="0" y="0"/>
                </a:moveTo>
                <a:lnTo>
                  <a:pt x="5764692" y="0"/>
                </a:lnTo>
                <a:lnTo>
                  <a:pt x="5764692" y="4758491"/>
                </a:lnTo>
                <a:lnTo>
                  <a:pt x="0" y="4758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046272" y="6586729"/>
            <a:ext cx="5276019" cy="3299910"/>
          </a:xfrm>
          <a:custGeom>
            <a:avLst/>
            <a:gdLst/>
            <a:ahLst/>
            <a:cxnLst/>
            <a:rect l="l" t="t" r="r" b="b"/>
            <a:pathLst>
              <a:path w="8143834" h="5093598">
                <a:moveTo>
                  <a:pt x="0" y="0"/>
                </a:moveTo>
                <a:lnTo>
                  <a:pt x="8143834" y="0"/>
                </a:lnTo>
                <a:lnTo>
                  <a:pt x="8143834" y="5093599"/>
                </a:lnTo>
                <a:lnTo>
                  <a:pt x="0" y="50935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229747" y="7584976"/>
            <a:ext cx="4258290" cy="1966556"/>
          </a:xfrm>
          <a:custGeom>
            <a:avLst/>
            <a:gdLst/>
            <a:ahLst/>
            <a:cxnLst/>
            <a:rect l="l" t="t" r="r" b="b"/>
            <a:pathLst>
              <a:path w="6059500" h="2798387">
                <a:moveTo>
                  <a:pt x="0" y="0"/>
                </a:moveTo>
                <a:lnTo>
                  <a:pt x="6059501" y="0"/>
                </a:lnTo>
                <a:lnTo>
                  <a:pt x="6059501" y="2798387"/>
                </a:lnTo>
                <a:lnTo>
                  <a:pt x="0" y="2798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665464" y="8196962"/>
            <a:ext cx="5632256" cy="1689677"/>
          </a:xfrm>
          <a:custGeom>
            <a:avLst/>
            <a:gdLst/>
            <a:ahLst/>
            <a:cxnLst/>
            <a:rect l="l" t="t" r="r" b="b"/>
            <a:pathLst>
              <a:path w="8014638" h="2404391">
                <a:moveTo>
                  <a:pt x="0" y="0"/>
                </a:moveTo>
                <a:lnTo>
                  <a:pt x="8014637" y="0"/>
                </a:lnTo>
                <a:lnTo>
                  <a:pt x="8014637" y="2404392"/>
                </a:lnTo>
                <a:lnTo>
                  <a:pt x="0" y="2404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7162800" y="1719535"/>
            <a:ext cx="829587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vi-VN" sz="6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704376" y="-732690"/>
            <a:ext cx="19696751" cy="1761390"/>
            <a:chOff x="0" y="0"/>
            <a:chExt cx="5187622" cy="4639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704376" y="9490875"/>
            <a:ext cx="19696751" cy="1651671"/>
            <a:chOff x="0" y="0"/>
            <a:chExt cx="5187622" cy="4964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87622" cy="496482"/>
            </a:xfrm>
            <a:custGeom>
              <a:avLst/>
              <a:gdLst/>
              <a:ahLst/>
              <a:cxnLst/>
              <a:rect l="l" t="t" r="r" b="b"/>
              <a:pathLst>
                <a:path w="5187622" h="496482">
                  <a:moveTo>
                    <a:pt x="0" y="0"/>
                  </a:moveTo>
                  <a:lnTo>
                    <a:pt x="5187622" y="0"/>
                  </a:lnTo>
                  <a:lnTo>
                    <a:pt x="5187622" y="496482"/>
                  </a:lnTo>
                  <a:lnTo>
                    <a:pt x="0" y="496482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187622" cy="534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-990600" y="1281706"/>
            <a:ext cx="5693858" cy="4192749"/>
          </a:xfrm>
          <a:custGeom>
            <a:avLst/>
            <a:gdLst/>
            <a:ahLst/>
            <a:cxnLst/>
            <a:rect l="l" t="t" r="r" b="b"/>
            <a:pathLst>
              <a:path w="6333276" h="4663594">
                <a:moveTo>
                  <a:pt x="0" y="0"/>
                </a:moveTo>
                <a:lnTo>
                  <a:pt x="6333276" y="0"/>
                </a:lnTo>
                <a:lnTo>
                  <a:pt x="6333276" y="4663595"/>
                </a:lnTo>
                <a:lnTo>
                  <a:pt x="0" y="4663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85800" y="4944626"/>
            <a:ext cx="5389058" cy="4859951"/>
          </a:xfrm>
          <a:custGeom>
            <a:avLst/>
            <a:gdLst/>
            <a:ahLst/>
            <a:cxnLst/>
            <a:rect l="l" t="t" r="r" b="b"/>
            <a:pathLst>
              <a:path w="5667120" h="5110712">
                <a:moveTo>
                  <a:pt x="0" y="0"/>
                </a:moveTo>
                <a:lnTo>
                  <a:pt x="5667121" y="0"/>
                </a:lnTo>
                <a:lnTo>
                  <a:pt x="5667121" y="5110712"/>
                </a:lnTo>
                <a:lnTo>
                  <a:pt x="0" y="5110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41832A-B4CA-2224-31C5-188165DC6DE0}"/>
              </a:ext>
            </a:extLst>
          </p:cNvPr>
          <p:cNvSpPr/>
          <p:nvPr/>
        </p:nvSpPr>
        <p:spPr>
          <a:xfrm>
            <a:off x="7162800" y="3499724"/>
            <a:ext cx="10668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A8B0DA-856A-5A1A-75CA-16AED7F2223F}"/>
              </a:ext>
            </a:extLst>
          </p:cNvPr>
          <p:cNvSpPr txBox="1"/>
          <p:nvPr/>
        </p:nvSpPr>
        <p:spPr>
          <a:xfrm>
            <a:off x="8686800" y="3181719"/>
            <a:ext cx="84582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từ có nghĩa giống hoặc trái ngược với từ dũng cảm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DFD41A-C3DB-3188-B041-BC7C0263E3F5}"/>
              </a:ext>
            </a:extLst>
          </p:cNvPr>
          <p:cNvSpPr/>
          <p:nvPr/>
        </p:nvSpPr>
        <p:spPr>
          <a:xfrm>
            <a:off x="7162800" y="5570089"/>
            <a:ext cx="10668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A03438-2135-7365-E699-412541E0BC54}"/>
              </a:ext>
            </a:extLst>
          </p:cNvPr>
          <p:cNvSpPr txBox="1"/>
          <p:nvPr/>
        </p:nvSpPr>
        <p:spPr>
          <a:xfrm>
            <a:off x="8686800" y="5751308"/>
            <a:ext cx="845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 từ dũng cảm với từ ngữ đã cho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B4C134-44A8-0D62-C7AC-B73BAF9D4252}"/>
              </a:ext>
            </a:extLst>
          </p:cNvPr>
          <p:cNvSpPr/>
          <p:nvPr/>
        </p:nvSpPr>
        <p:spPr>
          <a:xfrm>
            <a:off x="7162800" y="7628283"/>
            <a:ext cx="10668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3BD401-FF2C-67BB-E34D-8DDCA70AD38C}"/>
              </a:ext>
            </a:extLst>
          </p:cNvPr>
          <p:cNvSpPr txBox="1"/>
          <p:nvPr/>
        </p:nvSpPr>
        <p:spPr>
          <a:xfrm>
            <a:off x="8686800" y="7310278"/>
            <a:ext cx="84582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hiểu nghĩa của một số thành ngữ về lòng dũng cảm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704376" y="-732690"/>
            <a:ext cx="19696751" cy="1761390"/>
            <a:chOff x="0" y="0"/>
            <a:chExt cx="5187622" cy="463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704376" y="9257466"/>
            <a:ext cx="19696751" cy="1885080"/>
            <a:chOff x="0" y="0"/>
            <a:chExt cx="5187622" cy="4964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87622" cy="496482"/>
            </a:xfrm>
            <a:custGeom>
              <a:avLst/>
              <a:gdLst/>
              <a:ahLst/>
              <a:cxnLst/>
              <a:rect l="l" t="t" r="r" b="b"/>
              <a:pathLst>
                <a:path w="5187622" h="496482">
                  <a:moveTo>
                    <a:pt x="0" y="0"/>
                  </a:moveTo>
                  <a:lnTo>
                    <a:pt x="5187622" y="0"/>
                  </a:lnTo>
                  <a:lnTo>
                    <a:pt x="5187622" y="496482"/>
                  </a:lnTo>
                  <a:lnTo>
                    <a:pt x="0" y="496482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187622" cy="534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997946" y="7603964"/>
            <a:ext cx="5548402" cy="1210560"/>
          </a:xfrm>
          <a:custGeom>
            <a:avLst/>
            <a:gdLst/>
            <a:ahLst/>
            <a:cxnLst/>
            <a:rect l="l" t="t" r="r" b="b"/>
            <a:pathLst>
              <a:path w="5548402" h="1210560">
                <a:moveTo>
                  <a:pt x="0" y="0"/>
                </a:moveTo>
                <a:lnTo>
                  <a:pt x="5548402" y="0"/>
                </a:lnTo>
                <a:lnTo>
                  <a:pt x="5548402" y="1210561"/>
                </a:lnTo>
                <a:lnTo>
                  <a:pt x="0" y="1210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0726890" y="7603964"/>
            <a:ext cx="5548402" cy="1210560"/>
          </a:xfrm>
          <a:custGeom>
            <a:avLst/>
            <a:gdLst/>
            <a:ahLst/>
            <a:cxnLst/>
            <a:rect l="l" t="t" r="r" b="b"/>
            <a:pathLst>
              <a:path w="5548402" h="1210560">
                <a:moveTo>
                  <a:pt x="5548402" y="0"/>
                </a:moveTo>
                <a:lnTo>
                  <a:pt x="0" y="0"/>
                </a:lnTo>
                <a:lnTo>
                  <a:pt x="0" y="1210561"/>
                </a:lnTo>
                <a:lnTo>
                  <a:pt x="5548402" y="1210561"/>
                </a:lnTo>
                <a:lnTo>
                  <a:pt x="55484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C25B6F-E3EC-592D-0C24-BF9DED2E1467}"/>
              </a:ext>
            </a:extLst>
          </p:cNvPr>
          <p:cNvSpPr/>
          <p:nvPr/>
        </p:nvSpPr>
        <p:spPr>
          <a:xfrm>
            <a:off x="8191498" y="1782569"/>
            <a:ext cx="1905001" cy="181368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vi-VN" sz="6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74B9E-E1D0-F037-9B63-759508495465}"/>
              </a:ext>
            </a:extLst>
          </p:cNvPr>
          <p:cNvSpPr txBox="1"/>
          <p:nvPr/>
        </p:nvSpPr>
        <p:spPr>
          <a:xfrm>
            <a:off x="3429000" y="3972155"/>
            <a:ext cx="11811000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từ có nghĩa giống hoặc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 ngược với từ dũng cảm</a:t>
            </a:r>
            <a:endParaRPr lang="vi-VN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51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704376" y="-732690"/>
            <a:ext cx="19696751" cy="1456590"/>
            <a:chOff x="0" y="0"/>
            <a:chExt cx="5187622" cy="463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704376" y="9566326"/>
            <a:ext cx="19696751" cy="1576219"/>
            <a:chOff x="0" y="0"/>
            <a:chExt cx="5187622" cy="4964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87622" cy="496482"/>
            </a:xfrm>
            <a:custGeom>
              <a:avLst/>
              <a:gdLst/>
              <a:ahLst/>
              <a:cxnLst/>
              <a:rect l="l" t="t" r="r" b="b"/>
              <a:pathLst>
                <a:path w="5187622" h="496482">
                  <a:moveTo>
                    <a:pt x="0" y="0"/>
                  </a:moveTo>
                  <a:lnTo>
                    <a:pt x="5187622" y="0"/>
                  </a:lnTo>
                  <a:lnTo>
                    <a:pt x="5187622" y="496482"/>
                  </a:lnTo>
                  <a:lnTo>
                    <a:pt x="0" y="496482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187622" cy="534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704A9F2-2B80-5886-D29B-337C452B3262}"/>
              </a:ext>
            </a:extLst>
          </p:cNvPr>
          <p:cNvSpPr txBox="1"/>
          <p:nvPr/>
        </p:nvSpPr>
        <p:spPr>
          <a:xfrm>
            <a:off x="2004059" y="1114218"/>
            <a:ext cx="14279880" cy="89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vi-VN" sz="5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 các từ dưới đây vào nhóm thích hợp</a:t>
            </a:r>
            <a:endParaRPr lang="vi-VN" sz="5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D2F944-CC10-F541-2774-5A7ABA7AE74E}"/>
              </a:ext>
            </a:extLst>
          </p:cNvPr>
          <p:cNvGrpSpPr/>
          <p:nvPr/>
        </p:nvGrpSpPr>
        <p:grpSpPr>
          <a:xfrm>
            <a:off x="0" y="3005126"/>
            <a:ext cx="7010400" cy="5672178"/>
            <a:chOff x="0" y="3005126"/>
            <a:chExt cx="7010400" cy="5672178"/>
          </a:xfrm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A2B3BA79-5AD2-B7BC-93C2-A40A947A8CFD}"/>
                </a:ext>
              </a:extLst>
            </p:cNvPr>
            <p:cNvSpPr/>
            <p:nvPr/>
          </p:nvSpPr>
          <p:spPr>
            <a:xfrm>
              <a:off x="0" y="7661641"/>
              <a:ext cx="7010400" cy="1015663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5324A9A0-5A5B-56C7-CC26-13EF30D7BA05}"/>
                </a:ext>
              </a:extLst>
            </p:cNvPr>
            <p:cNvSpPr/>
            <p:nvPr/>
          </p:nvSpPr>
          <p:spPr>
            <a:xfrm>
              <a:off x="381000" y="3005126"/>
              <a:ext cx="5850879" cy="4633655"/>
            </a:xfrm>
            <a:custGeom>
              <a:avLst/>
              <a:gdLst/>
              <a:ahLst/>
              <a:cxnLst/>
              <a:rect l="l" t="t" r="r" b="b"/>
              <a:pathLst>
                <a:path w="2865843" h="755866">
                  <a:moveTo>
                    <a:pt x="0" y="0"/>
                  </a:moveTo>
                  <a:lnTo>
                    <a:pt x="2865843" y="0"/>
                  </a:lnTo>
                  <a:lnTo>
                    <a:pt x="2865843" y="755866"/>
                  </a:lnTo>
                  <a:lnTo>
                    <a:pt x="0" y="755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9339" t="756" r="-120929" b="-756"/>
              </a:stretch>
            </a:blipFill>
          </p:spPr>
          <p:txBody>
            <a:bodyPr/>
            <a:lstStyle/>
            <a:p>
              <a:endParaRPr lang="vi-VN" dirty="0"/>
            </a:p>
          </p:txBody>
        </p:sp>
      </p:grpSp>
      <p:sp>
        <p:nvSpPr>
          <p:cNvPr id="23" name="Plaque 22">
            <a:extLst>
              <a:ext uri="{FF2B5EF4-FFF2-40B4-BE49-F238E27FC236}">
                <a16:creationId xmlns:a16="http://schemas.microsoft.com/office/drawing/2014/main" id="{03E32B20-EE56-AA75-86DB-270AC2CA59FF}"/>
              </a:ext>
            </a:extLst>
          </p:cNvPr>
          <p:cNvSpPr/>
          <p:nvPr/>
        </p:nvSpPr>
        <p:spPr>
          <a:xfrm>
            <a:off x="6812280" y="2398458"/>
            <a:ext cx="251460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 dạ</a:t>
            </a:r>
          </a:p>
        </p:txBody>
      </p:sp>
      <p:sp>
        <p:nvSpPr>
          <p:cNvPr id="24" name="Plaque 23">
            <a:extLst>
              <a:ext uri="{FF2B5EF4-FFF2-40B4-BE49-F238E27FC236}">
                <a16:creationId xmlns:a16="http://schemas.microsoft.com/office/drawing/2014/main" id="{6F9FB2B9-916F-A276-DB86-2C1C5E3BAE33}"/>
              </a:ext>
            </a:extLst>
          </p:cNvPr>
          <p:cNvSpPr/>
          <p:nvPr/>
        </p:nvSpPr>
        <p:spPr>
          <a:xfrm>
            <a:off x="9555480" y="2398457"/>
            <a:ext cx="251460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hùng</a:t>
            </a:r>
          </a:p>
        </p:txBody>
      </p:sp>
      <p:sp>
        <p:nvSpPr>
          <p:cNvPr id="25" name="Plaque 24">
            <a:extLst>
              <a:ext uri="{FF2B5EF4-FFF2-40B4-BE49-F238E27FC236}">
                <a16:creationId xmlns:a16="http://schemas.microsoft.com/office/drawing/2014/main" id="{3409D220-A119-50D8-3F80-FD48F4EBFB29}"/>
              </a:ext>
            </a:extLst>
          </p:cNvPr>
          <p:cNvSpPr/>
          <p:nvPr/>
        </p:nvSpPr>
        <p:spPr>
          <a:xfrm>
            <a:off x="12298680" y="2398456"/>
            <a:ext cx="251460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dũng</a:t>
            </a:r>
          </a:p>
        </p:txBody>
      </p:sp>
      <p:sp>
        <p:nvSpPr>
          <p:cNvPr id="26" name="Plaque 25">
            <a:extLst>
              <a:ext uri="{FF2B5EF4-FFF2-40B4-BE49-F238E27FC236}">
                <a16:creationId xmlns:a16="http://schemas.microsoft.com/office/drawing/2014/main" id="{CE12FBBE-8726-B092-CF32-D1735658489B}"/>
              </a:ext>
            </a:extLst>
          </p:cNvPr>
          <p:cNvSpPr/>
          <p:nvPr/>
        </p:nvSpPr>
        <p:spPr>
          <a:xfrm>
            <a:off x="15041880" y="2398455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Hèn</a:t>
            </a:r>
          </a:p>
        </p:txBody>
      </p:sp>
      <p:sp>
        <p:nvSpPr>
          <p:cNvPr id="27" name="Plaque 26">
            <a:extLst>
              <a:ext uri="{FF2B5EF4-FFF2-40B4-BE49-F238E27FC236}">
                <a16:creationId xmlns:a16="http://schemas.microsoft.com/office/drawing/2014/main" id="{79B4B023-26D2-EBD8-38D4-CA5198E0DC5E}"/>
              </a:ext>
            </a:extLst>
          </p:cNvPr>
          <p:cNvSpPr/>
          <p:nvPr/>
        </p:nvSpPr>
        <p:spPr>
          <a:xfrm>
            <a:off x="6812280" y="3703073"/>
            <a:ext cx="251460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Hèn nhát</a:t>
            </a:r>
          </a:p>
        </p:txBody>
      </p:sp>
      <p:sp>
        <p:nvSpPr>
          <p:cNvPr id="28" name="Plaque 27">
            <a:extLst>
              <a:ext uri="{FF2B5EF4-FFF2-40B4-BE49-F238E27FC236}">
                <a16:creationId xmlns:a16="http://schemas.microsoft.com/office/drawing/2014/main" id="{35F13DBF-7FBA-4039-B877-518C6A559653}"/>
              </a:ext>
            </a:extLst>
          </p:cNvPr>
          <p:cNvSpPr/>
          <p:nvPr/>
        </p:nvSpPr>
        <p:spPr>
          <a:xfrm>
            <a:off x="9555480" y="3703072"/>
            <a:ext cx="251460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đảm</a:t>
            </a:r>
          </a:p>
        </p:txBody>
      </p:sp>
      <p:sp>
        <p:nvSpPr>
          <p:cNvPr id="29" name="Plaque 28">
            <a:extLst>
              <a:ext uri="{FF2B5EF4-FFF2-40B4-BE49-F238E27FC236}">
                <a16:creationId xmlns:a16="http://schemas.microsoft.com/office/drawing/2014/main" id="{F47223EA-C918-D9C3-97C2-6468F9C102CA}"/>
              </a:ext>
            </a:extLst>
          </p:cNvPr>
          <p:cNvSpPr/>
          <p:nvPr/>
        </p:nvSpPr>
        <p:spPr>
          <a:xfrm>
            <a:off x="12298680" y="3703071"/>
            <a:ext cx="251460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Nhát gan</a:t>
            </a:r>
          </a:p>
        </p:txBody>
      </p:sp>
      <p:sp>
        <p:nvSpPr>
          <p:cNvPr id="30" name="Plaque 29">
            <a:extLst>
              <a:ext uri="{FF2B5EF4-FFF2-40B4-BE49-F238E27FC236}">
                <a16:creationId xmlns:a16="http://schemas.microsoft.com/office/drawing/2014/main" id="{95D58521-50AB-C7C0-CEDD-DD1835B8CCD5}"/>
              </a:ext>
            </a:extLst>
          </p:cNvPr>
          <p:cNvSpPr/>
          <p:nvPr/>
        </p:nvSpPr>
        <p:spPr>
          <a:xfrm>
            <a:off x="15041880" y="3703070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trường</a:t>
            </a:r>
          </a:p>
        </p:txBody>
      </p:sp>
      <p:sp>
        <p:nvSpPr>
          <p:cNvPr id="31" name="Plaque 30">
            <a:extLst>
              <a:ext uri="{FF2B5EF4-FFF2-40B4-BE49-F238E27FC236}">
                <a16:creationId xmlns:a16="http://schemas.microsoft.com/office/drawing/2014/main" id="{EE329C13-CDDA-219F-65B8-CA57D0D4BA62}"/>
              </a:ext>
            </a:extLst>
          </p:cNvPr>
          <p:cNvSpPr/>
          <p:nvPr/>
        </p:nvSpPr>
        <p:spPr>
          <a:xfrm>
            <a:off x="6812280" y="5007688"/>
            <a:ext cx="251460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Nhút nhát</a:t>
            </a:r>
          </a:p>
        </p:txBody>
      </p:sp>
      <p:sp>
        <p:nvSpPr>
          <p:cNvPr id="32" name="Plaque 31">
            <a:extLst>
              <a:ext uri="{FF2B5EF4-FFF2-40B4-BE49-F238E27FC236}">
                <a16:creationId xmlns:a16="http://schemas.microsoft.com/office/drawing/2014/main" id="{A0827812-DFB9-F15E-7B58-12200F5DC27E}"/>
              </a:ext>
            </a:extLst>
          </p:cNvPr>
          <p:cNvSpPr/>
          <p:nvPr/>
        </p:nvSpPr>
        <p:spPr>
          <a:xfrm>
            <a:off x="9555480" y="5007687"/>
            <a:ext cx="251460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 góc</a:t>
            </a:r>
          </a:p>
        </p:txBody>
      </p:sp>
      <p:sp>
        <p:nvSpPr>
          <p:cNvPr id="33" name="Plaque 32">
            <a:extLst>
              <a:ext uri="{FF2B5EF4-FFF2-40B4-BE49-F238E27FC236}">
                <a16:creationId xmlns:a16="http://schemas.microsoft.com/office/drawing/2014/main" id="{FB36FC21-0E7D-F65B-8B82-75071E1A6CEB}"/>
              </a:ext>
            </a:extLst>
          </p:cNvPr>
          <p:cNvSpPr/>
          <p:nvPr/>
        </p:nvSpPr>
        <p:spPr>
          <a:xfrm>
            <a:off x="12298680" y="5007686"/>
            <a:ext cx="251460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 gan</a:t>
            </a:r>
          </a:p>
        </p:txBody>
      </p:sp>
      <p:sp>
        <p:nvSpPr>
          <p:cNvPr id="34" name="Plaque 33">
            <a:extLst>
              <a:ext uri="{FF2B5EF4-FFF2-40B4-BE49-F238E27FC236}">
                <a16:creationId xmlns:a16="http://schemas.microsoft.com/office/drawing/2014/main" id="{5A0E064B-8ADA-AA61-9AB0-5DA58624088F}"/>
              </a:ext>
            </a:extLst>
          </p:cNvPr>
          <p:cNvSpPr/>
          <p:nvPr/>
        </p:nvSpPr>
        <p:spPr>
          <a:xfrm>
            <a:off x="15041880" y="5007685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cảm</a:t>
            </a:r>
          </a:p>
        </p:txBody>
      </p:sp>
      <p:sp>
        <p:nvSpPr>
          <p:cNvPr id="35" name="Rectangle: Top Corners Snipped 34">
            <a:extLst>
              <a:ext uri="{FF2B5EF4-FFF2-40B4-BE49-F238E27FC236}">
                <a16:creationId xmlns:a16="http://schemas.microsoft.com/office/drawing/2014/main" id="{293F2B37-76F1-DA34-3720-531007CBB348}"/>
              </a:ext>
            </a:extLst>
          </p:cNvPr>
          <p:cNvSpPr/>
          <p:nvPr/>
        </p:nvSpPr>
        <p:spPr>
          <a:xfrm>
            <a:off x="7347673" y="6581932"/>
            <a:ext cx="4831080" cy="2479404"/>
          </a:xfrm>
          <a:prstGeom prst="snip2Same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52000"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có nghĩa giống với dũng cảm</a:t>
            </a:r>
          </a:p>
        </p:txBody>
      </p:sp>
      <p:sp>
        <p:nvSpPr>
          <p:cNvPr id="36" name="Rectangle: Top Corners Snipped 35">
            <a:extLst>
              <a:ext uri="{FF2B5EF4-FFF2-40B4-BE49-F238E27FC236}">
                <a16:creationId xmlns:a16="http://schemas.microsoft.com/office/drawing/2014/main" id="{B3EB278E-831C-593E-BBD6-AD33F4995479}"/>
              </a:ext>
            </a:extLst>
          </p:cNvPr>
          <p:cNvSpPr/>
          <p:nvPr/>
        </p:nvSpPr>
        <p:spPr>
          <a:xfrm>
            <a:off x="12485547" y="6581932"/>
            <a:ext cx="5390973" cy="2479404"/>
          </a:xfrm>
          <a:prstGeom prst="snip2Same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52000"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có nghĩa trái ngược với dũng cảm</a:t>
            </a:r>
          </a:p>
        </p:txBody>
      </p:sp>
    </p:spTree>
    <p:extLst>
      <p:ext uri="{BB962C8B-B14F-4D97-AF65-F5344CB8AC3E}">
        <p14:creationId xmlns:p14="http://schemas.microsoft.com/office/powerpoint/2010/main" val="18493065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704376" y="-732690"/>
            <a:ext cx="19696751" cy="1764950"/>
            <a:chOff x="0" y="0"/>
            <a:chExt cx="5187622" cy="463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704376" y="9566326"/>
            <a:ext cx="19696751" cy="1576219"/>
            <a:chOff x="0" y="0"/>
            <a:chExt cx="5187622" cy="4964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87622" cy="496482"/>
            </a:xfrm>
            <a:custGeom>
              <a:avLst/>
              <a:gdLst/>
              <a:ahLst/>
              <a:cxnLst/>
              <a:rect l="l" t="t" r="r" b="b"/>
              <a:pathLst>
                <a:path w="5187622" h="496482">
                  <a:moveTo>
                    <a:pt x="0" y="0"/>
                  </a:moveTo>
                  <a:lnTo>
                    <a:pt x="5187622" y="0"/>
                  </a:lnTo>
                  <a:lnTo>
                    <a:pt x="5187622" y="496482"/>
                  </a:lnTo>
                  <a:lnTo>
                    <a:pt x="0" y="496482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187622" cy="534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Plaque 22">
            <a:extLst>
              <a:ext uri="{FF2B5EF4-FFF2-40B4-BE49-F238E27FC236}">
                <a16:creationId xmlns:a16="http://schemas.microsoft.com/office/drawing/2014/main" id="{03E32B20-EE56-AA75-86DB-270AC2CA59FF}"/>
              </a:ext>
            </a:extLst>
          </p:cNvPr>
          <p:cNvSpPr/>
          <p:nvPr/>
        </p:nvSpPr>
        <p:spPr>
          <a:xfrm>
            <a:off x="1303020" y="3476768"/>
            <a:ext cx="2834639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 dạ</a:t>
            </a:r>
          </a:p>
        </p:txBody>
      </p:sp>
      <p:sp>
        <p:nvSpPr>
          <p:cNvPr id="24" name="Plaque 23">
            <a:extLst>
              <a:ext uri="{FF2B5EF4-FFF2-40B4-BE49-F238E27FC236}">
                <a16:creationId xmlns:a16="http://schemas.microsoft.com/office/drawing/2014/main" id="{6F9FB2B9-916F-A276-DB86-2C1C5E3BAE33}"/>
              </a:ext>
            </a:extLst>
          </p:cNvPr>
          <p:cNvSpPr/>
          <p:nvPr/>
        </p:nvSpPr>
        <p:spPr>
          <a:xfrm>
            <a:off x="4587241" y="3476767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hùng</a:t>
            </a:r>
          </a:p>
        </p:txBody>
      </p:sp>
      <p:sp>
        <p:nvSpPr>
          <p:cNvPr id="25" name="Plaque 24">
            <a:extLst>
              <a:ext uri="{FF2B5EF4-FFF2-40B4-BE49-F238E27FC236}">
                <a16:creationId xmlns:a16="http://schemas.microsoft.com/office/drawing/2014/main" id="{3409D220-A119-50D8-3F80-FD48F4EBFB29}"/>
              </a:ext>
            </a:extLst>
          </p:cNvPr>
          <p:cNvSpPr/>
          <p:nvPr/>
        </p:nvSpPr>
        <p:spPr>
          <a:xfrm>
            <a:off x="4572001" y="4928707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dũng</a:t>
            </a:r>
          </a:p>
        </p:txBody>
      </p:sp>
      <p:sp>
        <p:nvSpPr>
          <p:cNvPr id="26" name="Plaque 25">
            <a:extLst>
              <a:ext uri="{FF2B5EF4-FFF2-40B4-BE49-F238E27FC236}">
                <a16:creationId xmlns:a16="http://schemas.microsoft.com/office/drawing/2014/main" id="{CE12FBBE-8726-B092-CF32-D1735658489B}"/>
              </a:ext>
            </a:extLst>
          </p:cNvPr>
          <p:cNvSpPr/>
          <p:nvPr/>
        </p:nvSpPr>
        <p:spPr>
          <a:xfrm>
            <a:off x="10660378" y="3471174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Hèn</a:t>
            </a:r>
          </a:p>
        </p:txBody>
      </p:sp>
      <p:sp>
        <p:nvSpPr>
          <p:cNvPr id="27" name="Plaque 26">
            <a:extLst>
              <a:ext uri="{FF2B5EF4-FFF2-40B4-BE49-F238E27FC236}">
                <a16:creationId xmlns:a16="http://schemas.microsoft.com/office/drawing/2014/main" id="{79B4B023-26D2-EBD8-38D4-CA5198E0DC5E}"/>
              </a:ext>
            </a:extLst>
          </p:cNvPr>
          <p:cNvSpPr/>
          <p:nvPr/>
        </p:nvSpPr>
        <p:spPr>
          <a:xfrm>
            <a:off x="10660378" y="4929673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Hèn nhát</a:t>
            </a:r>
          </a:p>
        </p:txBody>
      </p:sp>
      <p:sp>
        <p:nvSpPr>
          <p:cNvPr id="28" name="Plaque 27">
            <a:extLst>
              <a:ext uri="{FF2B5EF4-FFF2-40B4-BE49-F238E27FC236}">
                <a16:creationId xmlns:a16="http://schemas.microsoft.com/office/drawing/2014/main" id="{35F13DBF-7FBA-4039-B877-518C6A559653}"/>
              </a:ext>
            </a:extLst>
          </p:cNvPr>
          <p:cNvSpPr/>
          <p:nvPr/>
        </p:nvSpPr>
        <p:spPr>
          <a:xfrm>
            <a:off x="1287780" y="4928707"/>
            <a:ext cx="2834639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đảm</a:t>
            </a:r>
          </a:p>
        </p:txBody>
      </p:sp>
      <p:sp>
        <p:nvSpPr>
          <p:cNvPr id="29" name="Plaque 28">
            <a:extLst>
              <a:ext uri="{FF2B5EF4-FFF2-40B4-BE49-F238E27FC236}">
                <a16:creationId xmlns:a16="http://schemas.microsoft.com/office/drawing/2014/main" id="{F47223EA-C918-D9C3-97C2-6468F9C102CA}"/>
              </a:ext>
            </a:extLst>
          </p:cNvPr>
          <p:cNvSpPr/>
          <p:nvPr/>
        </p:nvSpPr>
        <p:spPr>
          <a:xfrm>
            <a:off x="13944600" y="3507802"/>
            <a:ext cx="2834638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Nhát gan</a:t>
            </a:r>
          </a:p>
        </p:txBody>
      </p:sp>
      <p:sp>
        <p:nvSpPr>
          <p:cNvPr id="30" name="Plaque 29">
            <a:extLst>
              <a:ext uri="{FF2B5EF4-FFF2-40B4-BE49-F238E27FC236}">
                <a16:creationId xmlns:a16="http://schemas.microsoft.com/office/drawing/2014/main" id="{95D58521-50AB-C7C0-CEDD-DD1835B8CCD5}"/>
              </a:ext>
            </a:extLst>
          </p:cNvPr>
          <p:cNvSpPr/>
          <p:nvPr/>
        </p:nvSpPr>
        <p:spPr>
          <a:xfrm>
            <a:off x="1303021" y="6475244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trường</a:t>
            </a:r>
          </a:p>
        </p:txBody>
      </p:sp>
      <p:sp>
        <p:nvSpPr>
          <p:cNvPr id="31" name="Plaque 30">
            <a:extLst>
              <a:ext uri="{FF2B5EF4-FFF2-40B4-BE49-F238E27FC236}">
                <a16:creationId xmlns:a16="http://schemas.microsoft.com/office/drawing/2014/main" id="{EE329C13-CDDA-219F-65B8-CA57D0D4BA62}"/>
              </a:ext>
            </a:extLst>
          </p:cNvPr>
          <p:cNvSpPr/>
          <p:nvPr/>
        </p:nvSpPr>
        <p:spPr>
          <a:xfrm>
            <a:off x="13944600" y="4905847"/>
            <a:ext cx="2834638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Nhút nhát</a:t>
            </a:r>
          </a:p>
        </p:txBody>
      </p:sp>
      <p:sp>
        <p:nvSpPr>
          <p:cNvPr id="32" name="Plaque 31">
            <a:extLst>
              <a:ext uri="{FF2B5EF4-FFF2-40B4-BE49-F238E27FC236}">
                <a16:creationId xmlns:a16="http://schemas.microsoft.com/office/drawing/2014/main" id="{A0827812-DFB9-F15E-7B58-12200F5DC27E}"/>
              </a:ext>
            </a:extLst>
          </p:cNvPr>
          <p:cNvSpPr/>
          <p:nvPr/>
        </p:nvSpPr>
        <p:spPr>
          <a:xfrm>
            <a:off x="4568190" y="7933528"/>
            <a:ext cx="2853689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 góc</a:t>
            </a:r>
          </a:p>
        </p:txBody>
      </p:sp>
      <p:sp>
        <p:nvSpPr>
          <p:cNvPr id="33" name="Plaque 32">
            <a:extLst>
              <a:ext uri="{FF2B5EF4-FFF2-40B4-BE49-F238E27FC236}">
                <a16:creationId xmlns:a16="http://schemas.microsoft.com/office/drawing/2014/main" id="{FB36FC21-0E7D-F65B-8B82-75071E1A6CEB}"/>
              </a:ext>
            </a:extLst>
          </p:cNvPr>
          <p:cNvSpPr/>
          <p:nvPr/>
        </p:nvSpPr>
        <p:spPr>
          <a:xfrm>
            <a:off x="4568191" y="6475243"/>
            <a:ext cx="285369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 gan</a:t>
            </a:r>
          </a:p>
        </p:txBody>
      </p:sp>
      <p:sp>
        <p:nvSpPr>
          <p:cNvPr id="34" name="Plaque 33">
            <a:extLst>
              <a:ext uri="{FF2B5EF4-FFF2-40B4-BE49-F238E27FC236}">
                <a16:creationId xmlns:a16="http://schemas.microsoft.com/office/drawing/2014/main" id="{5A0E064B-8ADA-AA61-9AB0-5DA58624088F}"/>
              </a:ext>
            </a:extLst>
          </p:cNvPr>
          <p:cNvSpPr/>
          <p:nvPr/>
        </p:nvSpPr>
        <p:spPr>
          <a:xfrm>
            <a:off x="1303020" y="7927184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cảm</a:t>
            </a:r>
          </a:p>
        </p:txBody>
      </p:sp>
      <p:sp>
        <p:nvSpPr>
          <p:cNvPr id="35" name="Rectangle: Top Corners Snipped 34">
            <a:extLst>
              <a:ext uri="{FF2B5EF4-FFF2-40B4-BE49-F238E27FC236}">
                <a16:creationId xmlns:a16="http://schemas.microsoft.com/office/drawing/2014/main" id="{293F2B37-76F1-DA34-3720-531007CBB348}"/>
              </a:ext>
            </a:extLst>
          </p:cNvPr>
          <p:cNvSpPr/>
          <p:nvPr/>
        </p:nvSpPr>
        <p:spPr>
          <a:xfrm>
            <a:off x="640080" y="1534162"/>
            <a:ext cx="7543801" cy="1405234"/>
          </a:xfrm>
          <a:prstGeom prst="snip2Same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52000"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có nghĩa giống với dũng cảm</a:t>
            </a:r>
          </a:p>
        </p:txBody>
      </p:sp>
      <p:sp>
        <p:nvSpPr>
          <p:cNvPr id="36" name="Rectangle: Top Corners Snipped 35">
            <a:extLst>
              <a:ext uri="{FF2B5EF4-FFF2-40B4-BE49-F238E27FC236}">
                <a16:creationId xmlns:a16="http://schemas.microsoft.com/office/drawing/2014/main" id="{B3EB278E-831C-593E-BBD6-AD33F4995479}"/>
              </a:ext>
            </a:extLst>
          </p:cNvPr>
          <p:cNvSpPr/>
          <p:nvPr/>
        </p:nvSpPr>
        <p:spPr>
          <a:xfrm>
            <a:off x="8846823" y="1534162"/>
            <a:ext cx="9029697" cy="1405234"/>
          </a:xfrm>
          <a:prstGeom prst="snip2Same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52000"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có nghĩa trái ngược với dũng cảm</a:t>
            </a:r>
          </a:p>
        </p:txBody>
      </p:sp>
      <p:sp>
        <p:nvSpPr>
          <p:cNvPr id="2" name="Freeform 69">
            <a:extLst>
              <a:ext uri="{FF2B5EF4-FFF2-40B4-BE49-F238E27FC236}">
                <a16:creationId xmlns:a16="http://schemas.microsoft.com/office/drawing/2014/main" id="{087E6CE3-01C4-A987-9BE0-F32E9CAA26D4}"/>
              </a:ext>
            </a:extLst>
          </p:cNvPr>
          <p:cNvSpPr/>
          <p:nvPr/>
        </p:nvSpPr>
        <p:spPr>
          <a:xfrm>
            <a:off x="11582400" y="5919008"/>
            <a:ext cx="4959318" cy="5066990"/>
          </a:xfrm>
          <a:custGeom>
            <a:avLst/>
            <a:gdLst/>
            <a:ahLst/>
            <a:cxnLst/>
            <a:rect l="l" t="t" r="r" b="b"/>
            <a:pathLst>
              <a:path w="1354484" h="1383891">
                <a:moveTo>
                  <a:pt x="0" y="0"/>
                </a:moveTo>
                <a:lnTo>
                  <a:pt x="1354484" y="0"/>
                </a:lnTo>
                <a:lnTo>
                  <a:pt x="1354484" y="1383892"/>
                </a:lnTo>
                <a:lnTo>
                  <a:pt x="0" y="1383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1200"/>
          </a:p>
        </p:txBody>
      </p:sp>
    </p:spTree>
    <p:extLst>
      <p:ext uri="{BB962C8B-B14F-4D97-AF65-F5344CB8AC3E}">
        <p14:creationId xmlns:p14="http://schemas.microsoft.com/office/powerpoint/2010/main" val="27716454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704376" y="-732690"/>
            <a:ext cx="19696751" cy="1761390"/>
            <a:chOff x="0" y="0"/>
            <a:chExt cx="5187622" cy="463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704376" y="9257466"/>
            <a:ext cx="19696751" cy="1885080"/>
            <a:chOff x="0" y="0"/>
            <a:chExt cx="5187622" cy="4964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87622" cy="496482"/>
            </a:xfrm>
            <a:custGeom>
              <a:avLst/>
              <a:gdLst/>
              <a:ahLst/>
              <a:cxnLst/>
              <a:rect l="l" t="t" r="r" b="b"/>
              <a:pathLst>
                <a:path w="5187622" h="496482">
                  <a:moveTo>
                    <a:pt x="0" y="0"/>
                  </a:moveTo>
                  <a:lnTo>
                    <a:pt x="5187622" y="0"/>
                  </a:lnTo>
                  <a:lnTo>
                    <a:pt x="5187622" y="496482"/>
                  </a:lnTo>
                  <a:lnTo>
                    <a:pt x="0" y="496482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187622" cy="534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997946" y="7603964"/>
            <a:ext cx="5548402" cy="1210560"/>
          </a:xfrm>
          <a:custGeom>
            <a:avLst/>
            <a:gdLst/>
            <a:ahLst/>
            <a:cxnLst/>
            <a:rect l="l" t="t" r="r" b="b"/>
            <a:pathLst>
              <a:path w="5548402" h="1210560">
                <a:moveTo>
                  <a:pt x="0" y="0"/>
                </a:moveTo>
                <a:lnTo>
                  <a:pt x="5548402" y="0"/>
                </a:lnTo>
                <a:lnTo>
                  <a:pt x="5548402" y="1210561"/>
                </a:lnTo>
                <a:lnTo>
                  <a:pt x="0" y="1210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0726890" y="7603964"/>
            <a:ext cx="5548402" cy="1210560"/>
          </a:xfrm>
          <a:custGeom>
            <a:avLst/>
            <a:gdLst/>
            <a:ahLst/>
            <a:cxnLst/>
            <a:rect l="l" t="t" r="r" b="b"/>
            <a:pathLst>
              <a:path w="5548402" h="1210560">
                <a:moveTo>
                  <a:pt x="5548402" y="0"/>
                </a:moveTo>
                <a:lnTo>
                  <a:pt x="0" y="0"/>
                </a:lnTo>
                <a:lnTo>
                  <a:pt x="0" y="1210561"/>
                </a:lnTo>
                <a:lnTo>
                  <a:pt x="5548402" y="1210561"/>
                </a:lnTo>
                <a:lnTo>
                  <a:pt x="55484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C25B6F-E3EC-592D-0C24-BF9DED2E1467}"/>
              </a:ext>
            </a:extLst>
          </p:cNvPr>
          <p:cNvSpPr/>
          <p:nvPr/>
        </p:nvSpPr>
        <p:spPr>
          <a:xfrm>
            <a:off x="8191498" y="1782569"/>
            <a:ext cx="1905001" cy="181368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74B9E-E1D0-F037-9B63-759508495465}"/>
              </a:ext>
            </a:extLst>
          </p:cNvPr>
          <p:cNvSpPr txBox="1"/>
          <p:nvPr/>
        </p:nvSpPr>
        <p:spPr>
          <a:xfrm>
            <a:off x="5029200" y="3972155"/>
            <a:ext cx="8610600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 từ dũng cảm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từ ngữ đã cho</a:t>
            </a:r>
            <a:endParaRPr lang="vi-VN" sz="6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73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704376" y="-732690"/>
            <a:ext cx="19696751" cy="1456590"/>
            <a:chOff x="0" y="0"/>
            <a:chExt cx="5187622" cy="463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704376" y="9867900"/>
            <a:ext cx="19696751" cy="1274645"/>
            <a:chOff x="0" y="0"/>
            <a:chExt cx="5187622" cy="4964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87622" cy="496482"/>
            </a:xfrm>
            <a:custGeom>
              <a:avLst/>
              <a:gdLst/>
              <a:ahLst/>
              <a:cxnLst/>
              <a:rect l="l" t="t" r="r" b="b"/>
              <a:pathLst>
                <a:path w="5187622" h="496482">
                  <a:moveTo>
                    <a:pt x="0" y="0"/>
                  </a:moveTo>
                  <a:lnTo>
                    <a:pt x="5187622" y="0"/>
                  </a:lnTo>
                  <a:lnTo>
                    <a:pt x="5187622" y="496482"/>
                  </a:lnTo>
                  <a:lnTo>
                    <a:pt x="0" y="496482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187622" cy="534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704A9F2-2B80-5886-D29B-337C452B3262}"/>
              </a:ext>
            </a:extLst>
          </p:cNvPr>
          <p:cNvSpPr txBox="1"/>
          <p:nvPr/>
        </p:nvSpPr>
        <p:spPr>
          <a:xfrm>
            <a:off x="571500" y="1033648"/>
            <a:ext cx="17144999" cy="225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 từ </a:t>
            </a:r>
            <a:r>
              <a:rPr lang="vi-VN" sz="5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dũng cảm </a:t>
            </a:r>
            <a:r>
              <a:rPr lang="vi-VN" sz="5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 vị trí thích hợp (trước hoặc sau) mỗi từ ngữ dưới đây</a:t>
            </a:r>
            <a:endParaRPr lang="vi-VN" sz="5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D2F944-CC10-F541-2774-5A7ABA7AE74E}"/>
              </a:ext>
            </a:extLst>
          </p:cNvPr>
          <p:cNvGrpSpPr/>
          <p:nvPr/>
        </p:nvGrpSpPr>
        <p:grpSpPr>
          <a:xfrm>
            <a:off x="0" y="3581174"/>
            <a:ext cx="7010400" cy="5672178"/>
            <a:chOff x="0" y="3005126"/>
            <a:chExt cx="7010400" cy="5672178"/>
          </a:xfrm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A2B3BA79-5AD2-B7BC-93C2-A40A947A8CFD}"/>
                </a:ext>
              </a:extLst>
            </p:cNvPr>
            <p:cNvSpPr/>
            <p:nvPr/>
          </p:nvSpPr>
          <p:spPr>
            <a:xfrm>
              <a:off x="0" y="7661641"/>
              <a:ext cx="7010400" cy="1015663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5324A9A0-5A5B-56C7-CC26-13EF30D7BA05}"/>
                </a:ext>
              </a:extLst>
            </p:cNvPr>
            <p:cNvSpPr/>
            <p:nvPr/>
          </p:nvSpPr>
          <p:spPr>
            <a:xfrm>
              <a:off x="381000" y="3005126"/>
              <a:ext cx="5850879" cy="4633655"/>
            </a:xfrm>
            <a:custGeom>
              <a:avLst/>
              <a:gdLst/>
              <a:ahLst/>
              <a:cxnLst/>
              <a:rect l="l" t="t" r="r" b="b"/>
              <a:pathLst>
                <a:path w="2865843" h="755866">
                  <a:moveTo>
                    <a:pt x="0" y="0"/>
                  </a:moveTo>
                  <a:lnTo>
                    <a:pt x="2865843" y="0"/>
                  </a:lnTo>
                  <a:lnTo>
                    <a:pt x="2865843" y="755866"/>
                  </a:lnTo>
                  <a:lnTo>
                    <a:pt x="0" y="755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9339" t="756" r="-120929" b="-756"/>
              </a:stretch>
            </a:blipFill>
          </p:spPr>
          <p:txBody>
            <a:bodyPr/>
            <a:lstStyle/>
            <a:p>
              <a:endParaRPr lang="vi-V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Plaque 29">
            <a:extLst>
              <a:ext uri="{FF2B5EF4-FFF2-40B4-BE49-F238E27FC236}">
                <a16:creationId xmlns:a16="http://schemas.microsoft.com/office/drawing/2014/main" id="{95D58521-50AB-C7C0-CEDD-DD1835B8CCD5}"/>
              </a:ext>
            </a:extLst>
          </p:cNvPr>
          <p:cNvSpPr/>
          <p:nvPr/>
        </p:nvSpPr>
        <p:spPr>
          <a:xfrm>
            <a:off x="14608181" y="4845919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Xông lên</a:t>
            </a:r>
          </a:p>
        </p:txBody>
      </p:sp>
      <p:sp>
        <p:nvSpPr>
          <p:cNvPr id="2" name="Plaque 1">
            <a:extLst>
              <a:ext uri="{FF2B5EF4-FFF2-40B4-BE49-F238E27FC236}">
                <a16:creationId xmlns:a16="http://schemas.microsoft.com/office/drawing/2014/main" id="{93E1B309-5C7A-9BFE-01F3-49E69E4B6938}"/>
              </a:ext>
            </a:extLst>
          </p:cNvPr>
          <p:cNvSpPr/>
          <p:nvPr/>
        </p:nvSpPr>
        <p:spPr>
          <a:xfrm>
            <a:off x="11201400" y="4845919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động</a:t>
            </a:r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id="{28DC1DF2-63EC-C45E-3FB2-8E753385CACF}"/>
              </a:ext>
            </a:extLst>
          </p:cNvPr>
          <p:cNvSpPr/>
          <p:nvPr/>
        </p:nvSpPr>
        <p:spPr>
          <a:xfrm>
            <a:off x="7794619" y="4845919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 thần</a:t>
            </a: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33EB8120-4F4C-7745-1999-AB6C5F36B4CF}"/>
              </a:ext>
            </a:extLst>
          </p:cNvPr>
          <p:cNvSpPr/>
          <p:nvPr/>
        </p:nvSpPr>
        <p:spPr>
          <a:xfrm>
            <a:off x="7794619" y="6314037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sĩ</a:t>
            </a:r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id="{962D2065-E5C2-2D0A-A33A-DA0C130D71B4}"/>
              </a:ext>
            </a:extLst>
          </p:cNvPr>
          <p:cNvSpPr/>
          <p:nvPr/>
        </p:nvSpPr>
        <p:spPr>
          <a:xfrm>
            <a:off x="11201400" y="6311492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 bạn</a:t>
            </a:r>
          </a:p>
        </p:txBody>
      </p:sp>
      <p:sp>
        <p:nvSpPr>
          <p:cNvPr id="14" name="Plaque 13">
            <a:extLst>
              <a:ext uri="{FF2B5EF4-FFF2-40B4-BE49-F238E27FC236}">
                <a16:creationId xmlns:a16="http://schemas.microsoft.com/office/drawing/2014/main" id="{B6FA9CB9-6790-FDBE-A39A-A814EF478B3C}"/>
              </a:ext>
            </a:extLst>
          </p:cNvPr>
          <p:cNvSpPr/>
          <p:nvPr/>
        </p:nvSpPr>
        <p:spPr>
          <a:xfrm>
            <a:off x="12840341" y="7770556"/>
            <a:ext cx="460248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khuyết điểm</a:t>
            </a:r>
          </a:p>
        </p:txBody>
      </p:sp>
      <p:sp>
        <p:nvSpPr>
          <p:cNvPr id="15" name="Plaque 14">
            <a:extLst>
              <a:ext uri="{FF2B5EF4-FFF2-40B4-BE49-F238E27FC236}">
                <a16:creationId xmlns:a16="http://schemas.microsoft.com/office/drawing/2014/main" id="{7707A81E-987A-9BFF-850D-A71245FCD2B8}"/>
              </a:ext>
            </a:extLst>
          </p:cNvPr>
          <p:cNvSpPr/>
          <p:nvPr/>
        </p:nvSpPr>
        <p:spPr>
          <a:xfrm>
            <a:off x="7794618" y="7775137"/>
            <a:ext cx="4413905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lên sự thật</a:t>
            </a: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E532E2DC-539F-0126-8D3F-42F71DB5AF05}"/>
              </a:ext>
            </a:extLst>
          </p:cNvPr>
          <p:cNvSpPr/>
          <p:nvPr/>
        </p:nvSpPr>
        <p:spPr>
          <a:xfrm>
            <a:off x="14608181" y="6281654"/>
            <a:ext cx="2834640" cy="896143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 bạn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E7F0D1-DD42-BB2F-2870-D8A04CB9239C}"/>
              </a:ext>
            </a:extLst>
          </p:cNvPr>
          <p:cNvSpPr/>
          <p:nvPr/>
        </p:nvSpPr>
        <p:spPr>
          <a:xfrm>
            <a:off x="10896600" y="3175455"/>
            <a:ext cx="3413760" cy="1147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</p:spTree>
    <p:extLst>
      <p:ext uri="{BB962C8B-B14F-4D97-AF65-F5344CB8AC3E}">
        <p14:creationId xmlns:p14="http://schemas.microsoft.com/office/powerpoint/2010/main" val="7642347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2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588</Words>
  <Application>Microsoft Office PowerPoint</Application>
  <PresentationFormat>Custom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kenhgiaovien_b12_luyen_tu_va_cau_mo_rong_von_tu_dung_cam</dc:title>
  <cp:lastModifiedBy>My Tra</cp:lastModifiedBy>
  <cp:revision>7</cp:revision>
  <dcterms:created xsi:type="dcterms:W3CDTF">2006-08-16T00:00:00Z</dcterms:created>
  <dcterms:modified xsi:type="dcterms:W3CDTF">2023-11-22T04:15:08Z</dcterms:modified>
  <dc:identifier>DAF0WZit-uY</dc:identifier>
</cp:coreProperties>
</file>