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79" r:id="rId3"/>
    <p:sldId id="297" r:id="rId4"/>
    <p:sldId id="257" r:id="rId5"/>
    <p:sldId id="259" r:id="rId6"/>
    <p:sldId id="260" r:id="rId7"/>
    <p:sldId id="261" r:id="rId8"/>
    <p:sldId id="294" r:id="rId9"/>
    <p:sldId id="280" r:id="rId10"/>
    <p:sldId id="298" r:id="rId11"/>
    <p:sldId id="295" r:id="rId12"/>
    <p:sldId id="290" r:id="rId13"/>
    <p:sldId id="281" r:id="rId14"/>
    <p:sldId id="296" r:id="rId15"/>
    <p:sldId id="299" r:id="rId16"/>
    <p:sldId id="285" r:id="rId17"/>
    <p:sldId id="272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298"/>
            <p14:sldId id="295"/>
            <p14:sldId id="290"/>
            <p14:sldId id="281"/>
            <p14:sldId id="296"/>
            <p14:sldId id="299"/>
            <p14:sldId id="285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6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193995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571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chim khướu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1686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quả lựu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095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huy hiệu  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96410" y="2436873"/>
            <a:ext cx="2685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chÝch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chße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462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®ªm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khuya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3017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phÐc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mơ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tuya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352800" y="304800"/>
            <a:ext cx="1995488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79" y="1339850"/>
            <a:ext cx="5836444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22060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lang thang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20505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lao xuống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nộp mạng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buồn bã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tiếng gầm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506678" y="3947815"/>
            <a:ext cx="40815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lòng giếng sâu hoắm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1290" y="1123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1809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2172" y="1809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514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81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5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860" y="3943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9372" y="3962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4490" y="4572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5314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86490" y="5314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309258" y="520337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856" y="5214255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1672" y="5279564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800108"/>
            <a:ext cx="8382000" cy="8381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Century Gothic" pitchFamily="34" charset="0"/>
              </a:rPr>
              <a:t>     Vì sao hổ tự lao đầu xuống giếng? Ý nào đúng?</a:t>
            </a:r>
          </a:p>
          <a:p>
            <a:pPr algn="ctr"/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22" y="2144494"/>
            <a:ext cx="6934178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a) Vì dưới giếng có con hổ khác.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22" y="3236715"/>
            <a:ext cx="693417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b) Vì nó tưởng dưới giếng có con hổ khác.</a:t>
            </a:r>
            <a:endParaRPr lang="vi-VN" sz="2800"/>
          </a:p>
        </p:txBody>
      </p:sp>
      <p:sp>
        <p:nvSpPr>
          <p:cNvPr id="2" name="Oval 1"/>
          <p:cNvSpPr/>
          <p:nvPr/>
        </p:nvSpPr>
        <p:spPr>
          <a:xfrm>
            <a:off x="576943" y="1001494"/>
            <a:ext cx="495302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?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4793" y="3236714"/>
            <a:ext cx="693417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b) Vì nó tưởng dưới giếng có con hổ khác.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3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00853" y="2717909"/>
            <a:ext cx="246209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>
                <a:solidFill>
                  <a:srgbClr val="000000"/>
                </a:solidFill>
                <a:latin typeface="HP001 4 hàng" pitchFamily="34" charset="-93"/>
              </a:rPr>
              <a:t>ęm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697541" y="928414"/>
            <a:ext cx="39333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691382" y="2743200"/>
            <a:ext cx="19474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mỏ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486400" y="2743200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kh</a:t>
            </a:r>
            <a:r>
              <a:rPr lang="vi-VN" sz="8800" b="1">
                <a:latin typeface="HP001 4 hàng" pitchFamily="34" charset="-93"/>
                <a:ea typeface="HP001 4H" pitchFamily="34" charset="-127"/>
              </a:rPr>
              <a:t>żm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ę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1665" y="1839756"/>
            <a:ext cx="3928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93928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mỏ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157755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kh</a:t>
            </a:r>
            <a:r>
              <a:rPr lang="vi-VN" sz="8800" b="1">
                <a:latin typeface="HP001 4 hàng" pitchFamily="34" charset="-93"/>
                <a:ea typeface="HP001 4H" pitchFamily="34" charset="-127"/>
              </a:rPr>
              <a:t>żm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ham Thi Minh Phuong\Desktop\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9600" y="2819400"/>
            <a:ext cx="792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343400"/>
            <a:ext cx="792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Thứ hai ngày 2</a:t>
            </a:r>
            <a:r>
              <a:rPr lang="en-US" sz="2800" dirty="0">
                <a:solidFill>
                  <a:srgbClr val="002060"/>
                </a:solidFill>
              </a:rPr>
              <a:t>1</a:t>
            </a:r>
            <a:r>
              <a:rPr lang="vi-VN" sz="2800" dirty="0">
                <a:solidFill>
                  <a:srgbClr val="002060"/>
                </a:solidFill>
              </a:rPr>
              <a:t> tháng 2 năm 20</a:t>
            </a:r>
            <a:r>
              <a:rPr lang="en-US" sz="2800" dirty="0">
                <a:solidFill>
                  <a:srgbClr val="002060"/>
                </a:solidFill>
              </a:rPr>
              <a:t>22</a:t>
            </a:r>
            <a:endParaRPr lang="vi-VN" sz="2800" dirty="0">
              <a:solidFill>
                <a:srgbClr val="002060"/>
              </a:solidFill>
            </a:endParaRP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Bài 118: oam, oăm</a:t>
            </a: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980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am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577" y="902882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436" y="2717553"/>
            <a:ext cx="14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7523" y="903811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4434" y="903811"/>
            <a:ext cx="242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ăm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6423" y="2763816"/>
            <a:ext cx="138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803759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90848" y="2685397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UTM Avo"/>
                <a:cs typeface="Aharoni" pitchFamily="2" charset="-79"/>
              </a:rPr>
              <a:t>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467600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43800" y="2743844"/>
            <a:ext cx="1279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UTM Avo"/>
                <a:cs typeface="Aharoni" pitchFamily="2" charset="-79"/>
              </a:rPr>
              <a:t>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2996" y="1563192"/>
            <a:ext cx="489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oam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21225" y="3006459"/>
            <a:ext cx="4920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oăm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7638" y="2208494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6000" b="1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endParaRPr lang="en-US" sz="6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96915" y="2864262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01691" y="1962680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97654" y="1337730"/>
            <a:ext cx="1584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 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0702" y="2877949"/>
            <a:ext cx="1443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 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61334" y="1975481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13734" y="2701115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2143372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  <a:r>
              <a:rPr lang="en-US" sz="6000" b="1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endParaRPr lang="en-US" sz="6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6524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 ng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oạm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979" y="864680"/>
            <a:ext cx="4202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atin typeface="Century Gothic" pitchFamily="34" charset="0"/>
              </a:rPr>
              <a:t>ng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</a:rPr>
              <a:t>oạm</a:t>
            </a:r>
            <a:r>
              <a:rPr lang="en-US" sz="88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69343" y="26188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9859" y="2780228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ng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775548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</a:rPr>
              <a:t>oạm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495675" cy="361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21634" y="4415165"/>
            <a:ext cx="7438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mỏ kh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UTM Avo"/>
                <a:cs typeface="Aharoni" pitchFamily="2" charset="-79"/>
              </a:rPr>
              <a:t>ăm</a:t>
            </a:r>
            <a:endParaRPr lang="en-US" sz="88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atin typeface="Century Gothic" pitchFamily="34" charset="0"/>
              </a:rPr>
              <a:t>kh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UTM Avo"/>
              </a:rPr>
              <a:t>ăm</a:t>
            </a:r>
            <a:r>
              <a:rPr lang="en-US" sz="88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kh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2791" y="2848587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UTM Avo"/>
              </a:rPr>
              <a:t>ăm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0319" y="33528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/>
                <a:cs typeface="Arial"/>
              </a:rPr>
              <a:t>̖</a:t>
            </a:r>
            <a:endParaRPr lang="en-US" sz="8800" b="1" dirty="0">
              <a:latin typeface="UTM Avo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4582" y="1796142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/>
                <a:cs typeface="Arial"/>
              </a:rPr>
              <a:t>̖</a:t>
            </a:r>
            <a:endParaRPr lang="en-US" sz="8800" b="1" dirty="0">
              <a:latin typeface="UTM Avo"/>
              <a:cs typeface="Aharoni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4830" y="-101013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/>
                <a:cs typeface="Arial"/>
              </a:rPr>
              <a:t>̖</a:t>
            </a:r>
            <a:endParaRPr lang="en-US" sz="8800" b="1" dirty="0">
              <a:latin typeface="UTM Avo"/>
              <a:cs typeface="Aharoni" pitchFamily="2" charset="-79"/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859390"/>
            <a:ext cx="3810000" cy="34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714" y="858015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oam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0004" y="858015"/>
            <a:ext cx="199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oăm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9514" y="1555512"/>
            <a:ext cx="2634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ng</a:t>
            </a:r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oạm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9992" y="1581117"/>
            <a:ext cx="2509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kh</a:t>
            </a:r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oằm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2872" y="2275893"/>
            <a:ext cx="3916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mỏ kh</a:t>
            </a:r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oằm </a:t>
            </a:r>
            <a:endParaRPr lang="en-US" sz="5400" b="1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719616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Tìm từ có tiếng chứa vần oam, oăm</a:t>
            </a: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338" y="5704582"/>
            <a:ext cx="3272262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Dª </a:t>
            </a:r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nhai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cá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nhồm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nhoàm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346166" y="5704582"/>
            <a:ext cx="3011090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Giếng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nước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s©u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.VnAvant" panose="020B7200000000000000" pitchFamily="34" charset="0"/>
              </a:rPr>
              <a:t>hoắm</a:t>
            </a:r>
            <a:r>
              <a:rPr lang="en-US" alt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400801" y="5715000"/>
            <a:ext cx="2743200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  <a:latin typeface=".VnAvant" panose="020B7200000000000000" pitchFamily="34" charset="0"/>
              </a:rPr>
              <a:t>Khỉ ngoạm dưa hấu.</a:t>
            </a:r>
            <a:endParaRPr lang="en-US" alt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112059"/>
            <a:ext cx="8945655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vần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oam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vần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oăm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366147" y="1579563"/>
            <a:ext cx="2253853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.VnAvant"/>
              </a:rPr>
              <a:t>oăm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40469" y="1579563"/>
            <a:ext cx="2290975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FFFFFF"/>
                </a:solidFill>
                <a:latin typeface=".VnAvant" panose="020B7200000000000000" pitchFamily="34" charset="0"/>
              </a:rPr>
              <a:t>oam</a:t>
            </a:r>
            <a:endParaRPr lang="en-US" altLang="en-US" sz="40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08622" y="6550026"/>
            <a:ext cx="51197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8" y="2743201"/>
            <a:ext cx="3092052" cy="23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743202"/>
            <a:ext cx="2800349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73" y="2625613"/>
            <a:ext cx="2650928" cy="23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2063533" y="2574925"/>
            <a:ext cx="120147" cy="37385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74506" y="2563813"/>
            <a:ext cx="472679" cy="37607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09673" y="2129294"/>
            <a:ext cx="4221956" cy="372903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222</Words>
  <Application>Microsoft Office PowerPoint</Application>
  <PresentationFormat>On-screen Show (4:3)</PresentationFormat>
  <Paragraphs>85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.VnAvant</vt:lpstr>
      <vt:lpstr>Arial</vt:lpstr>
      <vt:lpstr>Calibri</vt:lpstr>
      <vt:lpstr>Century Gothic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175</cp:revision>
  <dcterms:created xsi:type="dcterms:W3CDTF">2020-10-21T22:23:20Z</dcterms:created>
  <dcterms:modified xsi:type="dcterms:W3CDTF">2026-02-07T01:22:31Z</dcterms:modified>
</cp:coreProperties>
</file>