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61" r:id="rId5"/>
    <p:sldId id="278" r:id="rId6"/>
    <p:sldId id="279" r:id="rId7"/>
    <p:sldId id="280" r:id="rId8"/>
    <p:sldId id="281" r:id="rId9"/>
    <p:sldId id="282" r:id="rId10"/>
    <p:sldId id="283" r:id="rId11"/>
    <p:sldId id="276" r:id="rId12"/>
    <p:sldId id="275"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8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B14E-D6AA-44BA-B901-C210BECF2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519329-5084-4B91-B9F9-E71A83D99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2D698D1-1B41-4AB1-8A07-4354BE06F3FD}"/>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4DFCF9B3-0E08-4B7D-9862-39E9D4B09C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8CFEEF-7DF5-4AB9-B539-AAF80E3692B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64028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B3E7-E471-4132-BD4D-1BDA41A202A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564353-993E-4ED9-A837-0579C8C1C0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70A0C4-0368-46CE-BFDB-9E663B68FC44}"/>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B5BCE8CA-0DE0-4784-9946-BAB57D573E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198447-1588-47B1-9550-9518C4021BC8}"/>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65441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01C05-47F3-47D2-9ABC-458AE390BE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D1F407-3BD2-4694-852D-34ECC33C3D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FAC876-6BD1-48A9-90C5-F91FE29DEF14}"/>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4845A275-66F3-4823-B532-F76F63C31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810C9F-5FDA-4CBC-8247-0DAB3DD37F55}"/>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0033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5F02-AA9C-4DB5-8C44-CE82D4BC04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0450DF-DD44-4CC9-9AC3-0EA6C7B4B1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7334C6-0DD0-4019-BE76-2AC25DA8AD8C}"/>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11F5ABAE-78AE-4726-BD01-B5AC769A59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828987-37BB-408E-84E5-2B690001A56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2231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8C1B-08CA-4428-B8EC-0D7E49292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B0B46F0-7A0C-41BB-B51C-7276355C7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1047-5567-49B8-8C36-9C7C7A5A0C5B}"/>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CBB65092-14BD-4470-8813-87DF0B0665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3FCB7E-F0A2-4765-84AC-93039E42E726}"/>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69044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4611-F27D-4AED-A8A9-6E34715D338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78660FA-9503-4816-8127-83F7FF3C25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1864ACB-98CD-4D45-A32B-ACDE1FB418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106A1B-B2DD-49EC-8A71-30624F8ECE83}"/>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6" name="Footer Placeholder 5">
            <a:extLst>
              <a:ext uri="{FF2B5EF4-FFF2-40B4-BE49-F238E27FC236}">
                <a16:creationId xmlns:a16="http://schemas.microsoft.com/office/drawing/2014/main" id="{0E58E1C7-771F-4B9F-BA78-39B4A15F60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3DB2F1-D47D-4CA6-94E3-7FE8AE1DB0C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12871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8D78-455C-4D75-BBFE-9EBE9A9E87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39E71-A29F-45D8-841D-2403780F9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F7E077-8BED-4129-9BD3-D4ED94412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566A06-B203-4D10-BB8E-65EBC135A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58EF9-A155-4CDD-BA29-0BCF6D986B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3FE035E-E15C-425D-A890-8297DB72DED9}"/>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8" name="Footer Placeholder 7">
            <a:extLst>
              <a:ext uri="{FF2B5EF4-FFF2-40B4-BE49-F238E27FC236}">
                <a16:creationId xmlns:a16="http://schemas.microsoft.com/office/drawing/2014/main" id="{F888B7CB-DB68-4C2C-AF3A-9098AA9E282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2810BFC-3E4E-419C-AE1E-FAFC04C232EE}"/>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85524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D4DB-C552-4E48-A498-58C0F77A6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686F-390B-4D26-9C0B-5BB0D3E4569F}"/>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4" name="Footer Placeholder 3">
            <a:extLst>
              <a:ext uri="{FF2B5EF4-FFF2-40B4-BE49-F238E27FC236}">
                <a16:creationId xmlns:a16="http://schemas.microsoft.com/office/drawing/2014/main" id="{70F3BAE4-B652-40E1-9FB9-1B9EAC81546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F327AC-EA5A-412D-88E5-AB897734B82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824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18EA-0BBE-4E10-AAE9-65B2C76A95BF}"/>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3" name="Footer Placeholder 2">
            <a:extLst>
              <a:ext uri="{FF2B5EF4-FFF2-40B4-BE49-F238E27FC236}">
                <a16:creationId xmlns:a16="http://schemas.microsoft.com/office/drawing/2014/main" id="{C88124FA-023D-419B-9445-614D61DAFA0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87C6B30-31CB-4C98-8399-324CF1D11AD0}"/>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20977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8489-3909-4E65-92CE-633B6DD8E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9DD03B6-D4A6-46BB-B3D5-85B867490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5EC9BD5-40D6-4B76-AAE2-F6A296B4C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BDB0D-1482-4CF2-AD80-8F825AB928FC}"/>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6" name="Footer Placeholder 5">
            <a:extLst>
              <a:ext uri="{FF2B5EF4-FFF2-40B4-BE49-F238E27FC236}">
                <a16:creationId xmlns:a16="http://schemas.microsoft.com/office/drawing/2014/main" id="{87E6EC1D-F781-4AF7-9F54-715618CE971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2ADBA13-FD78-44A7-BCF6-B68CAD800D73}"/>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1015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9167-B5AA-4B3F-8397-DDB03273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7A6E02A-D7E7-40D2-8194-17883B0E0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848B57D-64CD-4BA5-820F-F1E4934FD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773A3-FFA5-44C7-84D2-C7D73BCEF43F}"/>
              </a:ext>
            </a:extLst>
          </p:cNvPr>
          <p:cNvSpPr>
            <a:spLocks noGrp="1"/>
          </p:cNvSpPr>
          <p:nvPr>
            <p:ph type="dt" sz="half" idx="10"/>
          </p:nvPr>
        </p:nvSpPr>
        <p:spPr/>
        <p:txBody>
          <a:bodyPr/>
          <a:lstStyle/>
          <a:p>
            <a:fld id="{811038E9-0FCC-4058-BE37-8E8F66EABB36}" type="datetimeFigureOut">
              <a:rPr lang="vi-VN" smtClean="0"/>
              <a:t>06/02/2026</a:t>
            </a:fld>
            <a:endParaRPr lang="vi-VN"/>
          </a:p>
        </p:txBody>
      </p:sp>
      <p:sp>
        <p:nvSpPr>
          <p:cNvPr id="6" name="Footer Placeholder 5">
            <a:extLst>
              <a:ext uri="{FF2B5EF4-FFF2-40B4-BE49-F238E27FC236}">
                <a16:creationId xmlns:a16="http://schemas.microsoft.com/office/drawing/2014/main" id="{6FBF3BCB-AFDF-4212-98DA-4FCC5B07E1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EEA55AA-9933-46AE-9F30-FFD10832BBB9}"/>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50366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44B26-5988-40C2-A909-44A6FAC7D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1BC9EC3-5436-4C16-8667-BC4700A56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C29DC9-3E16-4EB5-8FE0-82E0F1772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38E9-0FCC-4058-BE37-8E8F66EABB36}" type="datetimeFigureOut">
              <a:rPr lang="vi-VN" smtClean="0"/>
              <a:t>06/02/2026</a:t>
            </a:fld>
            <a:endParaRPr lang="vi-VN"/>
          </a:p>
        </p:txBody>
      </p:sp>
      <p:sp>
        <p:nvSpPr>
          <p:cNvPr id="5" name="Footer Placeholder 4">
            <a:extLst>
              <a:ext uri="{FF2B5EF4-FFF2-40B4-BE49-F238E27FC236}">
                <a16:creationId xmlns:a16="http://schemas.microsoft.com/office/drawing/2014/main" id="{8CC4B3DC-50C9-4300-AC00-94140D96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64104B0-D3EF-458C-B614-A38C0DEC7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B46A9-ECE9-4168-BB64-3C234DE5CE9F}" type="slidenum">
              <a:rPr lang="vi-VN" smtClean="0"/>
              <a:t>‹#›</a:t>
            </a:fld>
            <a:endParaRPr lang="vi-VN"/>
          </a:p>
        </p:txBody>
      </p:sp>
    </p:spTree>
    <p:extLst>
      <p:ext uri="{BB962C8B-B14F-4D97-AF65-F5344CB8AC3E}">
        <p14:creationId xmlns:p14="http://schemas.microsoft.com/office/powerpoint/2010/main" val="1829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6121E-3CCA-48AD-B76A-364636B6CA9C}"/>
              </a:ext>
            </a:extLst>
          </p:cNvPr>
          <p:cNvSpPr/>
          <p:nvPr/>
        </p:nvSpPr>
        <p:spPr>
          <a:xfrm>
            <a:off x="2817294" y="1549357"/>
            <a:ext cx="5859168" cy="1085810"/>
          </a:xfrm>
          <a:prstGeom prst="rect">
            <a:avLst/>
          </a:prstGeom>
        </p:spPr>
        <p:txBody>
          <a:bodyPr wrap="none">
            <a:spAutoFit/>
          </a:bodyPr>
          <a:lstStyle/>
          <a:p>
            <a:pPr algn="ctr" defTabSz="914195">
              <a:lnSpc>
                <a:spcPct val="150000"/>
              </a:lnSpc>
              <a:defRPr/>
            </a:pPr>
            <a:r>
              <a:rPr lang="en-US" sz="4800" b="1" dirty="0" err="1">
                <a:latin typeface="UTM Avo" panose="02040603050506020204" pitchFamily="18" charset="0"/>
                <a:cs typeface="Arial" panose="020B0604020202020204" pitchFamily="34" charset="0"/>
              </a:rPr>
              <a:t>Bài</a:t>
            </a:r>
            <a:r>
              <a:rPr lang="en-US" sz="4800" b="1" dirty="0">
                <a:latin typeface="UTM Avo" panose="02040603050506020204" pitchFamily="18" charset="0"/>
                <a:cs typeface="Arial" panose="020B0604020202020204" pitchFamily="34" charset="0"/>
              </a:rPr>
              <a:t> </a:t>
            </a:r>
            <a:r>
              <a:rPr lang="en-US" sz="4800" b="1" dirty="0" err="1">
                <a:latin typeface="UTM Avo" panose="02040603050506020204" pitchFamily="18" charset="0"/>
                <a:cs typeface="Arial" panose="020B0604020202020204" pitchFamily="34" charset="0"/>
              </a:rPr>
              <a:t>viết</a:t>
            </a:r>
            <a:r>
              <a:rPr lang="en-US" sz="4800" b="1" dirty="0">
                <a:latin typeface="UTM Avo" panose="02040603050506020204" pitchFamily="18" charset="0"/>
                <a:cs typeface="Arial" panose="020B0604020202020204" pitchFamily="34" charset="0"/>
              </a:rPr>
              <a:t> 1: </a:t>
            </a:r>
            <a:r>
              <a:rPr lang="vi-VN" sz="4800" b="1">
                <a:latin typeface="UTM Avo" panose="02040603050506020204" pitchFamily="18" charset="0"/>
                <a:cs typeface="Arial" panose="020B0604020202020204" pitchFamily="34" charset="0"/>
              </a:rPr>
              <a:t>TẢ CON VẬT</a:t>
            </a:r>
            <a:endParaRPr lang="en-US" sz="4800" b="1" dirty="0">
              <a:latin typeface="UTM Avo" panose="02040603050506020204" pitchFamily="18" charset="0"/>
              <a:cs typeface="Arial" panose="020B0604020202020204" pitchFamily="34" charset="0"/>
            </a:endParaRPr>
          </a:p>
        </p:txBody>
      </p:sp>
      <p:sp>
        <p:nvSpPr>
          <p:cNvPr id="3" name="Title 1">
            <a:extLst>
              <a:ext uri="{FF2B5EF4-FFF2-40B4-BE49-F238E27FC236}">
                <a16:creationId xmlns:a16="http://schemas.microsoft.com/office/drawing/2014/main" id="{166A4171-6141-4B7B-BDAE-9792D49DC461}"/>
              </a:ext>
            </a:extLst>
          </p:cNvPr>
          <p:cNvSpPr txBox="1">
            <a:spLocks/>
          </p:cNvSpPr>
          <p:nvPr/>
        </p:nvSpPr>
        <p:spPr>
          <a:xfrm>
            <a:off x="1844846" y="173806"/>
            <a:ext cx="7924801"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t>Thứ     ngày    tháng     </a:t>
            </a:r>
            <a:r>
              <a:rPr lang="vi-VN" sz="4000" b="1"/>
              <a:t>năm 2026</a:t>
            </a:r>
            <a:endParaRPr lang="vi-VN" sz="4000" b="1" dirty="0"/>
          </a:p>
          <a:p>
            <a:pPr algn="ctr"/>
            <a:r>
              <a:rPr lang="vi-VN" sz="4000" b="1" dirty="0"/>
              <a:t>Tiếng Việt</a:t>
            </a:r>
          </a:p>
        </p:txBody>
      </p:sp>
      <p:sp>
        <p:nvSpPr>
          <p:cNvPr id="5" name="Title 1">
            <a:extLst>
              <a:ext uri="{FF2B5EF4-FFF2-40B4-BE49-F238E27FC236}">
                <a16:creationId xmlns:a16="http://schemas.microsoft.com/office/drawing/2014/main" id="{AE7C099C-0592-4DAB-BB66-ED39B47BFC81}"/>
              </a:ext>
            </a:extLst>
          </p:cNvPr>
          <p:cNvSpPr txBox="1">
            <a:spLocks/>
          </p:cNvSpPr>
          <p:nvPr/>
        </p:nvSpPr>
        <p:spPr>
          <a:xfrm>
            <a:off x="-510211" y="153164"/>
            <a:ext cx="2922105"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solidFill>
                  <a:srgbClr val="FF0000"/>
                </a:solidFill>
              </a:rPr>
              <a:t>Tuần 5</a:t>
            </a:r>
          </a:p>
        </p:txBody>
      </p:sp>
      <p:pic>
        <p:nvPicPr>
          <p:cNvPr id="6" name="Picture 5">
            <a:extLst>
              <a:ext uri="{FF2B5EF4-FFF2-40B4-BE49-F238E27FC236}">
                <a16:creationId xmlns:a16="http://schemas.microsoft.com/office/drawing/2014/main" id="{0A5B2D66-1249-4F91-9EC1-6F1127D2C8D5}"/>
              </a:ext>
            </a:extLst>
          </p:cNvPr>
          <p:cNvPicPr>
            <a:picLocks noChangeAspect="1"/>
          </p:cNvPicPr>
          <p:nvPr/>
        </p:nvPicPr>
        <p:blipFill rotWithShape="1">
          <a:blip r:embed="rId3">
            <a:extLst>
              <a:ext uri="{28A0092B-C50C-407E-A947-70E740481C1C}">
                <a14:useLocalDpi xmlns:a14="http://schemas.microsoft.com/office/drawing/2010/main" val="0"/>
              </a:ext>
            </a:extLst>
          </a:blip>
          <a:srcRect l="50433" t="17583" r="8260" b="46425"/>
          <a:stretch/>
        </p:blipFill>
        <p:spPr>
          <a:xfrm>
            <a:off x="3368966" y="2477340"/>
            <a:ext cx="4755823" cy="4380660"/>
          </a:xfrm>
          <a:prstGeom prst="rect">
            <a:avLst/>
          </a:prstGeom>
        </p:spPr>
      </p:pic>
      <p:pic>
        <p:nvPicPr>
          <p:cNvPr id="7" name="Dor">
            <a:extLst>
              <a:ext uri="{FF2B5EF4-FFF2-40B4-BE49-F238E27FC236}">
                <a16:creationId xmlns:a16="http://schemas.microsoft.com/office/drawing/2014/main" id="{1E6A881F-5E13-4FBD-B41B-FEB11D575B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725064" y="4333460"/>
            <a:ext cx="1971646" cy="2371375"/>
          </a:xfrm>
          <a:prstGeom prst="rect">
            <a:avLst/>
          </a:prstGeom>
        </p:spPr>
      </p:pic>
    </p:spTree>
    <p:extLst>
      <p:ext uri="{BB962C8B-B14F-4D97-AF65-F5344CB8AC3E}">
        <p14:creationId xmlns:p14="http://schemas.microsoft.com/office/powerpoint/2010/main" val="1321528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22" y="243815"/>
            <a:ext cx="11714285" cy="1938992"/>
          </a:xfrm>
          <a:prstGeom prst="rect">
            <a:avLst/>
          </a:prstGeom>
        </p:spPr>
        <p:txBody>
          <a:bodyPr wrap="square">
            <a:spAutoFit/>
          </a:bodyPr>
          <a:lstStyle/>
          <a:p>
            <a:pPr algn="just"/>
            <a:r>
              <a:rPr lang="vi-VN" sz="2400">
                <a:solidFill>
                  <a:srgbClr val="333333"/>
                </a:solidFill>
                <a:latin typeface="+mj-lt"/>
              </a:rPr>
              <a:t>         Chú mèo nhà em tên là Mun. Chú có một bộ lông màu đen rất mềm mại. Bốn cái chân nhỏ nhưng rất nhanh nhẹn. Bộ móng vuốt sắc nhọn giúp chú bắt chuột. Mỗi khi nghe thấy tiếng chuột kêu. Mun lại vểnh tai lên để nghe xem âm thanh phát ra từ đâu. Rồi nó sẽ rón rén bước đến thật nhẹ nhàng. Và cuối cùng nó tóm gọn con mồi bằng bộ móng của mình. Nhờ có Mun mà nhà em không bị lũ chuột phá phách.</a:t>
            </a:r>
            <a:endParaRPr lang="vi-VN" sz="2400">
              <a:latin typeface="+mj-lt"/>
            </a:endParaRPr>
          </a:p>
        </p:txBody>
      </p:sp>
      <p:sp>
        <p:nvSpPr>
          <p:cNvPr id="3" name="Rectangle 2"/>
          <p:cNvSpPr/>
          <p:nvPr/>
        </p:nvSpPr>
        <p:spPr>
          <a:xfrm>
            <a:off x="205153" y="2353805"/>
            <a:ext cx="11901854" cy="3785652"/>
          </a:xfrm>
          <a:prstGeom prst="rect">
            <a:avLst/>
          </a:prstGeom>
        </p:spPr>
        <p:txBody>
          <a:bodyPr wrap="square">
            <a:spAutoFit/>
          </a:bodyPr>
          <a:lstStyle/>
          <a:p>
            <a:pPr algn="just"/>
            <a:r>
              <a:rPr lang="vi-VN" sz="2400">
                <a:solidFill>
                  <a:srgbClr val="333333"/>
                </a:solidFill>
                <a:latin typeface="+mj-lt"/>
              </a:rPr>
              <a:t>           Trong tất cả các loại vật nuôi trong gia đình, em yêu thích nhất là những chú chim bồ câu nhỏ bé với bộ lông mềm mại trắng muốt. Chim bồ câu có thân hình nhỏ bé nhưng vô cùng nhanh nhẹn, mỗi khi kiếm ăn trong sân chú chim bước những bước chậm dãi, nhẹ nhàng thế nhưng mỗi khi có người tới gần chú đều dang rộng đôi cánh để bay lên mái nhà. Chú chim bồ câu có chiếc đầu nhỏ, đôi mắt tròn nhỏ tựa hai hạt đỗ nhỏ. Chiếc mỏ của chú nhỏ màu vàng ngà, đôi cánh nhìn tưởng như nhỏ bé luôn áp sát bên mình lại vô cùng to lớn khi chú dang rộng đôi cánh để bay lên. Vào những ngày mùa, chim bồ câu thường đi vòng quanh đống rơm, rạ trong sân để kiếm những hạt thóc còn sót lại. Những chú chim bồ câu luôn mang đến cho em cảm giác nhẹ nhàng, từ tốn. Cùng với các loại vật nuôi khác trong nhà, chú chim bồ câu là một thành viên đặc biệt mà em vô cùng yêu quý.</a:t>
            </a:r>
            <a:endParaRPr lang="vi-VN" sz="2400">
              <a:latin typeface="+mj-lt"/>
            </a:endParaRPr>
          </a:p>
        </p:txBody>
      </p:sp>
    </p:spTree>
    <p:extLst>
      <p:ext uri="{BB962C8B-B14F-4D97-AF65-F5344CB8AC3E}">
        <p14:creationId xmlns:p14="http://schemas.microsoft.com/office/powerpoint/2010/main" val="401856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838356" y="3265318"/>
            <a:ext cx="6282813" cy="1323439"/>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vi-VN" sz="8000" b="1" dirty="0">
                <a:solidFill>
                  <a:srgbClr val="F20000"/>
                </a:solidFill>
                <a:effectLst>
                  <a:outerShdw blurRad="38100" dist="38100" dir="2700000" algn="tl">
                    <a:srgbClr val="000000">
                      <a:alpha val="43137"/>
                    </a:srgbClr>
                  </a:outerShdw>
                </a:effectLst>
                <a:latin typeface="UTM Avo"/>
                <a:cs typeface="Times New Roman" panose="02020603050405020304" pitchFamily="18" charset="0"/>
              </a:rPr>
              <a:t>Vận dụng</a:t>
            </a:r>
            <a:endParaRPr kumimoji="0" lang="en-US" sz="8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9151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33F86-B1C5-4013-9776-1809D35DC75A}"/>
              </a:ext>
            </a:extLst>
          </p:cNvPr>
          <p:cNvSpPr txBox="1"/>
          <p:nvPr/>
        </p:nvSpPr>
        <p:spPr>
          <a:xfrm>
            <a:off x="837946" y="3839629"/>
            <a:ext cx="10598362"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dirty="0">
                <a:latin typeface="Times New Roman" panose="02020603050405020304" pitchFamily="18" charset="0"/>
                <a:ea typeface="Times New Roman" panose="02020603050405020304" pitchFamily="18" charset="0"/>
              </a:rPr>
              <a:t>Chuẩn bị nội dung cho tiết </a:t>
            </a:r>
            <a:r>
              <a:rPr lang="vi-VN" sz="4000">
                <a:latin typeface="Times New Roman" panose="02020603050405020304" pitchFamily="18" charset="0"/>
                <a:ea typeface="Times New Roman" panose="02020603050405020304" pitchFamily="18" charset="0"/>
              </a:rPr>
              <a:t>học </a:t>
            </a:r>
            <a:r>
              <a:rPr lang="vi-VN" sz="4000" i="1">
                <a:latin typeface="Times New Roman" panose="02020603050405020304" pitchFamily="18" charset="0"/>
                <a:ea typeface="Times New Roman" panose="02020603050405020304" pitchFamily="18" charset="0"/>
              </a:rPr>
              <a:t>Góc sáng tạo: Gương dũng cảm.</a:t>
            </a:r>
            <a:endParaRPr lang="en-US" sz="4000" b="1" dirty="0">
              <a:latin typeface="+mj-lt"/>
              <a:cs typeface="Times New Roman" pitchFamily="18" charset="0"/>
            </a:endParaRPr>
          </a:p>
        </p:txBody>
      </p:sp>
      <p:sp>
        <p:nvSpPr>
          <p:cNvPr id="7" name="TextBox 6">
            <a:extLst>
              <a:ext uri="{FF2B5EF4-FFF2-40B4-BE49-F238E27FC236}">
                <a16:creationId xmlns:a16="http://schemas.microsoft.com/office/drawing/2014/main" id="{AC24294D-6578-4068-9F64-D2A091A9B8FA}"/>
              </a:ext>
            </a:extLst>
          </p:cNvPr>
          <p:cNvSpPr txBox="1"/>
          <p:nvPr/>
        </p:nvSpPr>
        <p:spPr>
          <a:xfrm>
            <a:off x="159026" y="262380"/>
            <a:ext cx="7929897"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5000" b="1">
                <a:latin typeface="Times New Roman" pitchFamily="18" charset="0"/>
                <a:cs typeface="Times New Roman" pitchFamily="18" charset="0"/>
              </a:rPr>
              <a:t>Trò chơi Ai thông minh hơn</a:t>
            </a:r>
            <a:endParaRPr lang="en-US" sz="50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6CC33F86-B1C5-4013-9776-1809D35DC75A}"/>
              </a:ext>
            </a:extLst>
          </p:cNvPr>
          <p:cNvSpPr txBox="1"/>
          <p:nvPr/>
        </p:nvSpPr>
        <p:spPr>
          <a:xfrm>
            <a:off x="901976" y="1558101"/>
            <a:ext cx="1053433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4000">
                <a:latin typeface="+mj-lt"/>
              </a:rPr>
              <a:t>HS lên bảng thực hiện một số hoạt động của con vật. Dưới lớp ai giơ tay nhanh và đoán đúng sẽ nhận được 1 tràng pháo tay của lớp.</a:t>
            </a:r>
          </a:p>
        </p:txBody>
      </p:sp>
    </p:spTree>
    <p:extLst>
      <p:ext uri="{BB962C8B-B14F-4D97-AF65-F5344CB8AC3E}">
        <p14:creationId xmlns:p14="http://schemas.microsoft.com/office/powerpoint/2010/main" val="28511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vi-VN"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CON VẬT</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4758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on vật - Nhạc Thiếu Nhi Hay Cho Bé - TOPK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341" y="174567"/>
            <a:ext cx="11510357" cy="6276109"/>
          </a:xfrm>
          <a:prstGeom prst="rect">
            <a:avLst/>
          </a:prstGeom>
        </p:spPr>
      </p:pic>
    </p:spTree>
    <p:extLst>
      <p:ext uri="{BB962C8B-B14F-4D97-AF65-F5344CB8AC3E}">
        <p14:creationId xmlns:p14="http://schemas.microsoft.com/office/powerpoint/2010/main" val="354155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dirty="0">
                <a:solidFill>
                  <a:srgbClr val="0070C0"/>
                </a:solidFill>
              </a:rPr>
            </a:br>
            <a:endParaRPr lang="en-US" b="1" dirty="0">
              <a:solidFill>
                <a:srgbClr val="0070C0"/>
              </a:solidFill>
            </a:endParaRPr>
          </a:p>
        </p:txBody>
      </p:sp>
      <p:sp>
        <p:nvSpPr>
          <p:cNvPr id="6" name="Title 1">
            <a:extLst>
              <a:ext uri="{FF2B5EF4-FFF2-40B4-BE49-F238E27FC236}">
                <a16:creationId xmlns:a16="http://schemas.microsoft.com/office/drawing/2014/main" id="{5C61BD29-1202-43BA-8B2A-818382CADCCD}"/>
              </a:ext>
            </a:extLst>
          </p:cNvPr>
          <p:cNvSpPr txBox="1">
            <a:spLocks/>
          </p:cNvSpPr>
          <p:nvPr/>
        </p:nvSpPr>
        <p:spPr>
          <a:xfrm>
            <a:off x="292587" y="665639"/>
            <a:ext cx="3974612" cy="8053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a:t>1. Đọc và </a:t>
            </a:r>
            <a:r>
              <a:rPr lang="vi-VN" sz="2500" b="1" dirty="0"/>
              <a:t>trả lời câu hỏi:</a:t>
            </a:r>
            <a:endParaRPr lang="en-US" sz="2500" b="1" dirty="0"/>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39" y="1241835"/>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200" b="1">
                <a:latin typeface="Times New Roman" panose="02020603050405020304" pitchFamily="18" charset="0"/>
                <a:cs typeface="Times New Roman" panose="02020603050405020304" pitchFamily="18" charset="0"/>
              </a:rPr>
              <a:t>a. </a:t>
            </a:r>
            <a:r>
              <a:rPr lang="en-US" sz="2200">
                <a:latin typeface="Times New Roman" panose="02020603050405020304" pitchFamily="18" charset="0"/>
                <a:cs typeface="Times New Roman" panose="02020603050405020304" pitchFamily="18" charset="0"/>
              </a:rPr>
              <a:t>Tác giả miêu tả những đặc điểm nổi bật nào về hình dáng con chim gáy? Để miêu tả được đúng, tác giả đã quan sát bằng cách nào?</a:t>
            </a:r>
          </a:p>
          <a:p>
            <a:pPr algn="just"/>
            <a:endParaRPr lang="vi-VN" sz="2200">
              <a:latin typeface="Times New Roman" panose="02020603050405020304" pitchFamily="18" charset="0"/>
              <a:cs typeface="Times New Roman" panose="02020603050405020304" pitchFamily="18" charset="0"/>
            </a:endParaRPr>
          </a:p>
          <a:p>
            <a:pPr algn="just"/>
            <a:r>
              <a:rPr lang="vi-VN" sz="2200" b="1">
                <a:latin typeface="Times New Roman" panose="02020603050405020304" pitchFamily="18" charset="0"/>
                <a:cs typeface="Times New Roman" panose="02020603050405020304" pitchFamily="18" charset="0"/>
              </a:rPr>
              <a:t>b.</a:t>
            </a:r>
            <a:r>
              <a:rPr lang="vi-VN" sz="2200">
                <a:latin typeface="Times New Roman" panose="02020603050405020304" pitchFamily="18" charset="0"/>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nào?</a:t>
            </a:r>
          </a:p>
          <a:p>
            <a:pPr algn="just"/>
            <a:endParaRPr lang="vi-VN" sz="2200">
              <a:latin typeface="Times New Roman" panose="02020603050405020304" pitchFamily="18" charset="0"/>
              <a:cs typeface="Times New Roman" panose="02020603050405020304" pitchFamily="18" charset="0"/>
            </a:endParaRPr>
          </a:p>
          <a:p>
            <a:pPr algn="just"/>
            <a:r>
              <a:rPr lang="vi-VN" sz="2200" b="1">
                <a:latin typeface="Times New Roman" panose="02020603050405020304" pitchFamily="18" charset="0"/>
                <a:cs typeface="Times New Roman" panose="02020603050405020304" pitchFamily="18" charset="0"/>
              </a:rPr>
              <a:t>c.</a:t>
            </a:r>
            <a:r>
              <a:rPr lang="vi-VN" sz="2200">
                <a:latin typeface="Times New Roman" panose="02020603050405020304" pitchFamily="18" charset="0"/>
                <a:cs typeface="Times New Roman" panose="02020603050405020304" pitchFamily="18" charset="0"/>
              </a:rPr>
              <a:t> Tác giả đã sử dụng các biện pháp so sánh, nhân hóa như thế nào?</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Tree>
    <p:extLst>
      <p:ext uri="{BB962C8B-B14F-4D97-AF65-F5344CB8AC3E}">
        <p14:creationId xmlns:p14="http://schemas.microsoft.com/office/powerpoint/2010/main" val="42289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144354"/>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a. </a:t>
            </a:r>
            <a:r>
              <a:rPr kumimoji="0" lang="en-US" sz="2200" b="0" i="1"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Tác giả miêu tả những đặc điểm nổi bật nào về hình dáng con chim gáy? Để miêu tả được đúng, tác giả đã quan sát bằng cách nào?</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0" y="1657270"/>
            <a:ext cx="4115558" cy="4327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a:t> </a:t>
            </a:r>
            <a:r>
              <a:rPr lang="vi-VN" sz="2200" b="1"/>
              <a:t>Những đặc điểm nổi bật về hình dáng con chim gáy gồm:</a:t>
            </a:r>
          </a:p>
          <a:p>
            <a:pPr algn="just"/>
            <a:r>
              <a:rPr lang="vi-VN" sz="2200"/>
              <a:t>+ Con chim gáy hiền lành, béo nục</a:t>
            </a:r>
          </a:p>
          <a:p>
            <a:pPr algn="just"/>
            <a:r>
              <a:rPr lang="vi-VN" sz="2200"/>
              <a:t>Đôi mắt nâu trầm ngâm</a:t>
            </a:r>
          </a:p>
          <a:p>
            <a:pPr algn="just"/>
            <a:r>
              <a:rPr lang="vi-VN" sz="2200"/>
              <a:t>+ Cái bụng mịn mượt</a:t>
            </a:r>
          </a:p>
          <a:p>
            <a:pPr algn="just"/>
            <a:r>
              <a:rPr lang="vi-VN" sz="2200"/>
              <a:t>+ Cổ yếm quàng chiếc tạp dề công nhân đầy hạt cườm lấp lánh biêng biếc</a:t>
            </a:r>
          </a:p>
          <a:p>
            <a:pPr algn="just"/>
            <a:r>
              <a:rPr lang="vi-VN" sz="2200"/>
              <a:t>+ Giọng càng trong, càng dài thì quanh cổ càng được đeo nhiều vòng cườm đẹp</a:t>
            </a:r>
          </a:p>
          <a:p>
            <a:pPr algn="just"/>
            <a:r>
              <a:rPr lang="vi-VN" sz="2200"/>
              <a:t>→ </a:t>
            </a:r>
            <a:r>
              <a:rPr lang="vi-VN" sz="2200" b="1"/>
              <a:t>Tác giả quan sát bằng thị giác và thính giác</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9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nào?</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989182"/>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200" b="1"/>
              <a:t>Những đặc điểm nổi bật về thói quen và hoạt động của con chim gáy gồm:</a:t>
            </a:r>
          </a:p>
          <a:p>
            <a:r>
              <a:rPr lang="vi-VN" sz="2200"/>
              <a:t>+ Ngơ ngác nhìn ra xa</a:t>
            </a:r>
          </a:p>
          <a:p>
            <a:r>
              <a:rPr lang="vi-VN" sz="2200"/>
              <a:t>+Khi ngoài đồng đông người gặt thì chim gáy về, bay vẩn quanh vòng trên các ngọn tre, đủng đỉnh cất tiếng gáy thêm một hồi dài</a:t>
            </a:r>
          </a:p>
          <a:p>
            <a:r>
              <a:rPr lang="vi-VN" sz="2200"/>
              <a:t>+ Thủng thỉnh bước ra, ưỡn cái ngực, lượn nhẹ xuống với cả đàn đường ăn</a:t>
            </a:r>
          </a:p>
          <a:p>
            <a:r>
              <a:rPr lang="vi-VN" sz="2200"/>
              <a:t>+ Nhặt thóc rụng, tha thẩn, nhặt nhạnh cặm cụi sau người mót lúa</a:t>
            </a:r>
          </a:p>
          <a:p>
            <a:r>
              <a:rPr lang="vi-VN" sz="2200" b="1"/>
              <a:t>→ Tác giả quan sát bằng thị giác và thính giác</a:t>
            </a:r>
          </a:p>
        </p:txBody>
      </p:sp>
    </p:spTree>
    <p:extLst>
      <p:ext uri="{BB962C8B-B14F-4D97-AF65-F5344CB8AC3E}">
        <p14:creationId xmlns:p14="http://schemas.microsoft.com/office/powerpoint/2010/main" val="39012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176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cs typeface="Times New Roman" panose="02020603050405020304" pitchFamily="18" charset="0"/>
              </a:rPr>
              <a:t>c.</a:t>
            </a:r>
            <a:r>
              <a:rPr lang="vi-VN" sz="2200">
                <a:cs typeface="Times New Roman" panose="02020603050405020304" pitchFamily="18" charset="0"/>
              </a:rPr>
              <a:t> Tác giả đã sử dụng các biện pháp so sánh, nhân hóa như thế nào?</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406769"/>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t>Tác giả đã sử dụng các biện pháp so sánh, nhân hóa một cách tinh tế:</a:t>
            </a:r>
          </a:p>
          <a:p>
            <a:r>
              <a:rPr lang="vi-VN" sz="2200"/>
              <a:t>- So sánh: cái đuôi lái lượn xòe như múa</a:t>
            </a:r>
          </a:p>
          <a:p>
            <a:r>
              <a:rPr lang="vi-VN" sz="2200"/>
              <a:t>- Nhân hóa:</a:t>
            </a:r>
          </a:p>
          <a:p>
            <a:r>
              <a:rPr lang="vi-VN" sz="2200"/>
              <a:t>+ Gọi bằng cách từ ngữ chỉ người (anh chàng, chàng chim gáy)</a:t>
            </a:r>
          </a:p>
          <a:p>
            <a:r>
              <a:rPr lang="vi-VN" sz="2200"/>
              <a:t>+ Miêu tả bằng các từ ngữ chỉ trạng thái, hoạt động, phẩm chất của con người (hiền lành, trầm ngâm, ngơ ngác, quàng chiếc tạp dề, thủng thỉnh bước ra...)</a:t>
            </a:r>
          </a:p>
          <a:p>
            <a:r>
              <a:rPr lang="vi-VN" sz="2200" b="1"/>
              <a:t>→ Tất cả khắc họa loài chim gáy một cách sống động và thú vị.</a:t>
            </a:r>
          </a:p>
        </p:txBody>
      </p:sp>
    </p:spTree>
    <p:extLst>
      <p:ext uri="{BB962C8B-B14F-4D97-AF65-F5344CB8AC3E}">
        <p14:creationId xmlns:p14="http://schemas.microsoft.com/office/powerpoint/2010/main" val="37418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các con vật nuôi trong nhà gia đình - tiếng kêu và hình ảnh động vật - EC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769" y="290145"/>
            <a:ext cx="11632223" cy="6260123"/>
          </a:xfrm>
          <a:prstGeom prst="rect">
            <a:avLst/>
          </a:prstGeom>
        </p:spPr>
      </p:pic>
    </p:spTree>
    <p:extLst>
      <p:ext uri="{BB962C8B-B14F-4D97-AF65-F5344CB8AC3E}">
        <p14:creationId xmlns:p14="http://schemas.microsoft.com/office/powerpoint/2010/main" val="3929038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485" y="211015"/>
            <a:ext cx="11069515" cy="523220"/>
          </a:xfrm>
          <a:prstGeom prst="rect">
            <a:avLst/>
          </a:prstGeom>
          <a:noFill/>
        </p:spPr>
        <p:txBody>
          <a:bodyPr wrap="square" rtlCol="0">
            <a:spAutoFit/>
          </a:bodyPr>
          <a:lstStyle/>
          <a:p>
            <a:r>
              <a:rPr lang="vi-VN" sz="2800" b="1">
                <a:latin typeface="+mj-lt"/>
              </a:rPr>
              <a:t>2. Ghi lại kết quả quan sát một con vật mà em thích.</a:t>
            </a:r>
          </a:p>
        </p:txBody>
      </p:sp>
      <p:sp>
        <p:nvSpPr>
          <p:cNvPr id="5" name="TextBox 4"/>
          <p:cNvSpPr txBox="1"/>
          <p:nvPr/>
        </p:nvSpPr>
        <p:spPr>
          <a:xfrm>
            <a:off x="474785" y="967154"/>
            <a:ext cx="6726115" cy="4524315"/>
          </a:xfrm>
          <a:prstGeom prst="rect">
            <a:avLst/>
          </a:prstGeom>
          <a:noFill/>
        </p:spPr>
        <p:txBody>
          <a:bodyPr wrap="square" rtlCol="0">
            <a:spAutoFit/>
          </a:bodyPr>
          <a:lstStyle/>
          <a:p>
            <a:r>
              <a:rPr lang="vi-VN" sz="3200">
                <a:latin typeface="+mj-lt"/>
              </a:rPr>
              <a:t>a) Em định tả con vật nào?</a:t>
            </a:r>
          </a:p>
          <a:p>
            <a:r>
              <a:rPr lang="vi-VN" sz="3200">
                <a:latin typeface="+mj-lt"/>
              </a:rPr>
              <a:t>b) Em quan sát bằng những cách nào?</a:t>
            </a:r>
          </a:p>
          <a:p>
            <a:r>
              <a:rPr lang="vi-VN" sz="3200">
                <a:latin typeface="+mj-lt"/>
              </a:rPr>
              <a:t>+ Quan sát hình dáng, hoạt động của con vật bằng mắt (hoặc bằng tay, nếu có thể)</a:t>
            </a:r>
          </a:p>
          <a:p>
            <a:r>
              <a:rPr lang="vi-VN" sz="3200">
                <a:latin typeface="+mj-lt"/>
              </a:rPr>
              <a:t>+ Cảm nhận tiếng kêu của con vật bằng tai, bằng mắt</a:t>
            </a:r>
          </a:p>
          <a:p>
            <a:r>
              <a:rPr lang="vi-VN" sz="3200">
                <a:latin typeface="+mj-lt"/>
              </a:rPr>
              <a:t>c) Ghi lại vắn tắt kết quả quan sát</a:t>
            </a:r>
          </a:p>
          <a:p>
            <a:endParaRPr lang="vi-VN" sz="3200">
              <a:latin typeface="+mj-lt"/>
            </a:endParaRPr>
          </a:p>
        </p:txBody>
      </p:sp>
      <p:sp>
        <p:nvSpPr>
          <p:cNvPr id="6" name="AutoShape 2" descr="99+ hình ảnh con voi to đẹp và ấn tượng nhất trên thế giới - ALONGWAL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6"/>
          <p:cNvPicPr>
            <a:picLocks noChangeAspect="1"/>
          </p:cNvPicPr>
          <p:nvPr/>
        </p:nvPicPr>
        <p:blipFill>
          <a:blip r:embed="rId2"/>
          <a:stretch>
            <a:fillRect/>
          </a:stretch>
        </p:blipFill>
        <p:spPr>
          <a:xfrm>
            <a:off x="7436826" y="734235"/>
            <a:ext cx="2628900" cy="1743075"/>
          </a:xfrm>
          <a:prstGeom prst="rect">
            <a:avLst/>
          </a:prstGeom>
        </p:spPr>
      </p:pic>
      <p:pic>
        <p:nvPicPr>
          <p:cNvPr id="8" name="Picture 7"/>
          <p:cNvPicPr>
            <a:picLocks noChangeAspect="1"/>
          </p:cNvPicPr>
          <p:nvPr/>
        </p:nvPicPr>
        <p:blipFill>
          <a:blip r:embed="rId3"/>
          <a:stretch>
            <a:fillRect/>
          </a:stretch>
        </p:blipFill>
        <p:spPr>
          <a:xfrm>
            <a:off x="9481038" y="2609195"/>
            <a:ext cx="2533650" cy="1809750"/>
          </a:xfrm>
          <a:prstGeom prst="rect">
            <a:avLst/>
          </a:prstGeom>
        </p:spPr>
      </p:pic>
      <p:pic>
        <p:nvPicPr>
          <p:cNvPr id="9" name="Picture 8"/>
          <p:cNvPicPr>
            <a:picLocks noChangeAspect="1"/>
          </p:cNvPicPr>
          <p:nvPr/>
        </p:nvPicPr>
        <p:blipFill>
          <a:blip r:embed="rId4"/>
          <a:stretch>
            <a:fillRect/>
          </a:stretch>
        </p:blipFill>
        <p:spPr>
          <a:xfrm>
            <a:off x="6322402" y="4000363"/>
            <a:ext cx="2657475" cy="1724025"/>
          </a:xfrm>
          <a:prstGeom prst="rect">
            <a:avLst/>
          </a:prstGeom>
        </p:spPr>
      </p:pic>
      <p:pic>
        <p:nvPicPr>
          <p:cNvPr id="10" name="Picture 9"/>
          <p:cNvPicPr>
            <a:picLocks noChangeAspect="1"/>
          </p:cNvPicPr>
          <p:nvPr/>
        </p:nvPicPr>
        <p:blipFill>
          <a:blip r:embed="rId5"/>
          <a:stretch>
            <a:fillRect/>
          </a:stretch>
        </p:blipFill>
        <p:spPr>
          <a:xfrm>
            <a:off x="9129346" y="5189505"/>
            <a:ext cx="2952750" cy="1543050"/>
          </a:xfrm>
          <a:prstGeom prst="rect">
            <a:avLst/>
          </a:prstGeom>
        </p:spPr>
      </p:pic>
    </p:spTree>
    <p:extLst>
      <p:ext uri="{BB962C8B-B14F-4D97-AF65-F5344CB8AC3E}">
        <p14:creationId xmlns:p14="http://schemas.microsoft.com/office/powerpoint/2010/main" val="9632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247</TotalTime>
  <Words>944</Words>
  <Application>Microsoft Office PowerPoint</Application>
  <PresentationFormat>Widescreen</PresentationFormat>
  <Paragraphs>51</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Tho</cp:lastModifiedBy>
  <cp:revision>98</cp:revision>
  <dcterms:created xsi:type="dcterms:W3CDTF">2023-08-25T13:08:38Z</dcterms:created>
  <dcterms:modified xsi:type="dcterms:W3CDTF">2026-02-06T00:33:02Z</dcterms:modified>
</cp:coreProperties>
</file>