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24"/>
  </p:notesMasterIdLst>
  <p:sldIdLst>
    <p:sldId id="256" r:id="rId4"/>
    <p:sldId id="257" r:id="rId5"/>
    <p:sldId id="270" r:id="rId6"/>
    <p:sldId id="259" r:id="rId7"/>
    <p:sldId id="271" r:id="rId8"/>
    <p:sldId id="261" r:id="rId9"/>
    <p:sldId id="272" r:id="rId10"/>
    <p:sldId id="277" r:id="rId11"/>
    <p:sldId id="278" r:id="rId12"/>
    <p:sldId id="279" r:id="rId13"/>
    <p:sldId id="280" r:id="rId14"/>
    <p:sldId id="281" r:id="rId15"/>
    <p:sldId id="282" r:id="rId16"/>
    <p:sldId id="263" r:id="rId17"/>
    <p:sldId id="284" r:id="rId18"/>
    <p:sldId id="283" r:id="rId19"/>
    <p:sldId id="269" r:id="rId20"/>
    <p:sldId id="266" r:id="rId21"/>
    <p:sldId id="267" r:id="rId22"/>
    <p:sldId id="285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9" autoAdjust="0"/>
    <p:restoredTop sz="91259" autoAdjust="0"/>
  </p:normalViewPr>
  <p:slideViewPr>
    <p:cSldViewPr snapToGrid="0">
      <p:cViewPr varScale="1">
        <p:scale>
          <a:sx n="82" d="100"/>
          <a:sy n="82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Click bất kì để hiện đáp án</a:t>
            </a:r>
          </a:p>
          <a:p>
            <a:r>
              <a:rPr lang="en-US"/>
              <a:t>Click vào mũi tên phải để chuyển sang câu tiếp theo</a:t>
            </a:r>
          </a:p>
          <a:p>
            <a:r>
              <a:rPr lang="en-US"/>
              <a:t>Click vào mũi tên trái để quay lại câu hỏi trước 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Click bất kì để hiện đáp án</a:t>
            </a:r>
          </a:p>
          <a:p>
            <a:r>
              <a:rPr lang="en-US"/>
              <a:t>Click vào mũi tên phải để chuyển sang câu tiếp theo</a:t>
            </a:r>
          </a:p>
          <a:p>
            <a:r>
              <a:rPr lang="en-US"/>
              <a:t>Click vào mũi tên trái để quay lại câu hỏi trước đó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0829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Click bất kì để hiện đáp án</a:t>
            </a:r>
          </a:p>
          <a:p>
            <a:r>
              <a:rPr lang="en-US"/>
              <a:t>Click vào mũi tên phải để chuyển sang câu tiếp theo</a:t>
            </a:r>
          </a:p>
          <a:p>
            <a:r>
              <a:rPr lang="en-US"/>
              <a:t>Click vào mũi tên trái để quay lại câu hỏi trước đó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8301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308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36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19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773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359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37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286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058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057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328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912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7516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5331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1294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944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84165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8839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1526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9045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2333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688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2361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B28593A9-40E4-4715-BB88-DD783705E2B1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41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04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9.jpeg"/><Relationship Id="rId5" Type="http://schemas.openxmlformats.org/officeDocument/2006/relationships/image" Target="../media/image32.png"/><Relationship Id="rId10" Type="http://schemas.openxmlformats.org/officeDocument/2006/relationships/image" Target="../media/image26.png"/><Relationship Id="rId4" Type="http://schemas.openxmlformats.org/officeDocument/2006/relationships/image" Target="../media/image31.png"/><Relationship Id="rId9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37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29.jpeg"/><Relationship Id="rId4" Type="http://schemas.openxmlformats.org/officeDocument/2006/relationships/image" Target="../media/image3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hoc10.vn/doc-sach/toan-3-tap-2/1/133/36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36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hyperlink" Target="https://hoc10.vn/doc-sach/toan-3-tap-2/1/133/36/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12" Type="http://schemas.openxmlformats.org/officeDocument/2006/relationships/image" Target="../media/image47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svg"/><Relationship Id="rId11" Type="http://schemas.openxmlformats.org/officeDocument/2006/relationships/image" Target="../media/image46.png"/><Relationship Id="rId5" Type="http://schemas.openxmlformats.org/officeDocument/2006/relationships/image" Target="../media/image5.png"/><Relationship Id="rId10" Type="http://schemas.openxmlformats.org/officeDocument/2006/relationships/image" Target="../media/image39.svg"/><Relationship Id="rId4" Type="http://schemas.openxmlformats.org/officeDocument/2006/relationships/image" Target="../media/image19.svg"/><Relationship Id="rId9" Type="http://schemas.openxmlformats.org/officeDocument/2006/relationships/image" Target="../media/image38.png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36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png"/><Relationship Id="rId5" Type="http://schemas.openxmlformats.org/officeDocument/2006/relationships/hyperlink" Target="https://www.facebook.com/groups/hoc10donghanhcunggiaovientieuhoc" TargetMode="Externa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36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36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hoc10.vn/doc-sach/toan-3-tap-2/1/133/36/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21.sv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9.jpeg"/><Relationship Id="rId5" Type="http://schemas.openxmlformats.org/officeDocument/2006/relationships/image" Target="../media/image32.png"/><Relationship Id="rId10" Type="http://schemas.openxmlformats.org/officeDocument/2006/relationships/image" Target="../media/image26.png"/><Relationship Id="rId4" Type="http://schemas.openxmlformats.org/officeDocument/2006/relationships/image" Target="../media/image31.png"/><Relationship Id="rId9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1113851" y="2368967"/>
            <a:ext cx="9964298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72: 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 hộp chữ nhật. Khối lập phương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7716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85" y="4301242"/>
            <a:ext cx="1169521" cy="1463501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91765" y="208347"/>
            <a:ext cx="11182026" cy="3416735"/>
            <a:chOff x="46937" y="-529916"/>
            <a:chExt cx="11182026" cy="34167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D9B5C9-CA06-4115-934D-476E7C929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938" y="-529916"/>
              <a:ext cx="10064025" cy="341673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69133" y="421234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sym typeface="Arial"/>
                </a:rPr>
                <a:t>02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B091A5C-15C3-CDBD-D2E4-EA9C3CD9B0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20AC510-5767-7D63-F7B7-8319AFBFF3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7284" y="457193"/>
            <a:ext cx="6370333" cy="164897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8DB551F-087F-7D12-976A-76ADB419C1FA}"/>
              </a:ext>
            </a:extLst>
          </p:cNvPr>
          <p:cNvSpPr txBox="1"/>
          <p:nvPr/>
        </p:nvSpPr>
        <p:spPr>
          <a:xfrm>
            <a:off x="2678791" y="2278551"/>
            <a:ext cx="74888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  <a:latin typeface="+mn-lt"/>
              </a:rPr>
              <a:t>Những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+mn-lt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+mn-lt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+mn-lt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 6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+mn-lt"/>
              </a:rPr>
              <a:t>mặt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+mn-lt"/>
              </a:rPr>
              <a:t>đều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+mn-lt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+mn-lt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+mn-lt"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?</a:t>
            </a:r>
            <a:endParaRPr lang="en-US" sz="3200" dirty="0">
              <a:latin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B62DA4-532F-DFE5-0B23-135F62423133}"/>
              </a:ext>
            </a:extLst>
          </p:cNvPr>
          <p:cNvGrpSpPr/>
          <p:nvPr/>
        </p:nvGrpSpPr>
        <p:grpSpPr>
          <a:xfrm>
            <a:off x="3391972" y="3948673"/>
            <a:ext cx="7474501" cy="2371084"/>
            <a:chOff x="3391972" y="3948673"/>
            <a:chExt cx="7474501" cy="2371084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3391972" y="3948673"/>
              <a:ext cx="7474501" cy="2371084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66EEC6-A253-A263-D3B8-04835B5F9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2820" t="49132" r="35921"/>
            <a:stretch/>
          </p:blipFill>
          <p:spPr>
            <a:xfrm>
              <a:off x="6529327" y="4178335"/>
              <a:ext cx="3026325" cy="18744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4844F6C-6144-CC3B-2F17-37370A62B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2820" r="35921" b="43220"/>
            <a:stretch/>
          </p:blipFill>
          <p:spPr>
            <a:xfrm>
              <a:off x="5111889" y="4343391"/>
              <a:ext cx="2404577" cy="1662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901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7716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91765" y="208347"/>
            <a:ext cx="11182026" cy="3416735"/>
            <a:chOff x="46937" y="-529916"/>
            <a:chExt cx="11182026" cy="34167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D9B5C9-CA06-4115-934D-476E7C929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938" y="-529916"/>
              <a:ext cx="10064025" cy="341673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69133" y="421234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sym typeface="Arial"/>
                </a:rPr>
                <a:t>03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B091A5C-15C3-CDBD-D2E4-EA9C3CD9B0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20AC510-5767-7D63-F7B7-8319AFBFF3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7284" y="457193"/>
            <a:ext cx="6370333" cy="164897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8DB551F-087F-7D12-976A-76ADB419C1FA}"/>
              </a:ext>
            </a:extLst>
          </p:cNvPr>
          <p:cNvSpPr txBox="1"/>
          <p:nvPr/>
        </p:nvSpPr>
        <p:spPr>
          <a:xfrm>
            <a:off x="2497368" y="2329386"/>
            <a:ext cx="7488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 err="1">
                <a:solidFill>
                  <a:srgbClr val="000000"/>
                </a:solidFill>
                <a:effectLst/>
                <a:latin typeface="+mn-lt"/>
              </a:rPr>
              <a:t>Những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+mn-lt"/>
              </a:rPr>
              <a:t>hình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+mn-lt"/>
              </a:rPr>
              <a:t>nào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+mn-lt"/>
              </a:rPr>
              <a:t>có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</a:rPr>
              <a:t> 12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+mn-lt"/>
              </a:rPr>
              <a:t>cạnh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</a:rPr>
              <a:t>?</a:t>
            </a:r>
            <a:endParaRPr lang="en-US" sz="3200" dirty="0">
              <a:latin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1CAF69-9872-30EB-9ECA-6EB0F2ACDF47}"/>
              </a:ext>
            </a:extLst>
          </p:cNvPr>
          <p:cNvGrpSpPr/>
          <p:nvPr/>
        </p:nvGrpSpPr>
        <p:grpSpPr>
          <a:xfrm>
            <a:off x="1752685" y="3948673"/>
            <a:ext cx="10084397" cy="2371084"/>
            <a:chOff x="1752685" y="3948673"/>
            <a:chExt cx="10084397" cy="23710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C6A1B7-E8F3-46D7-A22A-84F8AB3A9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85" y="4301242"/>
              <a:ext cx="1169521" cy="1463501"/>
            </a:xfrm>
            <a:prstGeom prst="rect">
              <a:avLst/>
            </a:prstGeom>
          </p:spPr>
        </p:pic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3391972" y="3948673"/>
              <a:ext cx="7474501" cy="2371084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E9105E5-28D1-458D-B521-66190560E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73270"/>
            <a:stretch/>
          </p:blipFill>
          <p:spPr>
            <a:xfrm>
              <a:off x="4658196" y="4227203"/>
              <a:ext cx="1958826" cy="189693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401DA30-FE68-723C-1BFD-72F21ED6D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42005"/>
            <a:stretch/>
          </p:blipFill>
          <p:spPr>
            <a:xfrm>
              <a:off x="6622024" y="3974561"/>
              <a:ext cx="5215058" cy="2327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543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D5DC29-14FF-4EF8-2A16-99AE8C361E04}"/>
              </a:ext>
            </a:extLst>
          </p:cNvPr>
          <p:cNvSpPr/>
          <p:nvPr/>
        </p:nvSpPr>
        <p:spPr>
          <a:xfrm>
            <a:off x="3918919" y="812800"/>
            <a:ext cx="8057208" cy="5791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5873" y="1687037"/>
            <a:ext cx="3742711" cy="173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Trò</a:t>
            </a:r>
            <a:r>
              <a:rPr lang="en-US" sz="4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chơi</a:t>
            </a:r>
            <a:r>
              <a:rPr lang="en-US" sz="4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 “</a:t>
            </a:r>
            <a:r>
              <a:rPr lang="en-US" sz="4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Đoán</a:t>
            </a:r>
            <a:r>
              <a:rPr lang="en-US" sz="4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5800" y="685800"/>
            <a:ext cx="591729" cy="6049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96985" y="5457811"/>
            <a:ext cx="321934" cy="3291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499" y="4047901"/>
            <a:ext cx="3701409" cy="24208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22ACE7-06B7-2770-C69F-65360DCE96D9}"/>
              </a:ext>
            </a:extLst>
          </p:cNvPr>
          <p:cNvSpPr txBox="1"/>
          <p:nvPr/>
        </p:nvSpPr>
        <p:spPr>
          <a:xfrm>
            <a:off x="4270976" y="922469"/>
            <a:ext cx="7564525" cy="5546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Chia </a:t>
            </a:r>
            <a:r>
              <a:rPr lang="en-US" sz="2667" dirty="0" err="1"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667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túi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kín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190510" indent="-19051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bịt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mắt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túi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hay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190510" indent="-19051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190510" indent="-19051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luân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phiên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hết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230B021-DCA9-0513-F988-64B84E0AE9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5" b="-1"/>
          <a:stretch/>
        </p:blipFill>
        <p:spPr>
          <a:xfrm>
            <a:off x="813880" y="1333501"/>
            <a:ext cx="10021259" cy="3698242"/>
          </a:xfrm>
          <a:prstGeom prst="rect">
            <a:avLst/>
          </a:prstGeom>
        </p:spPr>
      </p:pic>
      <p:sp>
        <p:nvSpPr>
          <p:cNvPr id="17" name="TextBox 16">
            <a:hlinkClick r:id="rId4"/>
            <a:extLst>
              <a:ext uri="{FF2B5EF4-FFF2-40B4-BE49-F238E27FC236}">
                <a16:creationId xmlns:a16="http://schemas.microsoft.com/office/drawing/2014/main" id="{72695603-9C75-CCF1-DCB8-1B9D5C7333CF}"/>
              </a:ext>
            </a:extLst>
          </p:cNvPr>
          <p:cNvSpPr txBox="1"/>
          <p:nvPr/>
        </p:nvSpPr>
        <p:spPr>
          <a:xfrm>
            <a:off x="712280" y="665490"/>
            <a:ext cx="1903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+mn-lt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+mn-lt"/>
              </a:rPr>
              <a:t> 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8B3903-2A48-22D4-7A5D-2F42368A4208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F1885712-A670-2D67-740D-D57B37F1E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9C3BD1-4B44-AD4A-C633-684BF487E01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48295" y="649655"/>
            <a:ext cx="7301023" cy="5672355"/>
            <a:chOff x="0" y="0"/>
            <a:chExt cx="3011284" cy="301550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3011284" cy="3015503"/>
            </a:xfrm>
            <a:custGeom>
              <a:avLst/>
              <a:gdLst/>
              <a:ahLst/>
              <a:cxnLst/>
              <a:rect l="l" t="t" r="r" b="b"/>
              <a:pathLst>
                <a:path w="3011284" h="3015503">
                  <a:moveTo>
                    <a:pt x="2886823" y="3015503"/>
                  </a:moveTo>
                  <a:lnTo>
                    <a:pt x="124460" y="3015503"/>
                  </a:lnTo>
                  <a:cubicBezTo>
                    <a:pt x="55880" y="3015503"/>
                    <a:pt x="0" y="2959623"/>
                    <a:pt x="0" y="28910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86824" y="0"/>
                  </a:lnTo>
                  <a:cubicBezTo>
                    <a:pt x="2955404" y="0"/>
                    <a:pt x="3011284" y="55880"/>
                    <a:pt x="3011284" y="124460"/>
                  </a:cubicBezTo>
                  <a:lnTo>
                    <a:pt x="3011284" y="2891043"/>
                  </a:lnTo>
                  <a:cubicBezTo>
                    <a:pt x="3011284" y="2959623"/>
                    <a:pt x="2955404" y="3015503"/>
                    <a:pt x="2886824" y="301550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00594" flipV="1">
            <a:off x="11589223" y="6014428"/>
            <a:ext cx="615164" cy="61516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08559" y="6007505"/>
            <a:ext cx="2399807" cy="616248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F442F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725408">
            <a:off x="310498" y="3347182"/>
            <a:ext cx="396122" cy="3320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42683" y="3767857"/>
            <a:ext cx="2131557" cy="25541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2231" y="2958758"/>
            <a:ext cx="392820" cy="40158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604409">
            <a:off x="2642601" y="2681374"/>
            <a:ext cx="263279" cy="250354"/>
          </a:xfrm>
          <a:prstGeom prst="rect">
            <a:avLst/>
          </a:prstGeom>
        </p:spPr>
      </p:pic>
      <p:sp>
        <p:nvSpPr>
          <p:cNvPr id="18" name="TextBox 17">
            <a:hlinkClick r:id="rId13"/>
            <a:extLst>
              <a:ext uri="{FF2B5EF4-FFF2-40B4-BE49-F238E27FC236}">
                <a16:creationId xmlns:a16="http://schemas.microsoft.com/office/drawing/2014/main" id="{7AF6785C-DE0F-E19E-BD01-50956C93CD12}"/>
              </a:ext>
            </a:extLst>
          </p:cNvPr>
          <p:cNvSpPr txBox="1"/>
          <p:nvPr/>
        </p:nvSpPr>
        <p:spPr>
          <a:xfrm>
            <a:off x="4537143" y="704582"/>
            <a:ext cx="7012175" cy="3708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960905" algn="l"/>
              </a:tabLst>
            </a:pPr>
            <a:r>
              <a:rPr lang="en-US" sz="2667" b="1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667" b="1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4: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2667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r</a:t>
            </a:r>
            <a:r>
              <a:rPr lang="vi-VN" sz="2667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ằ</a:t>
            </a:r>
            <a:r>
              <a:rPr lang="en-US" sz="2667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”.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667" dirty="0"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9972C7-38EB-B859-1142-6FCA5C307A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37143" y="4295086"/>
            <a:ext cx="6160021" cy="202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419" y="919816"/>
            <a:ext cx="3746500" cy="896880"/>
            <a:chOff x="0" y="0"/>
            <a:chExt cx="2230331" cy="34574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30331" cy="3457499"/>
            </a:xfrm>
            <a:custGeom>
              <a:avLst/>
              <a:gdLst/>
              <a:ahLst/>
              <a:cxnLst/>
              <a:rect l="l" t="t" r="r" b="b"/>
              <a:pathLst>
                <a:path w="2230331" h="3457499">
                  <a:moveTo>
                    <a:pt x="2105871" y="3457499"/>
                  </a:moveTo>
                  <a:lnTo>
                    <a:pt x="124460" y="3457499"/>
                  </a:lnTo>
                  <a:cubicBezTo>
                    <a:pt x="55880" y="3457499"/>
                    <a:pt x="0" y="3401618"/>
                    <a:pt x="0" y="33330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05871" y="0"/>
                  </a:lnTo>
                  <a:cubicBezTo>
                    <a:pt x="2174451" y="0"/>
                    <a:pt x="2230331" y="55880"/>
                    <a:pt x="2230331" y="124460"/>
                  </a:cubicBezTo>
                  <a:lnTo>
                    <a:pt x="2230331" y="3333039"/>
                  </a:lnTo>
                  <a:cubicBezTo>
                    <a:pt x="2230331" y="3401619"/>
                    <a:pt x="2174451" y="3457499"/>
                    <a:pt x="2105871" y="3457499"/>
                  </a:cubicBezTo>
                  <a:close/>
                </a:path>
              </a:pathLst>
            </a:custGeom>
            <a:solidFill>
              <a:srgbClr val="5E302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39039" y="1016409"/>
            <a:ext cx="3613259" cy="56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667" dirty="0" err="1">
                <a:solidFill>
                  <a:srgbClr val="F3E9D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3667" dirty="0">
                <a:solidFill>
                  <a:srgbClr val="F3E9D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solidFill>
                  <a:srgbClr val="F3E9D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endParaRPr lang="en-US" sz="3667" dirty="0">
              <a:solidFill>
                <a:srgbClr val="F3E9D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96985" y="5457811"/>
            <a:ext cx="321934" cy="3291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112479">
            <a:off x="4363041" y="6023286"/>
            <a:ext cx="302947" cy="891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611176" y="4744048"/>
            <a:ext cx="5560505" cy="21088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19489B-2F1C-9471-034D-24E4F6A457D0}"/>
              </a:ext>
            </a:extLst>
          </p:cNvPr>
          <p:cNvSpPr txBox="1"/>
          <p:nvPr/>
        </p:nvSpPr>
        <p:spPr>
          <a:xfrm>
            <a:off x="1161266" y="1814694"/>
            <a:ext cx="10281433" cy="2764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960905" algn="l"/>
              </a:tabLst>
            </a:pP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000" dirty="0"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B2386A-A487-885B-CAF9-55F147C97057}"/>
              </a:ext>
            </a:extLst>
          </p:cNvPr>
          <p:cNvSpPr/>
          <p:nvPr/>
        </p:nvSpPr>
        <p:spPr>
          <a:xfrm>
            <a:off x="2819400" y="1574800"/>
            <a:ext cx="6477000" cy="3556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</a:rPr>
              <a:t>Qua bài học hôm nay, em đã học thêm được điều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25408">
            <a:off x="9809526" y="519790"/>
            <a:ext cx="396122" cy="3320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25408">
            <a:off x="1571676" y="1628288"/>
            <a:ext cx="396122" cy="3320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6E6ACDD-4661-4B27-5F53-15DC5FBA3CF2}"/>
              </a:ext>
            </a:extLst>
          </p:cNvPr>
          <p:cNvSpPr txBox="1"/>
          <p:nvPr/>
        </p:nvSpPr>
        <p:spPr>
          <a:xfrm>
            <a:off x="2974627" y="880711"/>
            <a:ext cx="6242746" cy="89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 DẪN VỀ NHÀ</a:t>
            </a:r>
            <a:endParaRPr lang="en-US" sz="40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C5F016-3026-C1E3-8A7C-824D71A3CA6A}"/>
              </a:ext>
            </a:extLst>
          </p:cNvPr>
          <p:cNvSpPr/>
          <p:nvPr/>
        </p:nvSpPr>
        <p:spPr>
          <a:xfrm>
            <a:off x="1769736" y="2453119"/>
            <a:ext cx="770264" cy="65347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7BAC9D-003F-E8A6-BD4B-972832448558}"/>
              </a:ext>
            </a:extLst>
          </p:cNvPr>
          <p:cNvSpPr/>
          <p:nvPr/>
        </p:nvSpPr>
        <p:spPr>
          <a:xfrm>
            <a:off x="1769736" y="3844768"/>
            <a:ext cx="770264" cy="65347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057DCE-19B9-C80D-B142-45257FB8F9C0}"/>
              </a:ext>
            </a:extLst>
          </p:cNvPr>
          <p:cNvSpPr txBox="1"/>
          <p:nvPr/>
        </p:nvSpPr>
        <p:spPr>
          <a:xfrm>
            <a:off x="2851182" y="2041408"/>
            <a:ext cx="7964954" cy="1247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667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y</a:t>
            </a:r>
            <a:r>
              <a:rPr lang="vi-VN" sz="2667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ế</a:t>
            </a:r>
            <a:r>
              <a:rPr lang="en-US" sz="2667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đỉnh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667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2FD615-3773-4955-623F-E3133A5F998D}"/>
              </a:ext>
            </a:extLst>
          </p:cNvPr>
          <p:cNvSpPr txBox="1"/>
          <p:nvPr/>
        </p:nvSpPr>
        <p:spPr>
          <a:xfrm>
            <a:off x="2900106" y="3548594"/>
            <a:ext cx="6949440" cy="1247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667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38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1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A1EC59-9FF1-6789-24CE-5B864D5AC6CB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FB6639BD-7E8D-CEB2-7D1F-6944A0919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17E4C6-580F-A5A7-AB08-9EDD915FF08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mời quý thầy cô tham gia Group Facebook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 đường link: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5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Hoc10 – Đồng hành cùng giáo viên tiểu học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25408">
            <a:off x="9809526" y="519790"/>
            <a:ext cx="396122" cy="3320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25408">
            <a:off x="1571676" y="1628288"/>
            <a:ext cx="396122" cy="33202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A6B5FE0-98EE-E1BA-E595-48B2AAD0F9D5}"/>
              </a:ext>
            </a:extLst>
          </p:cNvPr>
          <p:cNvSpPr txBox="1"/>
          <p:nvPr/>
        </p:nvSpPr>
        <p:spPr>
          <a:xfrm>
            <a:off x="475467" y="1876343"/>
            <a:ext cx="4368800" cy="2776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5A5807-7173-983A-E7B3-2C6F67870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596" y="1797537"/>
            <a:ext cx="6792817" cy="2905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615CC1D-BABD-B903-D116-67842FF27019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0A859736-2C11-9918-5BDD-AD015311A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20AAB7-ECA5-8319-6CA0-B4B4E9E9E8F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543724" y="1221972"/>
            <a:ext cx="5134252" cy="1072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quen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đặc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điểm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25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96985" y="5457811"/>
            <a:ext cx="321934" cy="3291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112479">
            <a:off x="4363041" y="6023286"/>
            <a:ext cx="302947" cy="8910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44C80D-68CC-70B1-97C8-BCD16701AC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9239"/>
          <a:stretch/>
        </p:blipFill>
        <p:spPr>
          <a:xfrm>
            <a:off x="-248838" y="1059683"/>
            <a:ext cx="7687801" cy="173346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1F13FBD-D06A-F608-6660-EA4BB44338CC}"/>
              </a:ext>
            </a:extLst>
          </p:cNvPr>
          <p:cNvGrpSpPr/>
          <p:nvPr/>
        </p:nvGrpSpPr>
        <p:grpSpPr>
          <a:xfrm>
            <a:off x="1988520" y="2974083"/>
            <a:ext cx="4138774" cy="3064267"/>
            <a:chOff x="312595" y="3265309"/>
            <a:chExt cx="4138774" cy="306426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E2264B8-B0E9-13D3-DC15-331BEF4D9F50}"/>
                </a:ext>
              </a:extLst>
            </p:cNvPr>
            <p:cNvSpPr/>
            <p:nvPr/>
          </p:nvSpPr>
          <p:spPr>
            <a:xfrm>
              <a:off x="312595" y="3265309"/>
              <a:ext cx="3855604" cy="306426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4BACD08-808A-B3B6-59A4-74D3D3A9CB17}"/>
                </a:ext>
              </a:extLst>
            </p:cNvPr>
            <p:cNvSpPr txBox="1"/>
            <p:nvPr/>
          </p:nvSpPr>
          <p:spPr>
            <a:xfrm>
              <a:off x="363830" y="3345885"/>
              <a:ext cx="4087539" cy="2783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 err="1">
                  <a:latin typeface="+mn-lt"/>
                </a:rPr>
                <a:t>Khối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hộp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chữ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nhật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có</a:t>
              </a:r>
              <a:r>
                <a:rPr lang="en-US" sz="2400" dirty="0">
                  <a:latin typeface="+mn-lt"/>
                </a:rPr>
                <a:t>: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+mn-lt"/>
                </a:rPr>
                <a:t>6 </a:t>
              </a:r>
              <a:r>
                <a:rPr lang="en-US" sz="2400" dirty="0" err="1">
                  <a:latin typeface="+mn-lt"/>
                </a:rPr>
                <a:t>mặt</a:t>
              </a:r>
              <a:r>
                <a:rPr lang="en-US" sz="2400" dirty="0">
                  <a:latin typeface="+mn-lt"/>
                </a:rPr>
                <a:t>, </a:t>
              </a:r>
              <a:r>
                <a:rPr lang="en-US" sz="2400" dirty="0" err="1">
                  <a:latin typeface="+mn-lt"/>
                </a:rPr>
                <a:t>các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mặt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đều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là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hình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chữ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nhật</a:t>
              </a:r>
              <a:endParaRPr lang="en-US" sz="2400" dirty="0">
                <a:latin typeface="+mn-lt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+mn-lt"/>
                </a:rPr>
                <a:t>8 </a:t>
              </a:r>
              <a:r>
                <a:rPr lang="en-US" sz="2400" dirty="0" err="1">
                  <a:latin typeface="+mn-lt"/>
                </a:rPr>
                <a:t>đỉnh</a:t>
              </a:r>
              <a:endParaRPr lang="en-US" sz="2400" dirty="0">
                <a:latin typeface="+mn-lt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+mn-lt"/>
                </a:rPr>
                <a:t>12 </a:t>
              </a:r>
              <a:r>
                <a:rPr lang="en-US" sz="2400" dirty="0" err="1">
                  <a:latin typeface="+mn-lt"/>
                </a:rPr>
                <a:t>cạnh</a:t>
              </a:r>
              <a:endParaRPr lang="en-US" sz="2400" dirty="0">
                <a:latin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6B29696-7012-747A-1788-617DB5E3EC94}"/>
              </a:ext>
            </a:extLst>
          </p:cNvPr>
          <p:cNvGrpSpPr/>
          <p:nvPr/>
        </p:nvGrpSpPr>
        <p:grpSpPr>
          <a:xfrm>
            <a:off x="6015199" y="2946931"/>
            <a:ext cx="3855604" cy="3179921"/>
            <a:chOff x="4202089" y="3429000"/>
            <a:chExt cx="3642613" cy="279356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556EABD-F00C-4DE4-2D04-1FE6D2AE5486}"/>
                </a:ext>
              </a:extLst>
            </p:cNvPr>
            <p:cNvSpPr/>
            <p:nvPr/>
          </p:nvSpPr>
          <p:spPr>
            <a:xfrm>
              <a:off x="4202089" y="3438730"/>
              <a:ext cx="3554510" cy="278383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6AEC11-D9B5-474B-CCE5-897E862EFB7E}"/>
                </a:ext>
              </a:extLst>
            </p:cNvPr>
            <p:cNvSpPr txBox="1"/>
            <p:nvPr/>
          </p:nvSpPr>
          <p:spPr>
            <a:xfrm>
              <a:off x="4347297" y="3429000"/>
              <a:ext cx="3497405" cy="2783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 err="1">
                  <a:latin typeface="+mn-lt"/>
                </a:rPr>
                <a:t>Khối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lập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phương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có</a:t>
              </a:r>
              <a:r>
                <a:rPr lang="en-US" sz="2400" dirty="0">
                  <a:latin typeface="+mn-lt"/>
                </a:rPr>
                <a:t>: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+mn-lt"/>
                </a:rPr>
                <a:t>6 </a:t>
              </a:r>
              <a:r>
                <a:rPr lang="en-US" sz="2400" dirty="0" err="1">
                  <a:latin typeface="+mn-lt"/>
                </a:rPr>
                <a:t>mặt</a:t>
              </a:r>
              <a:r>
                <a:rPr lang="en-US" sz="2400" dirty="0">
                  <a:latin typeface="+mn-lt"/>
                </a:rPr>
                <a:t>, </a:t>
              </a:r>
              <a:r>
                <a:rPr lang="en-US" sz="2400" dirty="0" err="1">
                  <a:latin typeface="+mn-lt"/>
                </a:rPr>
                <a:t>các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mặt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đều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là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hình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vuông</a:t>
              </a:r>
              <a:endParaRPr lang="en-US" sz="2400" dirty="0">
                <a:latin typeface="+mn-lt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+mn-lt"/>
                </a:rPr>
                <a:t>8 </a:t>
              </a:r>
              <a:r>
                <a:rPr lang="en-US" sz="2400" dirty="0" err="1">
                  <a:latin typeface="+mn-lt"/>
                </a:rPr>
                <a:t>đỉnh</a:t>
              </a:r>
              <a:endParaRPr lang="en-US" sz="2400" dirty="0">
                <a:latin typeface="+mn-lt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+mn-lt"/>
                </a:rPr>
                <a:t>12 </a:t>
              </a:r>
              <a:r>
                <a:rPr lang="en-US" sz="2400" dirty="0" err="1">
                  <a:latin typeface="+mn-lt"/>
                </a:rPr>
                <a:t>cạnh</a:t>
              </a:r>
              <a:endParaRPr lang="en-US" sz="2400" dirty="0"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99C003-1C17-0026-3AFB-E3A3C06A7C8F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44132613-1D15-2904-A001-7642B98FE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95D873A-211F-30CA-9952-4F8CEE65B4DF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ACF08A-FFC7-F0EA-9D90-57524806E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613" y="4633242"/>
            <a:ext cx="8333834" cy="19151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950" t="6951" b="675"/>
          <a:stretch>
            <a:fillRect/>
          </a:stretch>
        </p:blipFill>
        <p:spPr>
          <a:xfrm flipH="1">
            <a:off x="275830" y="1664102"/>
            <a:ext cx="2948219" cy="40849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00594" flipV="1">
            <a:off x="11589223" y="6014428"/>
            <a:ext cx="615164" cy="615164"/>
          </a:xfrm>
          <a:prstGeom prst="rect">
            <a:avLst/>
          </a:prstGeom>
        </p:spPr>
      </p:pic>
      <p:pic>
        <p:nvPicPr>
          <p:cNvPr id="9" name="Picture 9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73430" y="911130"/>
            <a:ext cx="870837" cy="870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B8CAB1-011B-0270-7CC1-CB54D70C8686}"/>
              </a:ext>
            </a:extLst>
          </p:cNvPr>
          <p:cNvSpPr txBox="1"/>
          <p:nvPr/>
        </p:nvSpPr>
        <p:spPr>
          <a:xfrm>
            <a:off x="4665797" y="1062814"/>
            <a:ext cx="6064555" cy="2318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960905" algn="l"/>
              </a:tabLst>
            </a:pP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đỉnh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dirty="0"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CC652D-2977-153F-D338-C7BD00F6ADA1}"/>
              </a:ext>
            </a:extLst>
          </p:cNvPr>
          <p:cNvSpPr txBox="1"/>
          <p:nvPr/>
        </p:nvSpPr>
        <p:spPr>
          <a:xfrm>
            <a:off x="4665797" y="3429000"/>
            <a:ext cx="6064555" cy="1164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960905" algn="l"/>
              </a:tabLst>
            </a:pP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trống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500" dirty="0"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FFB5271-BC01-FB4C-AB0B-C963E2FF4502}"/>
              </a:ext>
            </a:extLst>
          </p:cNvPr>
          <p:cNvSpPr/>
          <p:nvPr/>
        </p:nvSpPr>
        <p:spPr>
          <a:xfrm>
            <a:off x="6019486" y="5453638"/>
            <a:ext cx="1168400" cy="27355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2B04EBA-F232-FB15-A938-A47B4F5D807B}"/>
              </a:ext>
            </a:extLst>
          </p:cNvPr>
          <p:cNvSpPr/>
          <p:nvPr/>
        </p:nvSpPr>
        <p:spPr>
          <a:xfrm>
            <a:off x="6019486" y="5917552"/>
            <a:ext cx="1267868" cy="36422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FA541AE-DC62-197E-A0E7-79FB2005D2F1}"/>
              </a:ext>
            </a:extLst>
          </p:cNvPr>
          <p:cNvSpPr/>
          <p:nvPr/>
        </p:nvSpPr>
        <p:spPr>
          <a:xfrm>
            <a:off x="7659019" y="5398480"/>
            <a:ext cx="1267868" cy="36422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7F85CEF-86EB-67F1-8DE8-9EE419DC4662}"/>
              </a:ext>
            </a:extLst>
          </p:cNvPr>
          <p:cNvSpPr/>
          <p:nvPr/>
        </p:nvSpPr>
        <p:spPr>
          <a:xfrm>
            <a:off x="7689196" y="5930130"/>
            <a:ext cx="1267868" cy="36422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0CE6DA1-83D1-6473-D37D-12FA2545F2F3}"/>
              </a:ext>
            </a:extLst>
          </p:cNvPr>
          <p:cNvSpPr/>
          <p:nvPr/>
        </p:nvSpPr>
        <p:spPr>
          <a:xfrm>
            <a:off x="9317458" y="5407358"/>
            <a:ext cx="1267868" cy="36422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D34D87C-4D7B-D0D3-3057-0D35F816083E}"/>
              </a:ext>
            </a:extLst>
          </p:cNvPr>
          <p:cNvSpPr/>
          <p:nvPr/>
        </p:nvSpPr>
        <p:spPr>
          <a:xfrm>
            <a:off x="9317458" y="5928290"/>
            <a:ext cx="1267868" cy="36422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15" grpId="0" animBg="1"/>
      <p:bldP spid="17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4AF235-D1FF-C94A-B239-7B458EF84F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85" y="4301242"/>
            <a:ext cx="1169521" cy="1463501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91765" y="208344"/>
            <a:ext cx="11124153" cy="3416735"/>
            <a:chOff x="46937" y="-529919"/>
            <a:chExt cx="11124153" cy="34167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D9B5C9-CA06-4115-934D-476E7C929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07065" y="-529919"/>
              <a:ext cx="10064025" cy="341673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69133" y="421234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sym typeface="Arial"/>
                </a:rPr>
                <a:t>01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B091A5C-15C3-CDBD-D2E4-EA9C3CD9B0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20AC510-5767-7D63-F7B7-8319AFBFF3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7284" y="457193"/>
            <a:ext cx="6370333" cy="164897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8DB551F-087F-7D12-976A-76ADB419C1FA}"/>
              </a:ext>
            </a:extLst>
          </p:cNvPr>
          <p:cNvSpPr txBox="1"/>
          <p:nvPr/>
        </p:nvSpPr>
        <p:spPr>
          <a:xfrm>
            <a:off x="2473793" y="2243718"/>
            <a:ext cx="74888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+mn-lt"/>
              </a:rPr>
              <a:t>Hình trên có bao nhiêu khối hộp chữ nhật, bao nhiêu khối lập phương?</a:t>
            </a:r>
            <a:endParaRPr lang="en-US" sz="3200" dirty="0">
              <a:latin typeface="+mn-lt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E2DABB9-61EA-C4C2-84E4-981E2DCBB153}"/>
              </a:ext>
            </a:extLst>
          </p:cNvPr>
          <p:cNvGrpSpPr/>
          <p:nvPr/>
        </p:nvGrpSpPr>
        <p:grpSpPr>
          <a:xfrm>
            <a:off x="3391972" y="3948673"/>
            <a:ext cx="7474501" cy="2371084"/>
            <a:chOff x="3391972" y="3948673"/>
            <a:chExt cx="7474501" cy="2371084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3391972" y="3948673"/>
              <a:ext cx="7474501" cy="2371084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FAF3F04-CEC7-C543-2947-93236D19060E}"/>
                </a:ext>
              </a:extLst>
            </p:cNvPr>
            <p:cNvSpPr txBox="1"/>
            <p:nvPr/>
          </p:nvSpPr>
          <p:spPr>
            <a:xfrm>
              <a:off x="4620812" y="4494383"/>
              <a:ext cx="624566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0" i="0" dirty="0">
                  <a:solidFill>
                    <a:srgbClr val="000000"/>
                  </a:solidFill>
                  <a:effectLst/>
                  <a:latin typeface="+mn-lt"/>
                </a:rPr>
                <a:t>Hình trên có 4 khối hộp chữ nhật và 2 khối lập phương.</a:t>
              </a:r>
              <a:endParaRPr lang="en-US" sz="32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627</Words>
  <Application>Microsoft Office PowerPoint</Application>
  <PresentationFormat>Widescreen</PresentationFormat>
  <Paragraphs>68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UTM Avo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Administrator</cp:lastModifiedBy>
  <cp:revision>14</cp:revision>
  <dcterms:modified xsi:type="dcterms:W3CDTF">2023-09-05T04:30:29Z</dcterms:modified>
</cp:coreProperties>
</file>