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4" r:id="rId10"/>
    <p:sldId id="273" r:id="rId11"/>
    <p:sldId id="274" r:id="rId12"/>
    <p:sldId id="271" r:id="rId13"/>
    <p:sldId id="266" r:id="rId14"/>
    <p:sldId id="278" r:id="rId15"/>
    <p:sldId id="279" r:id="rId16"/>
    <p:sldId id="277" r:id="rId17"/>
    <p:sldId id="280" r:id="rId18"/>
    <p:sldId id="281" r:id="rId19"/>
    <p:sldId id="267" r:id="rId20"/>
    <p:sldId id="265" r:id="rId21"/>
    <p:sldId id="263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EB0"/>
    <a:srgbClr val="F3B0C2"/>
    <a:srgbClr val="CBE0F1"/>
    <a:srgbClr val="D7FDFE"/>
    <a:srgbClr val="7FB1F8"/>
    <a:srgbClr val="80B1F6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927" autoAdjust="0"/>
  </p:normalViewPr>
  <p:slideViewPr>
    <p:cSldViewPr>
      <p:cViewPr varScale="1">
        <p:scale>
          <a:sx n="64" d="100"/>
          <a:sy n="64" d="100"/>
        </p:scale>
        <p:origin x="768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/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644525" y="568325"/>
            <a:ext cx="11522075" cy="5761038"/>
            <a:chOff x="645160" y="568325"/>
            <a:chExt cx="11521440" cy="5760720"/>
          </a:xfrm>
        </p:grpSpPr>
        <p:sp>
          <p:nvSpPr>
            <p:cNvPr id="4" name="矩形 6">
              <a:extLst/>
            </p:cNvPr>
            <p:cNvSpPr/>
            <p:nvPr/>
          </p:nvSpPr>
          <p:spPr>
            <a:xfrm>
              <a:off x="661034" y="647696"/>
              <a:ext cx="10853140" cy="5601979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5160" y="568325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/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/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/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/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644525" y="568325"/>
            <a:ext cx="11522075" cy="5761038"/>
            <a:chOff x="645160" y="568325"/>
            <a:chExt cx="11521440" cy="5760720"/>
          </a:xfrm>
        </p:grpSpPr>
        <p:sp>
          <p:nvSpPr>
            <p:cNvPr id="4" name="矩形 6">
              <a:extLst/>
            </p:cNvPr>
            <p:cNvSpPr/>
            <p:nvPr/>
          </p:nvSpPr>
          <p:spPr>
            <a:xfrm>
              <a:off x="661034" y="647696"/>
              <a:ext cx="10853140" cy="5601979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5160" y="568325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/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/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/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9" name="Hình ảnh 15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0410825" y="4903788"/>
            <a:ext cx="25812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/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334963" y="549275"/>
            <a:ext cx="11522075" cy="5842000"/>
            <a:chOff x="335280" y="548640"/>
            <a:chExt cx="11521440" cy="5842635"/>
          </a:xfrm>
        </p:grpSpPr>
        <p:sp>
          <p:nvSpPr>
            <p:cNvPr id="4" name="矩形 6">
              <a:extLst/>
            </p:cNvPr>
            <p:cNvSpPr/>
            <p:nvPr userDrawn="1"/>
          </p:nvSpPr>
          <p:spPr>
            <a:xfrm>
              <a:off x="595616" y="789966"/>
              <a:ext cx="10853139" cy="5601309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5280" y="548640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/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/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/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/>
          </p:cNvPr>
          <p:cNvSpPr/>
          <p:nvPr userDrawn="1"/>
        </p:nvSpPr>
        <p:spPr>
          <a:xfrm>
            <a:off x="241300" y="228600"/>
            <a:ext cx="11709400" cy="6400800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1"/>
          <p:cNvGrpSpPr>
            <a:grpSpLocks/>
          </p:cNvGrpSpPr>
          <p:nvPr userDrawn="1"/>
        </p:nvGrpSpPr>
        <p:grpSpPr bwMode="auto">
          <a:xfrm>
            <a:off x="334963" y="549275"/>
            <a:ext cx="11522075" cy="5842000"/>
            <a:chOff x="335280" y="548640"/>
            <a:chExt cx="11521440" cy="5842635"/>
          </a:xfrm>
        </p:grpSpPr>
        <p:sp>
          <p:nvSpPr>
            <p:cNvPr id="4" name="矩形 6">
              <a:extLst/>
            </p:cNvPr>
            <p:cNvSpPr/>
            <p:nvPr userDrawn="1"/>
          </p:nvSpPr>
          <p:spPr>
            <a:xfrm>
              <a:off x="595616" y="789966"/>
              <a:ext cx="10853139" cy="5601309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5" name="图片 20" descr="erw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5280" y="548640"/>
              <a:ext cx="11521440" cy="576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图片 11" descr="未标题-2">
            <a:extLst/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7" name="图片 12" descr="未标题-3">
            <a:extLst/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8" name="图片 13" descr="未标题-4">
            <a:extLst/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9" name="Hình ảnh 15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0410825" y="4903788"/>
            <a:ext cx="25812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/>
          </p:cNvPr>
          <p:cNvSpPr txBox="1"/>
          <p:nvPr userDrawn="1"/>
        </p:nvSpPr>
        <p:spPr>
          <a:xfrm>
            <a:off x="0" y="-1512888"/>
            <a:ext cx="12192000" cy="369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CFCFCF"/>
                </a:solidFill>
                <a:latin typeface="+mn-lt"/>
                <a:cs typeface="+mn-cs"/>
              </a:rPr>
              <a:t>www.9slide.vn</a:t>
            </a:r>
          </a:p>
        </p:txBody>
      </p:sp>
      <p:grpSp>
        <p:nvGrpSpPr>
          <p:cNvPr id="1027" name="Group 10"/>
          <p:cNvGrpSpPr>
            <a:grpSpLocks noGrp="1" noSelect="1" noRot="1" noMove="1" noResize="1"/>
          </p:cNvGrpSpPr>
          <p:nvPr userDrawn="1">
            <p:custDataLst>
              <p:tags r:id="rId6"/>
            </p:custDataLst>
          </p:nvPr>
        </p:nvGrpSpPr>
        <p:grpSpPr bwMode="auto">
          <a:xfrm>
            <a:off x="-2201863" y="-2224088"/>
            <a:ext cx="16595726" cy="11283951"/>
            <a:chOff x="-2202100" y="-2224223"/>
            <a:chExt cx="16596200" cy="11284323"/>
          </a:xfrm>
        </p:grpSpPr>
        <p:sp>
          <p:nvSpPr>
            <p:cNvPr id="12" name="Rectangle 11">
              <a:extLst/>
            </p:cNvPr>
            <p:cNvSpPr/>
            <p:nvPr/>
          </p:nvSpPr>
          <p:spPr>
            <a:xfrm>
              <a:off x="4851364" y="8494931"/>
              <a:ext cx="2489271" cy="565169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/>
            </p:cNvPr>
            <p:cNvSpPr txBox="1"/>
            <p:nvPr/>
          </p:nvSpPr>
          <p:spPr>
            <a:xfrm>
              <a:off x="5006944" y="8647336"/>
              <a:ext cx="2178112" cy="260359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+mn-cs"/>
              </a:endParaRPr>
            </a:p>
          </p:txBody>
        </p:sp>
        <p:sp>
          <p:nvSpPr>
            <p:cNvPr id="14" name="Rectangle 13">
              <a:extLst/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0" name="9Slide.vn">
            <a:extLst/>
          </p:cNvPr>
          <p:cNvSpPr>
            <a:spLocks noSelect="1"/>
          </p:cNvSpPr>
          <p:nvPr userDrawn="1">
            <p:custDataLst>
              <p:tags r:id="rId7"/>
            </p:custDataLst>
          </p:nvPr>
        </p:nvSpPr>
        <p:spPr>
          <a:xfrm>
            <a:off x="6091238" y="-8915400"/>
            <a:ext cx="9525" cy="95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9Slide.vn">
            <a:extLst/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238" y="15763875"/>
            <a:ext cx="9525" cy="95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0" name="Hình ảnh 8"/>
          <p:cNvPicPr>
            <a:picLocks noChangeAspect="1"/>
          </p:cNvPicPr>
          <p:nvPr userDrawn="1"/>
        </p:nvPicPr>
        <p:blipFill>
          <a:blip r:embed="rId9"/>
          <a:srcRect l="72446"/>
          <a:stretch>
            <a:fillRect/>
          </a:stretch>
        </p:blipFill>
        <p:spPr bwMode="auto">
          <a:xfrm>
            <a:off x="-1920875" y="0"/>
            <a:ext cx="1890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#9Slide02 Tieu de dai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rgbClr val="7F7F7F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/>
          </p:cNvPr>
          <p:cNvSpPr txBox="1"/>
          <p:nvPr/>
        </p:nvSpPr>
        <p:spPr>
          <a:xfrm>
            <a:off x="3645009" y="1021139"/>
            <a:ext cx="4901983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80B1F6"/>
                </a:solidFill>
                <a:latin typeface="#9Slide03 AllRoundGothic" panose="020B0703020202020104" pitchFamily="34" charset="0"/>
                <a:cs typeface="+mn-cs"/>
              </a:rPr>
              <a:t>Bộ sách cánh diều</a:t>
            </a:r>
          </a:p>
        </p:txBody>
      </p:sp>
      <p:sp>
        <p:nvSpPr>
          <p:cNvPr id="4" name="Hộp Văn bản 3">
            <a:extLst/>
          </p:cNvPr>
          <p:cNvSpPr txBox="1"/>
          <p:nvPr/>
        </p:nvSpPr>
        <p:spPr>
          <a:xfrm>
            <a:off x="4020913" y="1930161"/>
            <a:ext cx="4150175" cy="135421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5" name="Hộp Văn bản 4">
            <a:extLst/>
          </p:cNvPr>
          <p:cNvSpPr txBox="1"/>
          <p:nvPr/>
        </p:nvSpPr>
        <p:spPr>
          <a:xfrm>
            <a:off x="1364295" y="3516292"/>
            <a:ext cx="9463424" cy="14126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Làm tròn số đến hàng nghìn,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hàng chục nghìn</a:t>
            </a:r>
          </a:p>
        </p:txBody>
      </p:sp>
      <p:sp>
        <p:nvSpPr>
          <p:cNvPr id="6" name="Hộp Văn bản 5">
            <a:extLst/>
          </p:cNvPr>
          <p:cNvSpPr txBox="1"/>
          <p:nvPr/>
        </p:nvSpPr>
        <p:spPr>
          <a:xfrm>
            <a:off x="6003827" y="5102423"/>
            <a:ext cx="184346" cy="83099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#9Slide03 AllRoundGothic" panose="020B0703020202020104" pitchFamily="34" charset="0"/>
                <a:cs typeface="+mn-cs"/>
              </a:rPr>
              <a:t> </a:t>
            </a:r>
          </a:p>
        </p:txBody>
      </p:sp>
      <p:pic>
        <p:nvPicPr>
          <p:cNvPr id="8" name="Hình ảnh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3992563"/>
            <a:ext cx="2490787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Hình ảnh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1600" y="4181475"/>
            <a:ext cx="23241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ộp Văn bản 1">
            <a:extLst/>
          </p:cNvPr>
          <p:cNvSpPr txBox="1"/>
          <p:nvPr/>
        </p:nvSpPr>
        <p:spPr>
          <a:xfrm>
            <a:off x="5167862" y="5102423"/>
            <a:ext cx="1856277" cy="70634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#9Slide03 AllRoundGothic" panose="020B0703020202020104" pitchFamily="34" charset="0"/>
                <a:cs typeface="+mn-cs"/>
              </a:rPr>
              <a:t>Tiết 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/>
          </p:cNvPr>
          <p:cNvSpPr txBox="1"/>
          <p:nvPr/>
        </p:nvSpPr>
        <p:spPr>
          <a:xfrm>
            <a:off x="1371600" y="762000"/>
            <a:ext cx="9828213" cy="4921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-1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Ví dụ 1: Làm tròn các số 8 100, 8 700 đến hàng nghìn</a:t>
            </a:r>
          </a:p>
        </p:txBody>
      </p:sp>
      <p:grpSp>
        <p:nvGrpSpPr>
          <p:cNvPr id="22" name="Nhóm 21"/>
          <p:cNvGrpSpPr>
            <a:grpSpLocks/>
          </p:cNvGrpSpPr>
          <p:nvPr/>
        </p:nvGrpSpPr>
        <p:grpSpPr bwMode="auto">
          <a:xfrm>
            <a:off x="990600" y="2133600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/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/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/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/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/>
            </p:cNvPr>
            <p:cNvCxnSpPr>
              <a:cxnSpLocks/>
            </p:cNvCxnSpPr>
            <p:nvPr/>
          </p:nvCxnSpPr>
          <p:spPr>
            <a:xfrm>
              <a:off x="2141538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/>
            </p:cNvPr>
            <p:cNvCxnSpPr>
              <a:cxnSpLocks/>
            </p:cNvCxnSpPr>
            <p:nvPr/>
          </p:nvCxnSpPr>
          <p:spPr>
            <a:xfrm>
              <a:off x="3063875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/>
            </p:cNvPr>
            <p:cNvCxnSpPr>
              <a:cxnSpLocks/>
            </p:cNvCxnSpPr>
            <p:nvPr/>
          </p:nvCxnSpPr>
          <p:spPr>
            <a:xfrm>
              <a:off x="3984625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/>
            </p:cNvPr>
            <p:cNvCxnSpPr>
              <a:cxnSpLocks/>
            </p:cNvCxnSpPr>
            <p:nvPr/>
          </p:nvCxnSpPr>
          <p:spPr>
            <a:xfrm>
              <a:off x="4906963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/>
            </p:cNvPr>
            <p:cNvCxnSpPr>
              <a:cxnSpLocks/>
            </p:cNvCxnSpPr>
            <p:nvPr/>
          </p:nvCxnSpPr>
          <p:spPr>
            <a:xfrm>
              <a:off x="6751638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/>
            </p:cNvPr>
            <p:cNvCxnSpPr>
              <a:cxnSpLocks/>
            </p:cNvCxnSpPr>
            <p:nvPr/>
          </p:nvCxnSpPr>
          <p:spPr>
            <a:xfrm>
              <a:off x="7673975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/>
            </p:cNvPr>
            <p:cNvCxnSpPr>
              <a:cxnSpLocks/>
            </p:cNvCxnSpPr>
            <p:nvPr/>
          </p:nvCxnSpPr>
          <p:spPr>
            <a:xfrm>
              <a:off x="8594725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/>
            </p:cNvPr>
            <p:cNvCxnSpPr>
              <a:cxnSpLocks/>
            </p:cNvCxnSpPr>
            <p:nvPr/>
          </p:nvCxnSpPr>
          <p:spPr>
            <a:xfrm>
              <a:off x="9517063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/>
          </p:cNvPr>
          <p:cNvSpPr txBox="1"/>
          <p:nvPr/>
        </p:nvSpPr>
        <p:spPr>
          <a:xfrm>
            <a:off x="655638" y="2489200"/>
            <a:ext cx="1023937" cy="4921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8 000</a:t>
            </a:r>
          </a:p>
        </p:txBody>
      </p:sp>
      <p:sp>
        <p:nvSpPr>
          <p:cNvPr id="24" name="Hộp Văn bản 23">
            <a:extLst/>
          </p:cNvPr>
          <p:cNvSpPr txBox="1"/>
          <p:nvPr/>
        </p:nvSpPr>
        <p:spPr>
          <a:xfrm>
            <a:off x="5303838" y="2479675"/>
            <a:ext cx="1023937" cy="4921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8 500</a:t>
            </a:r>
          </a:p>
        </p:txBody>
      </p:sp>
      <p:sp>
        <p:nvSpPr>
          <p:cNvPr id="25" name="Hộp Văn bản 24">
            <a:extLst/>
          </p:cNvPr>
          <p:cNvSpPr txBox="1"/>
          <p:nvPr/>
        </p:nvSpPr>
        <p:spPr>
          <a:xfrm>
            <a:off x="9921875" y="2479675"/>
            <a:ext cx="1023938" cy="4921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9 000</a:t>
            </a:r>
          </a:p>
        </p:txBody>
      </p:sp>
      <p:sp>
        <p:nvSpPr>
          <p:cNvPr id="26" name="Hộp Văn bản 25">
            <a:extLst/>
          </p:cNvPr>
          <p:cNvSpPr txBox="1"/>
          <p:nvPr/>
        </p:nvSpPr>
        <p:spPr>
          <a:xfrm>
            <a:off x="1674813" y="1270000"/>
            <a:ext cx="1023937" cy="4921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8 100</a:t>
            </a:r>
          </a:p>
        </p:txBody>
      </p:sp>
      <p:sp>
        <p:nvSpPr>
          <p:cNvPr id="27" name="Hộp Văn bản 26">
            <a:extLst/>
          </p:cNvPr>
          <p:cNvSpPr txBox="1"/>
          <p:nvPr/>
        </p:nvSpPr>
        <p:spPr>
          <a:xfrm>
            <a:off x="7158038" y="1260475"/>
            <a:ext cx="1023937" cy="4921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8 700</a:t>
            </a:r>
          </a:p>
        </p:txBody>
      </p:sp>
      <p:cxnSp>
        <p:nvCxnSpPr>
          <p:cNvPr id="29" name="Đường kết nối Mũi tên Thẳng 28">
            <a:extLst/>
          </p:cNvPr>
          <p:cNvCxnSpPr>
            <a:cxnSpLocks/>
          </p:cNvCxnSpPr>
          <p:nvPr/>
        </p:nvCxnSpPr>
        <p:spPr>
          <a:xfrm flipH="1">
            <a:off x="2144713" y="1735138"/>
            <a:ext cx="0" cy="5334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/>
          </p:cNvPr>
          <p:cNvCxnSpPr>
            <a:cxnSpLocks/>
          </p:cNvCxnSpPr>
          <p:nvPr/>
        </p:nvCxnSpPr>
        <p:spPr>
          <a:xfrm flipH="1">
            <a:off x="7675563" y="1735138"/>
            <a:ext cx="0" cy="5334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/>
          </p:cNvPr>
          <p:cNvSpPr txBox="1"/>
          <p:nvPr/>
        </p:nvSpPr>
        <p:spPr>
          <a:xfrm>
            <a:off x="1370013" y="3048000"/>
            <a:ext cx="10212387" cy="2954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 thấy: Số 8 100  gần với số 8 000 hơn số 9 000.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Vậy: Khi làm tròn số </a:t>
            </a:r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8 100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đến hàng nghìn, ta được số </a:t>
            </a:r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8 000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 thấy: Số 8 700 gần với số 9 000 hơn số 8 000.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Vậy: Khi làm tròn số </a:t>
            </a:r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8 700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đến hàng nghìn, ta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 số </a:t>
            </a:r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9 000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/>
          </p:cNvPr>
          <p:cNvSpPr txBox="1"/>
          <p:nvPr/>
        </p:nvSpPr>
        <p:spPr>
          <a:xfrm>
            <a:off x="1371600" y="762000"/>
            <a:ext cx="8845550" cy="5540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pc="-1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Ví dụ 2: Làm tròn số 2 500 đến hàng nghìn</a:t>
            </a:r>
          </a:p>
        </p:txBody>
      </p:sp>
      <p:grpSp>
        <p:nvGrpSpPr>
          <p:cNvPr id="22" name="Nhóm 21"/>
          <p:cNvGrpSpPr>
            <a:grpSpLocks/>
          </p:cNvGrpSpPr>
          <p:nvPr/>
        </p:nvGrpSpPr>
        <p:grpSpPr bwMode="auto">
          <a:xfrm>
            <a:off x="990600" y="2514600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/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/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/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/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/>
            </p:cNvPr>
            <p:cNvCxnSpPr>
              <a:cxnSpLocks/>
            </p:cNvCxnSpPr>
            <p:nvPr/>
          </p:nvCxnSpPr>
          <p:spPr>
            <a:xfrm>
              <a:off x="2141538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/>
            </p:cNvPr>
            <p:cNvCxnSpPr>
              <a:cxnSpLocks/>
            </p:cNvCxnSpPr>
            <p:nvPr/>
          </p:nvCxnSpPr>
          <p:spPr>
            <a:xfrm>
              <a:off x="3063875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/>
            </p:cNvPr>
            <p:cNvCxnSpPr>
              <a:cxnSpLocks/>
            </p:cNvCxnSpPr>
            <p:nvPr/>
          </p:nvCxnSpPr>
          <p:spPr>
            <a:xfrm>
              <a:off x="3984625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/>
            </p:cNvPr>
            <p:cNvCxnSpPr>
              <a:cxnSpLocks/>
            </p:cNvCxnSpPr>
            <p:nvPr/>
          </p:nvCxnSpPr>
          <p:spPr>
            <a:xfrm>
              <a:off x="4906963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/>
            </p:cNvPr>
            <p:cNvCxnSpPr>
              <a:cxnSpLocks/>
            </p:cNvCxnSpPr>
            <p:nvPr/>
          </p:nvCxnSpPr>
          <p:spPr>
            <a:xfrm>
              <a:off x="6751638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/>
            </p:cNvPr>
            <p:cNvCxnSpPr>
              <a:cxnSpLocks/>
            </p:cNvCxnSpPr>
            <p:nvPr/>
          </p:nvCxnSpPr>
          <p:spPr>
            <a:xfrm>
              <a:off x="7673975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/>
            </p:cNvPr>
            <p:cNvCxnSpPr>
              <a:cxnSpLocks/>
            </p:cNvCxnSpPr>
            <p:nvPr/>
          </p:nvCxnSpPr>
          <p:spPr>
            <a:xfrm>
              <a:off x="8594725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/>
            </p:cNvPr>
            <p:cNvCxnSpPr>
              <a:cxnSpLocks/>
            </p:cNvCxnSpPr>
            <p:nvPr/>
          </p:nvCxnSpPr>
          <p:spPr>
            <a:xfrm>
              <a:off x="9517063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/>
          </p:cNvPr>
          <p:cNvSpPr txBox="1"/>
          <p:nvPr/>
        </p:nvSpPr>
        <p:spPr>
          <a:xfrm>
            <a:off x="725488" y="2860675"/>
            <a:ext cx="1023937" cy="4921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2 000</a:t>
            </a:r>
          </a:p>
        </p:txBody>
      </p:sp>
      <p:sp>
        <p:nvSpPr>
          <p:cNvPr id="24" name="Hộp Văn bản 23">
            <a:extLst/>
          </p:cNvPr>
          <p:cNvSpPr txBox="1"/>
          <p:nvPr/>
        </p:nvSpPr>
        <p:spPr>
          <a:xfrm>
            <a:off x="5343525" y="2860675"/>
            <a:ext cx="1023938" cy="4921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2 500</a:t>
            </a:r>
          </a:p>
        </p:txBody>
      </p:sp>
      <p:sp>
        <p:nvSpPr>
          <p:cNvPr id="25" name="Hộp Văn bản 24">
            <a:extLst/>
          </p:cNvPr>
          <p:cNvSpPr txBox="1"/>
          <p:nvPr/>
        </p:nvSpPr>
        <p:spPr>
          <a:xfrm>
            <a:off x="9950450" y="2860675"/>
            <a:ext cx="1025525" cy="4921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3 000</a:t>
            </a:r>
          </a:p>
        </p:txBody>
      </p:sp>
      <p:sp>
        <p:nvSpPr>
          <p:cNvPr id="26" name="Hộp Văn bản 25">
            <a:extLst/>
          </p:cNvPr>
          <p:cNvSpPr txBox="1"/>
          <p:nvPr/>
        </p:nvSpPr>
        <p:spPr>
          <a:xfrm>
            <a:off x="5343525" y="1647825"/>
            <a:ext cx="1023938" cy="4921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2 500</a:t>
            </a:r>
          </a:p>
        </p:txBody>
      </p:sp>
      <p:cxnSp>
        <p:nvCxnSpPr>
          <p:cNvPr id="29" name="Đường kết nối Mũi tên Thẳng 28">
            <a:extLst/>
          </p:cNvPr>
          <p:cNvCxnSpPr>
            <a:cxnSpLocks/>
          </p:cNvCxnSpPr>
          <p:nvPr/>
        </p:nvCxnSpPr>
        <p:spPr>
          <a:xfrm flipH="1">
            <a:off x="5824538" y="2122488"/>
            <a:ext cx="0" cy="5334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/>
          </p:cNvPr>
          <p:cNvSpPr txBox="1"/>
          <p:nvPr/>
        </p:nvSpPr>
        <p:spPr>
          <a:xfrm>
            <a:off x="1370013" y="3856038"/>
            <a:ext cx="10212387" cy="14779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 thấy: Số 2 500 cách đều hai số 2 000 và 3 000.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Quy ước: Khi làm tròn số </a:t>
            </a:r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2 500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đến hàng nghìn, ta được số </a:t>
            </a:r>
            <a:r>
              <a:rPr 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3 000</a:t>
            </a: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Hình ảnh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375" y="2127250"/>
            <a:ext cx="1025525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/>
          </p:cNvPr>
          <p:cNvSpPr txBox="1"/>
          <p:nvPr/>
        </p:nvSpPr>
        <p:spPr>
          <a:xfrm>
            <a:off x="381000" y="304800"/>
            <a:ext cx="227626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  <a:cs typeface="+mn-cs"/>
              </a:rPr>
              <a:t>1</a:t>
            </a:r>
          </a:p>
        </p:txBody>
      </p:sp>
      <p:sp>
        <p:nvSpPr>
          <p:cNvPr id="6" name="Hộp Văn bản 5">
            <a:extLst/>
          </p:cNvPr>
          <p:cNvSpPr txBox="1"/>
          <p:nvPr/>
        </p:nvSpPr>
        <p:spPr>
          <a:xfrm>
            <a:off x="1219200" y="762000"/>
            <a:ext cx="10363200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các số sau đến hàng nghìn: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Hộp Văn bản 7"/>
          <p:cNvSpPr txBox="1">
            <a:spLocks noChangeArrowheads="1"/>
          </p:cNvSpPr>
          <p:nvPr/>
        </p:nvSpPr>
        <p:spPr bwMode="auto">
          <a:xfrm>
            <a:off x="1111250" y="3048000"/>
            <a:ext cx="99695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3200" dirty="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Làm tròn số </a:t>
            </a:r>
            <a:r>
              <a:rPr lang="nl-NL" sz="3200" b="1" dirty="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3 400 </a:t>
            </a:r>
            <a:r>
              <a:rPr lang="nl-NL" sz="3200" dirty="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 đến hàng nghìn được </a:t>
            </a:r>
            <a:r>
              <a:rPr lang="nl-NL" sz="3200" b="1" dirty="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3</a:t>
            </a:r>
            <a:r>
              <a:rPr lang="nl-NL" sz="3200" b="1" dirty="0" smtClean="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 </a:t>
            </a:r>
            <a:r>
              <a:rPr lang="nl-NL" sz="3200" b="1" dirty="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000</a:t>
            </a:r>
            <a:endParaRPr lang="en-US" sz="3200" dirty="0">
              <a:solidFill>
                <a:srgbClr val="C00000"/>
              </a:solidFill>
              <a:latin typeface="AvantGarde"/>
              <a:ea typeface="AvantGarde"/>
              <a:cs typeface="AvantGarde"/>
            </a:endParaRPr>
          </a:p>
        </p:txBody>
      </p:sp>
      <p:pic>
        <p:nvPicPr>
          <p:cNvPr id="18436" name="Hình ảnh 2"/>
          <p:cNvPicPr>
            <a:picLocks noChangeAspect="1"/>
          </p:cNvPicPr>
          <p:nvPr/>
        </p:nvPicPr>
        <p:blipFill>
          <a:blip r:embed="rId2"/>
          <a:srcRect l="14766" t="22516" r="10001" b="56824"/>
          <a:stretch>
            <a:fillRect/>
          </a:stretch>
        </p:blipFill>
        <p:spPr bwMode="auto">
          <a:xfrm>
            <a:off x="1412875" y="1282700"/>
            <a:ext cx="919162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Hình ảnh 6"/>
          <p:cNvPicPr>
            <a:picLocks noChangeAspect="1"/>
          </p:cNvPicPr>
          <p:nvPr/>
        </p:nvPicPr>
        <p:blipFill>
          <a:blip r:embed="rId2"/>
          <a:srcRect l="14766" t="46297" r="10001" b="33041"/>
          <a:stretch>
            <a:fillRect/>
          </a:stretch>
        </p:blipFill>
        <p:spPr bwMode="auto">
          <a:xfrm>
            <a:off x="1500188" y="3843338"/>
            <a:ext cx="919162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Hộp Văn bản 8"/>
          <p:cNvSpPr txBox="1">
            <a:spLocks noChangeArrowheads="1"/>
          </p:cNvSpPr>
          <p:nvPr/>
        </p:nvSpPr>
        <p:spPr bwMode="auto">
          <a:xfrm>
            <a:off x="1111250" y="5478463"/>
            <a:ext cx="996950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320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Làm tròn số </a:t>
            </a:r>
            <a:r>
              <a:rPr lang="nl-NL" sz="3200" b="1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8 900 </a:t>
            </a:r>
            <a:r>
              <a:rPr lang="nl-NL" sz="320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 đến hàng nghìn được </a:t>
            </a:r>
            <a:r>
              <a:rPr lang="nl-NL" sz="3200" b="1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9 000</a:t>
            </a:r>
            <a:endParaRPr lang="en-US" sz="3200">
              <a:solidFill>
                <a:srgbClr val="C00000"/>
              </a:solidFill>
              <a:latin typeface="AvantGarde"/>
              <a:ea typeface="AvantGarde"/>
              <a:cs typeface="AvantGarde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/>
          </p:cNvPr>
          <p:cNvSpPr txBox="1"/>
          <p:nvPr/>
        </p:nvSpPr>
        <p:spPr>
          <a:xfrm>
            <a:off x="381000" y="304800"/>
            <a:ext cx="227626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  <a:cs typeface="+mn-cs"/>
              </a:rPr>
              <a:t>1</a:t>
            </a:r>
          </a:p>
        </p:txBody>
      </p:sp>
      <p:sp>
        <p:nvSpPr>
          <p:cNvPr id="6" name="Hộp Văn bản 5">
            <a:extLst/>
          </p:cNvPr>
          <p:cNvSpPr txBox="1"/>
          <p:nvPr/>
        </p:nvSpPr>
        <p:spPr>
          <a:xfrm>
            <a:off x="1219200" y="762000"/>
            <a:ext cx="10363200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các số sau đến hàng nghìn: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Hộp Văn bản 7"/>
          <p:cNvSpPr txBox="1">
            <a:spLocks noChangeArrowheads="1"/>
          </p:cNvSpPr>
          <p:nvPr/>
        </p:nvSpPr>
        <p:spPr bwMode="auto">
          <a:xfrm>
            <a:off x="1111250" y="3048000"/>
            <a:ext cx="996950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320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Làm tròn số </a:t>
            </a:r>
            <a:r>
              <a:rPr lang="nl-NL" sz="3200" b="1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3 500 </a:t>
            </a:r>
            <a:r>
              <a:rPr lang="nl-NL" sz="320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 đến hàng nghìn được </a:t>
            </a:r>
            <a:r>
              <a:rPr lang="nl-NL" sz="3200" b="1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4 000</a:t>
            </a:r>
            <a:endParaRPr lang="en-US" sz="3200">
              <a:solidFill>
                <a:srgbClr val="C00000"/>
              </a:solidFill>
              <a:latin typeface="AvantGarde"/>
              <a:ea typeface="AvantGarde"/>
              <a:cs typeface="AvantGarde"/>
            </a:endParaRPr>
          </a:p>
        </p:txBody>
      </p:sp>
      <p:pic>
        <p:nvPicPr>
          <p:cNvPr id="19460" name="Hình ảnh 2"/>
          <p:cNvPicPr>
            <a:picLocks noChangeAspect="1"/>
          </p:cNvPicPr>
          <p:nvPr/>
        </p:nvPicPr>
        <p:blipFill>
          <a:blip r:embed="rId2"/>
          <a:srcRect l="14766" t="69102" r="10001" b="10236"/>
          <a:stretch>
            <a:fillRect/>
          </a:stretch>
        </p:blipFill>
        <p:spPr bwMode="auto">
          <a:xfrm>
            <a:off x="1412875" y="1282700"/>
            <a:ext cx="919162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/>
          </p:cNvPr>
          <p:cNvSpPr txBox="1"/>
          <p:nvPr/>
        </p:nvSpPr>
        <p:spPr>
          <a:xfrm>
            <a:off x="1371600" y="762000"/>
            <a:ext cx="10134600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-12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các số sau đến hàng chục nghìn (theo mẫu):</a:t>
            </a:r>
            <a:endParaRPr lang="en-US" sz="3200" spc="-12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22" name="Nhóm 21"/>
          <p:cNvGrpSpPr>
            <a:grpSpLocks/>
          </p:cNvGrpSpPr>
          <p:nvPr/>
        </p:nvGrpSpPr>
        <p:grpSpPr bwMode="auto">
          <a:xfrm>
            <a:off x="990600" y="2133600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/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/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/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/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/>
            </p:cNvPr>
            <p:cNvCxnSpPr>
              <a:cxnSpLocks/>
            </p:cNvCxnSpPr>
            <p:nvPr/>
          </p:nvCxnSpPr>
          <p:spPr>
            <a:xfrm>
              <a:off x="2141538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/>
            </p:cNvPr>
            <p:cNvCxnSpPr>
              <a:cxnSpLocks/>
            </p:cNvCxnSpPr>
            <p:nvPr/>
          </p:nvCxnSpPr>
          <p:spPr>
            <a:xfrm>
              <a:off x="3063875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/>
            </p:cNvPr>
            <p:cNvCxnSpPr>
              <a:cxnSpLocks/>
            </p:cNvCxnSpPr>
            <p:nvPr/>
          </p:nvCxnSpPr>
          <p:spPr>
            <a:xfrm>
              <a:off x="3984625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/>
            </p:cNvPr>
            <p:cNvCxnSpPr>
              <a:cxnSpLocks/>
            </p:cNvCxnSpPr>
            <p:nvPr/>
          </p:nvCxnSpPr>
          <p:spPr>
            <a:xfrm>
              <a:off x="4906963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/>
            </p:cNvPr>
            <p:cNvCxnSpPr>
              <a:cxnSpLocks/>
            </p:cNvCxnSpPr>
            <p:nvPr/>
          </p:nvCxnSpPr>
          <p:spPr>
            <a:xfrm>
              <a:off x="6751638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/>
            </p:cNvPr>
            <p:cNvCxnSpPr>
              <a:cxnSpLocks/>
            </p:cNvCxnSpPr>
            <p:nvPr/>
          </p:nvCxnSpPr>
          <p:spPr>
            <a:xfrm>
              <a:off x="7673975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/>
            </p:cNvPr>
            <p:cNvCxnSpPr>
              <a:cxnSpLocks/>
            </p:cNvCxnSpPr>
            <p:nvPr/>
          </p:nvCxnSpPr>
          <p:spPr>
            <a:xfrm>
              <a:off x="8594725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/>
            </p:cNvPr>
            <p:cNvCxnSpPr>
              <a:cxnSpLocks/>
            </p:cNvCxnSpPr>
            <p:nvPr/>
          </p:nvCxnSpPr>
          <p:spPr>
            <a:xfrm>
              <a:off x="9517063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/>
          </p:cNvPr>
          <p:cNvSpPr txBox="1"/>
          <p:nvPr/>
        </p:nvSpPr>
        <p:spPr>
          <a:xfrm>
            <a:off x="655638" y="2489200"/>
            <a:ext cx="1250950" cy="4921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70 000</a:t>
            </a:r>
          </a:p>
        </p:txBody>
      </p:sp>
      <p:sp>
        <p:nvSpPr>
          <p:cNvPr id="24" name="Hộp Văn bản 23">
            <a:extLst/>
          </p:cNvPr>
          <p:cNvSpPr txBox="1"/>
          <p:nvPr/>
        </p:nvSpPr>
        <p:spPr>
          <a:xfrm>
            <a:off x="5303838" y="2479675"/>
            <a:ext cx="1252537" cy="4921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75 000</a:t>
            </a:r>
          </a:p>
        </p:txBody>
      </p:sp>
      <p:sp>
        <p:nvSpPr>
          <p:cNvPr id="25" name="Hộp Văn bản 24">
            <a:extLst/>
          </p:cNvPr>
          <p:cNvSpPr txBox="1"/>
          <p:nvPr/>
        </p:nvSpPr>
        <p:spPr>
          <a:xfrm>
            <a:off x="9921875" y="2479675"/>
            <a:ext cx="1252538" cy="4921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80 000</a:t>
            </a:r>
          </a:p>
        </p:txBody>
      </p:sp>
      <p:sp>
        <p:nvSpPr>
          <p:cNvPr id="26" name="Hộp Văn bản 25">
            <a:extLst/>
          </p:cNvPr>
          <p:cNvSpPr txBox="1"/>
          <p:nvPr/>
        </p:nvSpPr>
        <p:spPr>
          <a:xfrm>
            <a:off x="1512888" y="1281113"/>
            <a:ext cx="1250950" cy="49371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72 000</a:t>
            </a:r>
          </a:p>
        </p:txBody>
      </p:sp>
      <p:sp>
        <p:nvSpPr>
          <p:cNvPr id="27" name="Hộp Văn bản 26">
            <a:extLst/>
          </p:cNvPr>
          <p:cNvSpPr txBox="1"/>
          <p:nvPr/>
        </p:nvSpPr>
        <p:spPr>
          <a:xfrm>
            <a:off x="5210175" y="1260475"/>
            <a:ext cx="1250950" cy="4921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75 000</a:t>
            </a:r>
          </a:p>
        </p:txBody>
      </p:sp>
      <p:cxnSp>
        <p:nvCxnSpPr>
          <p:cNvPr id="29" name="Đường kết nối Mũi tên Thẳng 28">
            <a:extLst/>
          </p:cNvPr>
          <p:cNvCxnSpPr>
            <a:cxnSpLocks/>
          </p:cNvCxnSpPr>
          <p:nvPr/>
        </p:nvCxnSpPr>
        <p:spPr>
          <a:xfrm flipH="1">
            <a:off x="2144713" y="1735138"/>
            <a:ext cx="0" cy="5334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/>
          </p:cNvPr>
          <p:cNvCxnSpPr>
            <a:cxnSpLocks/>
          </p:cNvCxnSpPr>
          <p:nvPr/>
        </p:nvCxnSpPr>
        <p:spPr>
          <a:xfrm flipH="1">
            <a:off x="5830888" y="1735138"/>
            <a:ext cx="0" cy="5334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/>
          </p:cNvPr>
          <p:cNvSpPr txBox="1"/>
          <p:nvPr/>
        </p:nvSpPr>
        <p:spPr>
          <a:xfrm>
            <a:off x="1370013" y="3048000"/>
            <a:ext cx="10212387" cy="34512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457200" indent="-457200"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 thấy: Số 72 000  gần với số 70 000 hơn số 80 000.</a:t>
            </a:r>
          </a:p>
          <a:p>
            <a:pPr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Vậy: Khi làm tròn số </a:t>
            </a:r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72 000</a:t>
            </a: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đến hàng chục nghìn, ta được số </a:t>
            </a:r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70 000</a:t>
            </a: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marL="457200" indent="-457200"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 thấy: Số 78 000 gần với số 80 000 hơn số 70 000.</a:t>
            </a:r>
          </a:p>
          <a:p>
            <a:pPr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Vậy: Khi làm tròn số </a:t>
            </a:r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78 000</a:t>
            </a: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đến hàng chục nghìn, ta </a:t>
            </a:r>
          </a:p>
          <a:p>
            <a:pPr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 số </a:t>
            </a:r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80 000</a:t>
            </a: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marL="457200" indent="-457200"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 thầy: Số 75 000 cách đều hai số 70 000 và 80 000.</a:t>
            </a:r>
          </a:p>
          <a:p>
            <a:pPr fontAlgn="auto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Quy ước: Khi làm tròn số </a:t>
            </a:r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75 000</a:t>
            </a: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đến hàng chục nghìn, ta được số </a:t>
            </a:r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80 000.</a:t>
            </a:r>
          </a:p>
        </p:txBody>
      </p:sp>
      <p:sp>
        <p:nvSpPr>
          <p:cNvPr id="3" name="Hộp Văn bản 2">
            <a:extLst/>
          </p:cNvPr>
          <p:cNvSpPr txBox="1"/>
          <p:nvPr/>
        </p:nvSpPr>
        <p:spPr>
          <a:xfrm>
            <a:off x="7966075" y="1281113"/>
            <a:ext cx="1252538" cy="4921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78 000</a:t>
            </a:r>
          </a:p>
        </p:txBody>
      </p:sp>
      <p:cxnSp>
        <p:nvCxnSpPr>
          <p:cNvPr id="5" name="Đường kết nối Mũi tên Thẳng 4">
            <a:extLst/>
          </p:cNvPr>
          <p:cNvCxnSpPr>
            <a:cxnSpLocks/>
          </p:cNvCxnSpPr>
          <p:nvPr/>
        </p:nvCxnSpPr>
        <p:spPr>
          <a:xfrm flipH="1">
            <a:off x="8588375" y="1755775"/>
            <a:ext cx="0" cy="5334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Hộp Văn bản 5">
            <a:extLst/>
          </p:cNvPr>
          <p:cNvSpPr txBox="1"/>
          <p:nvPr/>
        </p:nvSpPr>
        <p:spPr>
          <a:xfrm>
            <a:off x="381000" y="304800"/>
            <a:ext cx="343043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  <a:cs typeface="+mn-cs"/>
              </a:rPr>
              <a:t>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  <p:bldP spid="27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/>
          </p:cNvPr>
          <p:cNvSpPr txBox="1"/>
          <p:nvPr/>
        </p:nvSpPr>
        <p:spPr>
          <a:xfrm>
            <a:off x="381000" y="304800"/>
            <a:ext cx="343043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  <a:cs typeface="+mn-cs"/>
              </a:rPr>
              <a:t>2</a:t>
            </a:r>
          </a:p>
        </p:txBody>
      </p:sp>
      <p:sp>
        <p:nvSpPr>
          <p:cNvPr id="6" name="Hộp Văn bản 5">
            <a:extLst/>
          </p:cNvPr>
          <p:cNvSpPr txBox="1"/>
          <p:nvPr/>
        </p:nvSpPr>
        <p:spPr>
          <a:xfrm>
            <a:off x="1219200" y="762000"/>
            <a:ext cx="10363200" cy="9842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các số sau đến hàng chục nghìn (theo mẫu):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Hộp Văn bản 7"/>
          <p:cNvSpPr txBox="1">
            <a:spLocks noChangeArrowheads="1"/>
          </p:cNvSpPr>
          <p:nvPr/>
        </p:nvSpPr>
        <p:spPr bwMode="auto">
          <a:xfrm>
            <a:off x="1951038" y="4370388"/>
            <a:ext cx="82899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4000" b="1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42 000 </a:t>
            </a:r>
            <a:r>
              <a:rPr lang="nl-NL" sz="400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 đến hàng chục nghìn được </a:t>
            </a:r>
            <a:r>
              <a:rPr lang="nl-NL" sz="4000" b="1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40 000.</a:t>
            </a:r>
            <a:endParaRPr lang="en-US" sz="4000">
              <a:solidFill>
                <a:srgbClr val="C00000"/>
              </a:solidFill>
              <a:latin typeface="AvantGarde"/>
              <a:ea typeface="AvantGarde"/>
              <a:cs typeface="AvantGarde"/>
            </a:endParaRPr>
          </a:p>
        </p:txBody>
      </p:sp>
      <p:pic>
        <p:nvPicPr>
          <p:cNvPr id="21508" name="Hình ảnh 4"/>
          <p:cNvPicPr>
            <a:picLocks noChangeAspect="1"/>
          </p:cNvPicPr>
          <p:nvPr/>
        </p:nvPicPr>
        <p:blipFill>
          <a:blip r:embed="rId2"/>
          <a:srcRect l="8916" t="52888" r="12801" b="34666"/>
          <a:stretch>
            <a:fillRect/>
          </a:stretch>
        </p:blipFill>
        <p:spPr bwMode="auto">
          <a:xfrm>
            <a:off x="609600" y="1951038"/>
            <a:ext cx="10828338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/>
          </p:cNvPr>
          <p:cNvSpPr txBox="1"/>
          <p:nvPr/>
        </p:nvSpPr>
        <p:spPr>
          <a:xfrm>
            <a:off x="381000" y="304800"/>
            <a:ext cx="343043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  <a:cs typeface="+mn-cs"/>
              </a:rPr>
              <a:t>2</a:t>
            </a:r>
          </a:p>
        </p:txBody>
      </p:sp>
      <p:sp>
        <p:nvSpPr>
          <p:cNvPr id="6" name="Hộp Văn bản 5">
            <a:extLst/>
          </p:cNvPr>
          <p:cNvSpPr txBox="1"/>
          <p:nvPr/>
        </p:nvSpPr>
        <p:spPr>
          <a:xfrm>
            <a:off x="1219200" y="762000"/>
            <a:ext cx="10363200" cy="9842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các số sau đến hàng chục nghìn (theo mẫu):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Hộp Văn bản 7"/>
          <p:cNvSpPr txBox="1">
            <a:spLocks noChangeArrowheads="1"/>
          </p:cNvSpPr>
          <p:nvPr/>
        </p:nvSpPr>
        <p:spPr bwMode="auto">
          <a:xfrm>
            <a:off x="1951038" y="4370388"/>
            <a:ext cx="82899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4000" b="1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87 000 </a:t>
            </a:r>
            <a:r>
              <a:rPr lang="nl-NL" sz="400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 đến hàng chục nghìn được </a:t>
            </a:r>
            <a:r>
              <a:rPr lang="nl-NL" sz="4000" b="1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90 000.</a:t>
            </a:r>
            <a:endParaRPr lang="en-US" sz="4000">
              <a:solidFill>
                <a:srgbClr val="C00000"/>
              </a:solidFill>
              <a:latin typeface="AvantGarde"/>
              <a:ea typeface="AvantGarde"/>
              <a:cs typeface="AvantGarde"/>
            </a:endParaRPr>
          </a:p>
        </p:txBody>
      </p:sp>
      <p:pic>
        <p:nvPicPr>
          <p:cNvPr id="22532" name="Hình ảnh 4"/>
          <p:cNvPicPr>
            <a:picLocks noChangeAspect="1"/>
          </p:cNvPicPr>
          <p:nvPr/>
        </p:nvPicPr>
        <p:blipFill>
          <a:blip r:embed="rId2"/>
          <a:srcRect l="8916" t="67300" r="12801" b="20255"/>
          <a:stretch>
            <a:fillRect/>
          </a:stretch>
        </p:blipFill>
        <p:spPr bwMode="auto">
          <a:xfrm>
            <a:off x="609600" y="1951038"/>
            <a:ext cx="10828338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/>
          </p:cNvPr>
          <p:cNvSpPr txBox="1"/>
          <p:nvPr/>
        </p:nvSpPr>
        <p:spPr>
          <a:xfrm>
            <a:off x="381000" y="304800"/>
            <a:ext cx="343043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  <a:cs typeface="+mn-cs"/>
              </a:rPr>
              <a:t>2</a:t>
            </a:r>
          </a:p>
        </p:txBody>
      </p:sp>
      <p:sp>
        <p:nvSpPr>
          <p:cNvPr id="6" name="Hộp Văn bản 5">
            <a:extLst/>
          </p:cNvPr>
          <p:cNvSpPr txBox="1"/>
          <p:nvPr/>
        </p:nvSpPr>
        <p:spPr>
          <a:xfrm>
            <a:off x="1219200" y="762000"/>
            <a:ext cx="10363200" cy="9842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các số sau đến hàng chục nghìn (theo mẫu):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Hộp Văn bản 7"/>
          <p:cNvSpPr txBox="1">
            <a:spLocks noChangeArrowheads="1"/>
          </p:cNvSpPr>
          <p:nvPr/>
        </p:nvSpPr>
        <p:spPr bwMode="auto">
          <a:xfrm>
            <a:off x="1951038" y="4370388"/>
            <a:ext cx="82899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4000" b="1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75 000 </a:t>
            </a:r>
            <a:r>
              <a:rPr lang="nl-NL" sz="4000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 đến hàng chục nghìn được </a:t>
            </a:r>
            <a:r>
              <a:rPr lang="nl-NL" sz="4000" b="1">
                <a:solidFill>
                  <a:srgbClr val="C00000"/>
                </a:solidFill>
                <a:latin typeface="AvantGarde"/>
                <a:ea typeface="AvantGarde"/>
                <a:cs typeface="AvantGarde"/>
              </a:rPr>
              <a:t>80 000.</a:t>
            </a:r>
            <a:endParaRPr lang="en-US" sz="4000">
              <a:solidFill>
                <a:srgbClr val="C00000"/>
              </a:solidFill>
              <a:latin typeface="AvantGarde"/>
              <a:ea typeface="AvantGarde"/>
              <a:cs typeface="AvantGarde"/>
            </a:endParaRPr>
          </a:p>
        </p:txBody>
      </p:sp>
      <p:pic>
        <p:nvPicPr>
          <p:cNvPr id="23556" name="Hình ảnh 4"/>
          <p:cNvPicPr>
            <a:picLocks noChangeAspect="1"/>
          </p:cNvPicPr>
          <p:nvPr/>
        </p:nvPicPr>
        <p:blipFill>
          <a:blip r:embed="rId2"/>
          <a:srcRect l="8916" t="82503" r="12801" b="5054"/>
          <a:stretch>
            <a:fillRect/>
          </a:stretch>
        </p:blipFill>
        <p:spPr bwMode="auto">
          <a:xfrm>
            <a:off x="609600" y="1951038"/>
            <a:ext cx="10828338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/>
          </p:cNvPr>
          <p:cNvSpPr txBox="1"/>
          <p:nvPr/>
        </p:nvSpPr>
        <p:spPr>
          <a:xfrm>
            <a:off x="381000" y="304800"/>
            <a:ext cx="322204" cy="67710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8DEB0"/>
                </a:solidFill>
                <a:latin typeface="SVN-Ziclets" panose="02000603000000000000" pitchFamily="2" charset="0"/>
                <a:cs typeface="+mn-cs"/>
              </a:rPr>
              <a:t>3</a:t>
            </a:r>
          </a:p>
        </p:txBody>
      </p:sp>
      <p:sp>
        <p:nvSpPr>
          <p:cNvPr id="6" name="Hộp Văn bản 5">
            <a:extLst/>
          </p:cNvPr>
          <p:cNvSpPr txBox="1"/>
          <p:nvPr/>
        </p:nvSpPr>
        <p:spPr>
          <a:xfrm>
            <a:off x="1219200" y="936625"/>
            <a:ext cx="10363200" cy="4921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 hiện các yêu cầu sau: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4" name="Hình ảnh 3"/>
          <p:cNvPicPr>
            <a:picLocks noChangeAspect="1"/>
          </p:cNvPicPr>
          <p:nvPr/>
        </p:nvPicPr>
        <p:blipFill>
          <a:blip r:embed="rId2"/>
          <a:srcRect l="6345" t="23624" r="3047" b="6622"/>
          <a:stretch>
            <a:fillRect/>
          </a:stretch>
        </p:blipFill>
        <p:spPr bwMode="auto">
          <a:xfrm>
            <a:off x="1236663" y="1482725"/>
            <a:ext cx="1006475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Hộp Văn bản 12">
            <a:extLst/>
          </p:cNvPr>
          <p:cNvSpPr txBox="1"/>
          <p:nvPr/>
        </p:nvSpPr>
        <p:spPr>
          <a:xfrm>
            <a:off x="1452563" y="4127500"/>
            <a:ext cx="8148637" cy="2012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3600" b="1" spc="-8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1 234</a:t>
            </a:r>
            <a:r>
              <a:rPr lang="en-US" sz="3600" spc="-8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đến hàng chục được </a:t>
            </a:r>
            <a:r>
              <a:rPr lang="en-US" sz="3600" b="1" spc="-8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1 230</a:t>
            </a:r>
          </a:p>
          <a:p>
            <a:pPr marL="514350" indent="-5143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3600" b="1" spc="-8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1 234</a:t>
            </a:r>
            <a:r>
              <a:rPr lang="en-US" sz="3600" spc="-8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đến hàng trăm được </a:t>
            </a:r>
            <a:r>
              <a:rPr lang="en-US" sz="3600" b="1" spc="-8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1 200</a:t>
            </a:r>
          </a:p>
          <a:p>
            <a:pPr marL="514350" indent="-51435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3600" b="1" spc="-8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1 234</a:t>
            </a:r>
            <a:r>
              <a:rPr lang="en-US" sz="3600" spc="-8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đến hàng nghìn được </a:t>
            </a:r>
            <a:r>
              <a:rPr lang="en-US" sz="3600" b="1" spc="-8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1 000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2588" y="2286000"/>
            <a:ext cx="88868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0175" y="2130425"/>
            <a:ext cx="685165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8538" y="3429000"/>
            <a:ext cx="5114925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6938" y="1524000"/>
            <a:ext cx="785812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3636963"/>
            <a:ext cx="4029075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ộp Văn bản 4"/>
          <p:cNvSpPr txBox="1">
            <a:spLocks noChangeArrowheads="1"/>
          </p:cNvSpPr>
          <p:nvPr/>
        </p:nvSpPr>
        <p:spPr bwMode="auto">
          <a:xfrm>
            <a:off x="2209800" y="3352800"/>
            <a:ext cx="7361238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4800">
                <a:latin typeface="AvantGarde"/>
                <a:ea typeface="AvantGarde"/>
                <a:cs typeface="AvantGarde"/>
              </a:rPr>
              <a:t>Làm tròn số </a:t>
            </a:r>
            <a:r>
              <a:rPr lang="nl-NL" sz="4800" b="1">
                <a:latin typeface="AvantGarde"/>
                <a:ea typeface="AvantGarde"/>
                <a:cs typeface="AvantGarde"/>
              </a:rPr>
              <a:t>82</a:t>
            </a:r>
            <a:r>
              <a:rPr lang="nl-NL" sz="4800">
                <a:latin typeface="AvantGarde"/>
                <a:ea typeface="AvantGarde"/>
                <a:cs typeface="AvantGarde"/>
              </a:rPr>
              <a:t>  đến hàng chục được </a:t>
            </a:r>
            <a:r>
              <a:rPr lang="nl-NL" sz="4800" b="1">
                <a:latin typeface="AvantGarde"/>
                <a:ea typeface="AvantGarde"/>
                <a:cs typeface="AvantGarde"/>
              </a:rPr>
              <a:t>80</a:t>
            </a:r>
            <a:endParaRPr lang="en-US" sz="4800">
              <a:latin typeface="AvantGarde"/>
              <a:ea typeface="AvantGarde"/>
              <a:cs typeface="AvantGarde"/>
            </a:endParaRPr>
          </a:p>
        </p:txBody>
      </p:sp>
      <p:sp>
        <p:nvSpPr>
          <p:cNvPr id="6" name="Hộp Văn bản 5">
            <a:extLst/>
          </p:cNvPr>
          <p:cNvSpPr txBox="1"/>
          <p:nvPr/>
        </p:nvSpPr>
        <p:spPr>
          <a:xfrm>
            <a:off x="1947863" y="1447800"/>
            <a:ext cx="829627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spc="-1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82 đến hàng chục</a:t>
            </a:r>
            <a:endParaRPr lang="en-US" sz="4400"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3636963"/>
            <a:ext cx="4029075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Hộp Văn bản 3">
            <a:extLst/>
          </p:cNvPr>
          <p:cNvSpPr txBox="1"/>
          <p:nvPr/>
        </p:nvSpPr>
        <p:spPr>
          <a:xfrm>
            <a:off x="1935163" y="1190625"/>
            <a:ext cx="7361237" cy="20304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95 đến hàng chục</a:t>
            </a:r>
          </a:p>
        </p:txBody>
      </p:sp>
      <p:sp>
        <p:nvSpPr>
          <p:cNvPr id="5" name="Hộp Văn bản 4">
            <a:extLst/>
          </p:cNvPr>
          <p:cNvSpPr txBox="1"/>
          <p:nvPr/>
        </p:nvSpPr>
        <p:spPr>
          <a:xfrm>
            <a:off x="1935481" y="4180336"/>
            <a:ext cx="7360919" cy="147732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95 đến hàng chục ta được 100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3636963"/>
            <a:ext cx="4029075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Hộp Văn bản 3">
            <a:extLst/>
          </p:cNvPr>
          <p:cNvSpPr txBox="1"/>
          <p:nvPr/>
        </p:nvSpPr>
        <p:spPr>
          <a:xfrm>
            <a:off x="1935163" y="1190625"/>
            <a:ext cx="7361237" cy="20304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568 đến hàng trăm</a:t>
            </a:r>
          </a:p>
        </p:txBody>
      </p:sp>
      <p:sp>
        <p:nvSpPr>
          <p:cNvPr id="5" name="Hộp Văn bản 4">
            <a:extLst/>
          </p:cNvPr>
          <p:cNvSpPr txBox="1"/>
          <p:nvPr/>
        </p:nvSpPr>
        <p:spPr>
          <a:xfrm>
            <a:off x="1935481" y="3636182"/>
            <a:ext cx="7360919" cy="147732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568 đến hàng trăm ta được 600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Hình ảnh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3636963"/>
            <a:ext cx="4029075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Hộp Văn bản 3">
            <a:extLst/>
          </p:cNvPr>
          <p:cNvSpPr txBox="1"/>
          <p:nvPr/>
        </p:nvSpPr>
        <p:spPr>
          <a:xfrm>
            <a:off x="1935163" y="1190625"/>
            <a:ext cx="7361237" cy="20304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350 đến hàng trăm</a:t>
            </a:r>
          </a:p>
        </p:txBody>
      </p:sp>
      <p:sp>
        <p:nvSpPr>
          <p:cNvPr id="5" name="Hộp Văn bản 4">
            <a:extLst/>
          </p:cNvPr>
          <p:cNvSpPr txBox="1"/>
          <p:nvPr/>
        </p:nvSpPr>
        <p:spPr>
          <a:xfrm>
            <a:off x="1935481" y="3636182"/>
            <a:ext cx="7360919" cy="147732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>
                <a:ln w="12700">
                  <a:solidFill>
                    <a:schemeClr val="tx1"/>
                  </a:solidFill>
                </a:ln>
                <a:solidFill>
                  <a:srgbClr val="F3B0C2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 tròn số 350 đến hàng trăm ta được 400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Hình ảnh 3"/>
          <p:cNvPicPr>
            <a:picLocks noChangeAspect="1"/>
          </p:cNvPicPr>
          <p:nvPr/>
        </p:nvPicPr>
        <p:blipFill>
          <a:blip r:embed="rId2"/>
          <a:srcRect l="8553" t="13414" r="10300" b="16113"/>
          <a:stretch>
            <a:fillRect/>
          </a:stretch>
        </p:blipFill>
        <p:spPr bwMode="auto">
          <a:xfrm>
            <a:off x="1260475" y="849313"/>
            <a:ext cx="9671050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Hình chữ nhật: Góc Tròn 12">
            <a:extLst/>
          </p:cNvPr>
          <p:cNvSpPr/>
          <p:nvPr/>
        </p:nvSpPr>
        <p:spPr>
          <a:xfrm>
            <a:off x="1271588" y="5029200"/>
            <a:ext cx="3006725" cy="838200"/>
          </a:xfrm>
          <a:prstGeom prst="roundRect">
            <a:avLst>
              <a:gd name="adj" fmla="val 415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Hình chữ nhật: Góc Tròn 13">
            <a:extLst/>
          </p:cNvPr>
          <p:cNvSpPr/>
          <p:nvPr/>
        </p:nvSpPr>
        <p:spPr>
          <a:xfrm>
            <a:off x="4495800" y="5183188"/>
            <a:ext cx="2895600" cy="838200"/>
          </a:xfrm>
          <a:prstGeom prst="roundRect">
            <a:avLst>
              <a:gd name="adj" fmla="val 415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92" name="Hộp Văn bản 15"/>
          <p:cNvSpPr txBox="1">
            <a:spLocks noChangeArrowheads="1"/>
          </p:cNvSpPr>
          <p:nvPr/>
        </p:nvSpPr>
        <p:spPr bwMode="auto">
          <a:xfrm>
            <a:off x="10891838" y="5162550"/>
            <a:ext cx="171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  <a:latin typeface="AvantGarde"/>
                <a:ea typeface="AvantGarde"/>
                <a:cs typeface="AvantGarde"/>
              </a:rPr>
              <a:t>n</a:t>
            </a:r>
          </a:p>
        </p:txBody>
      </p:sp>
      <p:sp>
        <p:nvSpPr>
          <p:cNvPr id="15" name="Hình chữ nhật: Góc Tròn 14">
            <a:extLst/>
          </p:cNvPr>
          <p:cNvSpPr/>
          <p:nvPr/>
        </p:nvSpPr>
        <p:spPr>
          <a:xfrm>
            <a:off x="7631113" y="5149850"/>
            <a:ext cx="3517900" cy="703263"/>
          </a:xfrm>
          <a:prstGeom prst="roundRect">
            <a:avLst>
              <a:gd name="adj" fmla="val 415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/>
          </p:cNvPr>
          <p:cNvSpPr txBox="1"/>
          <p:nvPr/>
        </p:nvSpPr>
        <p:spPr>
          <a:xfrm>
            <a:off x="4020913" y="1930161"/>
            <a:ext cx="4150175" cy="135421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3" name="Hộp Văn bản 2">
            <a:extLst/>
          </p:cNvPr>
          <p:cNvSpPr txBox="1"/>
          <p:nvPr/>
        </p:nvSpPr>
        <p:spPr>
          <a:xfrm>
            <a:off x="1363944" y="3516292"/>
            <a:ext cx="9464130" cy="166199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Làm tròn số đến hàng nghìn,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  <a:cs typeface="+mn-cs"/>
              </a:rPr>
              <a:t>hàng chục nghìn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3613" y="2057400"/>
            <a:ext cx="102647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Chủ đề Offic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212</TotalTime>
  <Words>536</Words>
  <Application>Microsoft Office PowerPoint</Application>
  <PresentationFormat>Widescreen</PresentationFormat>
  <Paragraphs>72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#9Slide02 Noi dung dai</vt:lpstr>
      <vt:lpstr>#9Slide02 Tieu de dai</vt:lpstr>
      <vt:lpstr>#9Slide03 AllRoundGothic</vt:lpstr>
      <vt:lpstr>Arial</vt:lpstr>
      <vt:lpstr>AvantGarde</vt:lpstr>
      <vt:lpstr>SVN-Ziclets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MY PC</dc:creator>
  <cp:keywords>9Slide</cp:keywords>
  <dc:description>9Slide.vn</dc:description>
  <cp:lastModifiedBy>Nguyetcva@outlook.com</cp:lastModifiedBy>
  <cp:revision>11</cp:revision>
  <dcterms:created xsi:type="dcterms:W3CDTF">2023-01-15T09:20:24Z</dcterms:created>
  <dcterms:modified xsi:type="dcterms:W3CDTF">2026-02-02T08:18:46Z</dcterms:modified>
  <cp:category>9Slide.vn</cp:category>
  <cp:contentStatus>9Slide</cp:contentStatus>
</cp:coreProperties>
</file>