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4" r:id="rId10"/>
    <p:sldId id="273" r:id="rId11"/>
    <p:sldId id="274" r:id="rId12"/>
    <p:sldId id="275" r:id="rId13"/>
    <p:sldId id="276" r:id="rId14"/>
    <p:sldId id="271" r:id="rId15"/>
    <p:sldId id="266" r:id="rId16"/>
    <p:sldId id="277" r:id="rId17"/>
    <p:sldId id="267" r:id="rId18"/>
    <p:sldId id="265" r:id="rId19"/>
    <p:sldId id="263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C8DEB0"/>
    <a:srgbClr val="F3B0C2"/>
    <a:srgbClr val="CBE0F1"/>
    <a:srgbClr val="D7FDFE"/>
    <a:srgbClr val="7FB1F8"/>
    <a:srgbClr val="80B1F6"/>
    <a:srgbClr val="EDEDED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467272" y="3516292"/>
            <a:ext cx="9257470" cy="14126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Làm tròn số đến hàng chục,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hàng trăm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 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992563"/>
            <a:ext cx="249078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4181475"/>
            <a:ext cx="2324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762000"/>
            <a:ext cx="9986963" cy="55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1: Làm tròn các số 62, 67 đến hàng chục</a:t>
            </a:r>
          </a:p>
        </p:txBody>
      </p:sp>
      <p:grpSp>
        <p:nvGrpSpPr>
          <p:cNvPr id="22" name="Nhóm 21"/>
          <p:cNvGrpSpPr>
            <a:grpSpLocks/>
          </p:cNvGrpSpPr>
          <p:nvPr/>
        </p:nvGrpSpPr>
        <p:grpSpPr bwMode="auto">
          <a:xfrm>
            <a:off x="990600" y="2133600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1415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0638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9846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9069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67516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76739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5947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5170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/>
            </a:extLst>
          </p:cNvPr>
          <p:cNvSpPr txBox="1"/>
          <p:nvPr/>
        </p:nvSpPr>
        <p:spPr>
          <a:xfrm>
            <a:off x="990600" y="2479675"/>
            <a:ext cx="461963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</a:p>
        </p:txBody>
      </p:sp>
      <p:sp>
        <p:nvSpPr>
          <p:cNvPr id="24" name="Hộp Văn bản 23">
            <a:extLst>
              <a:ext uri="{FF2B5EF4-FFF2-40B4-BE49-F238E27FC236}"/>
            </a:extLst>
          </p:cNvPr>
          <p:cNvSpPr txBox="1"/>
          <p:nvPr/>
        </p:nvSpPr>
        <p:spPr>
          <a:xfrm>
            <a:off x="5599113" y="2479675"/>
            <a:ext cx="46037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65</a:t>
            </a:r>
          </a:p>
        </p:txBody>
      </p:sp>
      <p:sp>
        <p:nvSpPr>
          <p:cNvPr id="25" name="Hộp Văn bản 24">
            <a:extLst>
              <a:ext uri="{FF2B5EF4-FFF2-40B4-BE49-F238E27FC236}"/>
            </a:extLst>
          </p:cNvPr>
          <p:cNvSpPr txBox="1"/>
          <p:nvPr/>
        </p:nvSpPr>
        <p:spPr>
          <a:xfrm>
            <a:off x="10206038" y="2479675"/>
            <a:ext cx="455612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sp>
        <p:nvSpPr>
          <p:cNvPr id="26" name="Hộp Văn bản 25">
            <a:extLst>
              <a:ext uri="{FF2B5EF4-FFF2-40B4-BE49-F238E27FC236}"/>
            </a:extLst>
          </p:cNvPr>
          <p:cNvSpPr txBox="1"/>
          <p:nvPr/>
        </p:nvSpPr>
        <p:spPr>
          <a:xfrm>
            <a:off x="2832100" y="1260475"/>
            <a:ext cx="461963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62</a:t>
            </a:r>
          </a:p>
        </p:txBody>
      </p:sp>
      <p:sp>
        <p:nvSpPr>
          <p:cNvPr id="27" name="Hộp Văn bản 26">
            <a:extLst>
              <a:ext uri="{FF2B5EF4-FFF2-40B4-BE49-F238E27FC236}"/>
            </a:extLst>
          </p:cNvPr>
          <p:cNvSpPr txBox="1"/>
          <p:nvPr/>
        </p:nvSpPr>
        <p:spPr>
          <a:xfrm>
            <a:off x="7442200" y="1260475"/>
            <a:ext cx="461963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67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068638" y="173513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675563" y="173513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3048000"/>
            <a:ext cx="10212387" cy="2954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62  gần với số 60 hơn số 70.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62 đến hàng chục, ta được số 60 (gọi là làm tròn lùi).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67 gần với số 70 hơn số 60.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67 đến hàng chục, ta được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70 (gọi là làm tròn tiến).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762000"/>
            <a:ext cx="8164513" cy="55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2: Làm tròn số 45 đến hàng chục</a:t>
            </a:r>
          </a:p>
        </p:txBody>
      </p:sp>
      <p:grpSp>
        <p:nvGrpSpPr>
          <p:cNvPr id="22" name="Nhóm 21"/>
          <p:cNvGrpSpPr>
            <a:grpSpLocks/>
          </p:cNvGrpSpPr>
          <p:nvPr/>
        </p:nvGrpSpPr>
        <p:grpSpPr bwMode="auto">
          <a:xfrm>
            <a:off x="990600" y="2514600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1415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0638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9846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9069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67516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76739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5947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5170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/>
            </a:extLst>
          </p:cNvPr>
          <p:cNvSpPr txBox="1"/>
          <p:nvPr/>
        </p:nvSpPr>
        <p:spPr>
          <a:xfrm>
            <a:off x="990600" y="2860675"/>
            <a:ext cx="455613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</a:p>
        </p:txBody>
      </p:sp>
      <p:sp>
        <p:nvSpPr>
          <p:cNvPr id="24" name="Hộp Văn bản 23">
            <a:extLst>
              <a:ext uri="{FF2B5EF4-FFF2-40B4-BE49-F238E27FC236}"/>
            </a:extLst>
          </p:cNvPr>
          <p:cNvSpPr txBox="1"/>
          <p:nvPr/>
        </p:nvSpPr>
        <p:spPr>
          <a:xfrm>
            <a:off x="5599113" y="2860675"/>
            <a:ext cx="4540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sp>
        <p:nvSpPr>
          <p:cNvPr id="25" name="Hộp Văn bản 24">
            <a:extLst>
              <a:ext uri="{FF2B5EF4-FFF2-40B4-BE49-F238E27FC236}"/>
            </a:extLst>
          </p:cNvPr>
          <p:cNvSpPr txBox="1"/>
          <p:nvPr/>
        </p:nvSpPr>
        <p:spPr>
          <a:xfrm>
            <a:off x="10206038" y="2860675"/>
            <a:ext cx="455612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</a:p>
        </p:txBody>
      </p:sp>
      <p:sp>
        <p:nvSpPr>
          <p:cNvPr id="26" name="Hộp Văn bản 25">
            <a:extLst>
              <a:ext uri="{FF2B5EF4-FFF2-40B4-BE49-F238E27FC236}"/>
            </a:extLst>
          </p:cNvPr>
          <p:cNvSpPr txBox="1"/>
          <p:nvPr/>
        </p:nvSpPr>
        <p:spPr>
          <a:xfrm>
            <a:off x="5588000" y="1647825"/>
            <a:ext cx="455613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824538" y="212248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3856038"/>
            <a:ext cx="10212387" cy="1477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45 cách đều hai số 40 và 50.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 ước: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762000"/>
            <a:ext cx="10244138" cy="55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4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3: Làm tròn các số 234, 279 đến hàng trăm</a:t>
            </a:r>
          </a:p>
        </p:txBody>
      </p:sp>
      <p:grpSp>
        <p:nvGrpSpPr>
          <p:cNvPr id="22" name="Nhóm 21"/>
          <p:cNvGrpSpPr>
            <a:grpSpLocks/>
          </p:cNvGrpSpPr>
          <p:nvPr/>
        </p:nvGrpSpPr>
        <p:grpSpPr bwMode="auto">
          <a:xfrm>
            <a:off x="990600" y="2133600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1415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0638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9846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9069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67516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76739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5947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5170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/>
            </a:extLst>
          </p:cNvPr>
          <p:cNvSpPr txBox="1"/>
          <p:nvPr/>
        </p:nvSpPr>
        <p:spPr>
          <a:xfrm>
            <a:off x="884238" y="2479675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</a:t>
            </a:r>
          </a:p>
        </p:txBody>
      </p:sp>
      <p:sp>
        <p:nvSpPr>
          <p:cNvPr id="24" name="Hộp Văn bản 23">
            <a:extLst>
              <a:ext uri="{FF2B5EF4-FFF2-40B4-BE49-F238E27FC236}"/>
            </a:extLst>
          </p:cNvPr>
          <p:cNvSpPr txBox="1"/>
          <p:nvPr/>
        </p:nvSpPr>
        <p:spPr>
          <a:xfrm>
            <a:off x="5476875" y="2479675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250</a:t>
            </a:r>
          </a:p>
        </p:txBody>
      </p:sp>
      <p:sp>
        <p:nvSpPr>
          <p:cNvPr id="25" name="Hộp Văn bản 24">
            <a:extLst>
              <a:ext uri="{FF2B5EF4-FFF2-40B4-BE49-F238E27FC236}"/>
            </a:extLst>
          </p:cNvPr>
          <p:cNvSpPr txBox="1"/>
          <p:nvPr/>
        </p:nvSpPr>
        <p:spPr>
          <a:xfrm>
            <a:off x="10099675" y="2479675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</a:p>
        </p:txBody>
      </p:sp>
      <p:sp>
        <p:nvSpPr>
          <p:cNvPr id="26" name="Hộp Văn bản 25">
            <a:extLst>
              <a:ext uri="{FF2B5EF4-FFF2-40B4-BE49-F238E27FC236}"/>
            </a:extLst>
          </p:cNvPr>
          <p:cNvSpPr txBox="1"/>
          <p:nvPr/>
        </p:nvSpPr>
        <p:spPr>
          <a:xfrm>
            <a:off x="4021138" y="1290638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234</a:t>
            </a:r>
          </a:p>
        </p:txBody>
      </p:sp>
      <p:sp>
        <p:nvSpPr>
          <p:cNvPr id="27" name="Hộp Văn bản 26">
            <a:extLst>
              <a:ext uri="{FF2B5EF4-FFF2-40B4-BE49-F238E27FC236}"/>
            </a:extLst>
          </p:cNvPr>
          <p:cNvSpPr txBox="1"/>
          <p:nvPr/>
        </p:nvSpPr>
        <p:spPr>
          <a:xfrm>
            <a:off x="8189913" y="1306513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279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395788" y="1765300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8497888" y="1749425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3048000"/>
            <a:ext cx="10212387" cy="2954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234 gần với số 200 hơn số 300.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234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279 gần với số 300 hơn số 200.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279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trăm, ta được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762000"/>
            <a:ext cx="8294688" cy="55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4: Làm tròn số 450 đến hàng trăm</a:t>
            </a:r>
          </a:p>
        </p:txBody>
      </p:sp>
      <p:grpSp>
        <p:nvGrpSpPr>
          <p:cNvPr id="22" name="Nhóm 21"/>
          <p:cNvGrpSpPr>
            <a:grpSpLocks/>
          </p:cNvGrpSpPr>
          <p:nvPr/>
        </p:nvGrpSpPr>
        <p:grpSpPr bwMode="auto">
          <a:xfrm>
            <a:off x="990600" y="2514600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1415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0638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9846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9069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67516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76739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5947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5170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/>
            </a:extLst>
          </p:cNvPr>
          <p:cNvSpPr txBox="1"/>
          <p:nvPr/>
        </p:nvSpPr>
        <p:spPr>
          <a:xfrm>
            <a:off x="990600" y="2860675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</a:p>
        </p:txBody>
      </p:sp>
      <p:sp>
        <p:nvSpPr>
          <p:cNvPr id="24" name="Hộp Văn bản 23">
            <a:extLst>
              <a:ext uri="{FF2B5EF4-FFF2-40B4-BE49-F238E27FC236}"/>
            </a:extLst>
          </p:cNvPr>
          <p:cNvSpPr txBox="1"/>
          <p:nvPr/>
        </p:nvSpPr>
        <p:spPr>
          <a:xfrm>
            <a:off x="5599113" y="2860675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</a:p>
        </p:txBody>
      </p:sp>
      <p:sp>
        <p:nvSpPr>
          <p:cNvPr id="25" name="Hộp Văn bản 24">
            <a:extLst>
              <a:ext uri="{FF2B5EF4-FFF2-40B4-BE49-F238E27FC236}"/>
            </a:extLst>
          </p:cNvPr>
          <p:cNvSpPr txBox="1"/>
          <p:nvPr/>
        </p:nvSpPr>
        <p:spPr>
          <a:xfrm>
            <a:off x="10206038" y="2860675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500</a:t>
            </a:r>
          </a:p>
        </p:txBody>
      </p:sp>
      <p:sp>
        <p:nvSpPr>
          <p:cNvPr id="26" name="Hộp Văn bản 25">
            <a:extLst>
              <a:ext uri="{FF2B5EF4-FFF2-40B4-BE49-F238E27FC236}"/>
            </a:extLst>
          </p:cNvPr>
          <p:cNvSpPr txBox="1"/>
          <p:nvPr/>
        </p:nvSpPr>
        <p:spPr>
          <a:xfrm>
            <a:off x="5588000" y="1647825"/>
            <a:ext cx="6826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824538" y="212248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3856038"/>
            <a:ext cx="10212387" cy="1477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450 cách đều hai số 400 và 500.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 ước: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ctrăm,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762000"/>
            <a:ext cx="10363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tia số rồi làm tròn các số 44, 57, 72, 85 đến hàng chục: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 l="15671" t="42050" r="14716" b="27071"/>
          <a:stretch>
            <a:fillRect/>
          </a:stretch>
        </p:blipFill>
        <p:spPr bwMode="auto">
          <a:xfrm>
            <a:off x="609600" y="2011363"/>
            <a:ext cx="1079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863725" y="3800475"/>
            <a:ext cx="8289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3200" b="1">
                <a:latin typeface="AvantGarde"/>
                <a:ea typeface="AvantGarde"/>
                <a:cs typeface="AvantGarde"/>
              </a:rPr>
              <a:t>44 </a:t>
            </a:r>
            <a:r>
              <a:rPr lang="nl-NL" sz="3200">
                <a:latin typeface="AvantGarde"/>
                <a:ea typeface="AvantGarde"/>
                <a:cs typeface="AvantGarde"/>
              </a:rPr>
              <a:t> đến hàng chục được </a:t>
            </a:r>
            <a:r>
              <a:rPr lang="nl-NL" sz="3200" b="1">
                <a:latin typeface="AvantGarde"/>
                <a:ea typeface="AvantGarde"/>
                <a:cs typeface="AvantGarde"/>
              </a:rPr>
              <a:t>40</a:t>
            </a:r>
            <a:endParaRPr lang="en-US" sz="3200">
              <a:latin typeface="AvantGarde"/>
              <a:ea typeface="AvantGarde"/>
              <a:cs typeface="AvantGarde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3200" b="1">
                <a:latin typeface="AvantGarde"/>
                <a:ea typeface="AvantGarde"/>
                <a:cs typeface="AvantGarde"/>
              </a:rPr>
              <a:t>57</a:t>
            </a:r>
            <a:r>
              <a:rPr lang="nl-NL" sz="3200">
                <a:latin typeface="AvantGarde"/>
                <a:ea typeface="AvantGarde"/>
                <a:cs typeface="AvantGarde"/>
              </a:rPr>
              <a:t>  đến hàng chục được </a:t>
            </a:r>
            <a:r>
              <a:rPr lang="nl-NL" sz="3200" b="1">
                <a:latin typeface="AvantGarde"/>
                <a:ea typeface="AvantGarde"/>
                <a:cs typeface="AvantGarde"/>
              </a:rPr>
              <a:t>60</a:t>
            </a:r>
            <a:endParaRPr lang="en-US" sz="3200">
              <a:latin typeface="AvantGarde"/>
              <a:ea typeface="AvantGarde"/>
              <a:cs typeface="AvantGarde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3200" b="1">
                <a:latin typeface="AvantGarde"/>
                <a:ea typeface="AvantGarde"/>
                <a:cs typeface="AvantGarde"/>
              </a:rPr>
              <a:t>72</a:t>
            </a:r>
            <a:r>
              <a:rPr lang="nl-NL" sz="3200">
                <a:latin typeface="AvantGarde"/>
                <a:ea typeface="AvantGarde"/>
                <a:cs typeface="AvantGarde"/>
              </a:rPr>
              <a:t>  đến hàng chục được </a:t>
            </a:r>
            <a:r>
              <a:rPr lang="nl-NL" sz="3200" b="1">
                <a:latin typeface="AvantGarde"/>
                <a:ea typeface="AvantGarde"/>
                <a:cs typeface="AvantGarde"/>
              </a:rPr>
              <a:t>70</a:t>
            </a:r>
            <a:endParaRPr lang="en-US" sz="3200">
              <a:latin typeface="AvantGarde"/>
              <a:ea typeface="AvantGarde"/>
              <a:cs typeface="AvantGarde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3200" b="1">
                <a:latin typeface="AvantGarde"/>
                <a:ea typeface="AvantGarde"/>
                <a:cs typeface="AvantGarde"/>
              </a:rPr>
              <a:t>85</a:t>
            </a:r>
            <a:r>
              <a:rPr lang="nl-NL" sz="3200">
                <a:latin typeface="AvantGarde"/>
                <a:ea typeface="AvantGarde"/>
                <a:cs typeface="AvantGarde"/>
              </a:rPr>
              <a:t>  đến hàng chục được </a:t>
            </a:r>
            <a:r>
              <a:rPr lang="nl-NL" sz="3200" b="1">
                <a:latin typeface="AvantGarde"/>
                <a:ea typeface="AvantGarde"/>
                <a:cs typeface="AvantGarde"/>
              </a:rPr>
              <a:t>90</a:t>
            </a:r>
            <a:endParaRPr lang="en-US" sz="3200">
              <a:latin typeface="AvantGarde"/>
              <a:ea typeface="AvantGarde"/>
              <a:cs typeface="AvantGarde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762000"/>
            <a:ext cx="10363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tia số rồi làm tròn các số 312, 350, 384 đến hàng trăm: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951038" y="3886200"/>
            <a:ext cx="82899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4000" b="1">
                <a:latin typeface="AvantGarde"/>
                <a:ea typeface="AvantGarde"/>
                <a:cs typeface="AvantGarde"/>
              </a:rPr>
              <a:t>312 </a:t>
            </a:r>
            <a:r>
              <a:rPr lang="nl-NL" sz="4000">
                <a:latin typeface="AvantGarde"/>
                <a:ea typeface="AvantGarde"/>
                <a:cs typeface="AvantGarde"/>
              </a:rPr>
              <a:t> đến hàng trăm được </a:t>
            </a:r>
            <a:r>
              <a:rPr lang="nl-NL" sz="4000" b="1">
                <a:latin typeface="AvantGarde"/>
                <a:ea typeface="AvantGarde"/>
                <a:cs typeface="AvantGarde"/>
              </a:rPr>
              <a:t>300</a:t>
            </a:r>
            <a:endParaRPr lang="en-US" sz="4000">
              <a:latin typeface="AvantGarde"/>
              <a:ea typeface="AvantGarde"/>
              <a:cs typeface="AvantGarde"/>
            </a:endParaRPr>
          </a:p>
          <a:p>
            <a:pPr algn="ctr"/>
            <a:r>
              <a:rPr lang="nl-NL" sz="4000" b="1">
                <a:latin typeface="AvantGarde"/>
                <a:ea typeface="AvantGarde"/>
                <a:cs typeface="AvantGarde"/>
              </a:rPr>
              <a:t>350 </a:t>
            </a:r>
            <a:r>
              <a:rPr lang="nl-NL" sz="4000">
                <a:latin typeface="AvantGarde"/>
                <a:ea typeface="AvantGarde"/>
                <a:cs typeface="AvantGarde"/>
              </a:rPr>
              <a:t> đến hàng trăm được </a:t>
            </a:r>
            <a:r>
              <a:rPr lang="nl-NL" sz="4000" b="1">
                <a:latin typeface="AvantGarde"/>
                <a:ea typeface="AvantGarde"/>
                <a:cs typeface="AvantGarde"/>
              </a:rPr>
              <a:t>400</a:t>
            </a:r>
            <a:endParaRPr lang="en-US" sz="4000">
              <a:latin typeface="AvantGarde"/>
              <a:ea typeface="AvantGarde"/>
              <a:cs typeface="AvantGarde"/>
            </a:endParaRPr>
          </a:p>
          <a:p>
            <a:pPr algn="ctr"/>
            <a:r>
              <a:rPr lang="nl-NL" sz="4000" b="1">
                <a:latin typeface="AvantGarde"/>
                <a:ea typeface="AvantGarde"/>
                <a:cs typeface="AvantGarde"/>
              </a:rPr>
              <a:t>384 </a:t>
            </a:r>
            <a:r>
              <a:rPr lang="nl-NL" sz="4000">
                <a:latin typeface="AvantGarde"/>
                <a:ea typeface="AvantGarde"/>
                <a:cs typeface="AvantGarde"/>
              </a:rPr>
              <a:t> đến hàng trăm được </a:t>
            </a:r>
            <a:r>
              <a:rPr lang="nl-NL" sz="4000" b="1">
                <a:latin typeface="AvantGarde"/>
                <a:ea typeface="AvantGarde"/>
                <a:cs typeface="AvantGarde"/>
              </a:rPr>
              <a:t>400</a:t>
            </a:r>
            <a:endParaRPr lang="en-US" sz="4000">
              <a:latin typeface="AvantGarde"/>
              <a:ea typeface="AvantGarde"/>
              <a:cs typeface="AvantGarde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6061" t="42752" r="15469" b="24411"/>
          <a:stretch>
            <a:fillRect/>
          </a:stretch>
        </p:blipFill>
        <p:spPr bwMode="auto">
          <a:xfrm>
            <a:off x="639763" y="1770063"/>
            <a:ext cx="107299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9858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 muốn chọn một hộp kẹo có khoảng 200 viên. Theo em, Đức nên chọn hộp kẹo nào?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3783" t="42128" r="10730" b="21286"/>
          <a:stretch>
            <a:fillRect/>
          </a:stretch>
        </p:blipFill>
        <p:spPr bwMode="auto">
          <a:xfrm>
            <a:off x="669925" y="2057400"/>
            <a:ext cx="106045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1584325" y="4297363"/>
            <a:ext cx="9632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>
                <a:latin typeface="AvantGarde"/>
                <a:ea typeface="AvantGarde"/>
                <a:cs typeface="AvantGarde"/>
              </a:rPr>
              <a:t>Đức muốn chọn hộp kẹo có khoảng </a:t>
            </a:r>
            <a:r>
              <a:rPr lang="nl-NL" sz="3200">
                <a:latin typeface="AvantGarde"/>
                <a:ea typeface="AvantGarde"/>
                <a:cs typeface="AvantGarde"/>
              </a:rPr>
              <a:t>200 viên. Vậy </a:t>
            </a:r>
            <a:r>
              <a:rPr lang="vi-VN" sz="3200">
                <a:latin typeface="AvantGarde"/>
                <a:ea typeface="AvantGarde"/>
                <a:cs typeface="AvantGarde"/>
              </a:rPr>
              <a:t>Đức nên chọn hộp kẹo </a:t>
            </a:r>
            <a:r>
              <a:rPr lang="nl-NL" sz="3200">
                <a:latin typeface="AvantGarde"/>
                <a:ea typeface="AvantGarde"/>
                <a:cs typeface="AvantGarde"/>
              </a:rPr>
              <a:t>A. </a:t>
            </a:r>
            <a:r>
              <a:rPr lang="vi-VN" sz="3200">
                <a:latin typeface="AvantGarde"/>
                <a:ea typeface="AvantGarde"/>
                <a:cs typeface="AvantGarde"/>
              </a:rPr>
              <a:t> Vì hộp A có số kẹo được làm tròn là 200 viên.</a:t>
            </a:r>
            <a:endParaRPr lang="en-US" sz="2800">
              <a:latin typeface="AvantGarde"/>
              <a:ea typeface="AvantGarde"/>
              <a:cs typeface="AvantGarde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1 860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nghìn tám trăm sáu mươi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6 550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 nghìn năm trăm năm mươi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43 010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mươi ba nghìn không trăm mười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96 100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 một trăm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4862" t="38750" r="34666" b="12500"/>
          <a:stretch>
            <a:fillRect/>
          </a:stretch>
        </p:blipFill>
        <p:spPr bwMode="auto">
          <a:xfrm>
            <a:off x="2133600" y="2743200"/>
            <a:ext cx="7543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ng bóng Lời nói: Hình chữ nhật với Góc Tròn 5">
            <a:extLst>
              <a:ext uri="{FF2B5EF4-FFF2-40B4-BE49-F238E27FC236}"/>
            </a:extLst>
          </p:cNvPr>
          <p:cNvSpPr/>
          <p:nvPr/>
        </p:nvSpPr>
        <p:spPr>
          <a:xfrm>
            <a:off x="914400" y="1371600"/>
            <a:ext cx="5638800" cy="1700213"/>
          </a:xfrm>
          <a:custGeom>
            <a:avLst/>
            <a:gdLst>
              <a:gd name="connsiteX0" fmla="*/ 0 w 5638800"/>
              <a:gd name="connsiteY0" fmla="*/ 203204 h 1219200"/>
              <a:gd name="connsiteX1" fmla="*/ 203204 w 5638800"/>
              <a:gd name="connsiteY1" fmla="*/ 0 h 1219200"/>
              <a:gd name="connsiteX2" fmla="*/ 939800 w 5638800"/>
              <a:gd name="connsiteY2" fmla="*/ 0 h 1219200"/>
              <a:gd name="connsiteX3" fmla="*/ 939800 w 5638800"/>
              <a:gd name="connsiteY3" fmla="*/ 0 h 1219200"/>
              <a:gd name="connsiteX4" fmla="*/ 2349500 w 5638800"/>
              <a:gd name="connsiteY4" fmla="*/ 0 h 1219200"/>
              <a:gd name="connsiteX5" fmla="*/ 5435596 w 5638800"/>
              <a:gd name="connsiteY5" fmla="*/ 0 h 1219200"/>
              <a:gd name="connsiteX6" fmla="*/ 5638800 w 5638800"/>
              <a:gd name="connsiteY6" fmla="*/ 203204 h 1219200"/>
              <a:gd name="connsiteX7" fmla="*/ 5638800 w 5638800"/>
              <a:gd name="connsiteY7" fmla="*/ 711200 h 1219200"/>
              <a:gd name="connsiteX8" fmla="*/ 5638800 w 5638800"/>
              <a:gd name="connsiteY8" fmla="*/ 711200 h 1219200"/>
              <a:gd name="connsiteX9" fmla="*/ 5638800 w 5638800"/>
              <a:gd name="connsiteY9" fmla="*/ 1016000 h 1219200"/>
              <a:gd name="connsiteX10" fmla="*/ 5638800 w 5638800"/>
              <a:gd name="connsiteY10" fmla="*/ 1015996 h 1219200"/>
              <a:gd name="connsiteX11" fmla="*/ 5435596 w 5638800"/>
              <a:gd name="connsiteY11" fmla="*/ 1219200 h 1219200"/>
              <a:gd name="connsiteX12" fmla="*/ 2349500 w 5638800"/>
              <a:gd name="connsiteY12" fmla="*/ 1219200 h 1219200"/>
              <a:gd name="connsiteX13" fmla="*/ 1965517 w 5638800"/>
              <a:gd name="connsiteY13" fmla="*/ 1775631 h 1219200"/>
              <a:gd name="connsiteX14" fmla="*/ 939800 w 5638800"/>
              <a:gd name="connsiteY14" fmla="*/ 1219200 h 1219200"/>
              <a:gd name="connsiteX15" fmla="*/ 203204 w 5638800"/>
              <a:gd name="connsiteY15" fmla="*/ 1219200 h 1219200"/>
              <a:gd name="connsiteX16" fmla="*/ 0 w 5638800"/>
              <a:gd name="connsiteY16" fmla="*/ 1015996 h 1219200"/>
              <a:gd name="connsiteX17" fmla="*/ 0 w 5638800"/>
              <a:gd name="connsiteY17" fmla="*/ 1016000 h 1219200"/>
              <a:gd name="connsiteX18" fmla="*/ 0 w 5638800"/>
              <a:gd name="connsiteY18" fmla="*/ 711200 h 1219200"/>
              <a:gd name="connsiteX19" fmla="*/ 0 w 5638800"/>
              <a:gd name="connsiteY19" fmla="*/ 711200 h 1219200"/>
              <a:gd name="connsiteX20" fmla="*/ 0 w 5638800"/>
              <a:gd name="connsiteY20" fmla="*/ 203204 h 1219200"/>
              <a:gd name="connsiteX0" fmla="*/ 0 w 5638800"/>
              <a:gd name="connsiteY0" fmla="*/ 203204 h 1775631"/>
              <a:gd name="connsiteX1" fmla="*/ 203204 w 5638800"/>
              <a:gd name="connsiteY1" fmla="*/ 0 h 1775631"/>
              <a:gd name="connsiteX2" fmla="*/ 939800 w 5638800"/>
              <a:gd name="connsiteY2" fmla="*/ 0 h 1775631"/>
              <a:gd name="connsiteX3" fmla="*/ 939800 w 5638800"/>
              <a:gd name="connsiteY3" fmla="*/ 0 h 1775631"/>
              <a:gd name="connsiteX4" fmla="*/ 2349500 w 5638800"/>
              <a:gd name="connsiteY4" fmla="*/ 0 h 1775631"/>
              <a:gd name="connsiteX5" fmla="*/ 5435596 w 5638800"/>
              <a:gd name="connsiteY5" fmla="*/ 0 h 1775631"/>
              <a:gd name="connsiteX6" fmla="*/ 5638800 w 5638800"/>
              <a:gd name="connsiteY6" fmla="*/ 203204 h 1775631"/>
              <a:gd name="connsiteX7" fmla="*/ 5638800 w 5638800"/>
              <a:gd name="connsiteY7" fmla="*/ 711200 h 1775631"/>
              <a:gd name="connsiteX8" fmla="*/ 5638800 w 5638800"/>
              <a:gd name="connsiteY8" fmla="*/ 711200 h 1775631"/>
              <a:gd name="connsiteX9" fmla="*/ 5638800 w 5638800"/>
              <a:gd name="connsiteY9" fmla="*/ 1016000 h 1775631"/>
              <a:gd name="connsiteX10" fmla="*/ 5638800 w 5638800"/>
              <a:gd name="connsiteY10" fmla="*/ 1015996 h 1775631"/>
              <a:gd name="connsiteX11" fmla="*/ 5435596 w 5638800"/>
              <a:gd name="connsiteY11" fmla="*/ 1219200 h 1775631"/>
              <a:gd name="connsiteX12" fmla="*/ 1498896 w 5638800"/>
              <a:gd name="connsiteY12" fmla="*/ 1208568 h 1775631"/>
              <a:gd name="connsiteX13" fmla="*/ 1965517 w 5638800"/>
              <a:gd name="connsiteY13" fmla="*/ 1775631 h 1775631"/>
              <a:gd name="connsiteX14" fmla="*/ 939800 w 5638800"/>
              <a:gd name="connsiteY14" fmla="*/ 1219200 h 1775631"/>
              <a:gd name="connsiteX15" fmla="*/ 203204 w 5638800"/>
              <a:gd name="connsiteY15" fmla="*/ 1219200 h 1775631"/>
              <a:gd name="connsiteX16" fmla="*/ 0 w 5638800"/>
              <a:gd name="connsiteY16" fmla="*/ 1015996 h 1775631"/>
              <a:gd name="connsiteX17" fmla="*/ 0 w 5638800"/>
              <a:gd name="connsiteY17" fmla="*/ 1016000 h 1775631"/>
              <a:gd name="connsiteX18" fmla="*/ 0 w 5638800"/>
              <a:gd name="connsiteY18" fmla="*/ 711200 h 1775631"/>
              <a:gd name="connsiteX19" fmla="*/ 0 w 5638800"/>
              <a:gd name="connsiteY19" fmla="*/ 711200 h 1775631"/>
              <a:gd name="connsiteX20" fmla="*/ 0 w 5638800"/>
              <a:gd name="connsiteY20" fmla="*/ 203204 h 1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1775631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939800" y="0"/>
                </a:lnTo>
                <a:lnTo>
                  <a:pt x="939800" y="0"/>
                </a:lnTo>
                <a:lnTo>
                  <a:pt x="2349500" y="0"/>
                </a:lnTo>
                <a:lnTo>
                  <a:pt x="5435596" y="0"/>
                </a:lnTo>
                <a:cubicBezTo>
                  <a:pt x="5547822" y="0"/>
                  <a:pt x="5638800" y="90978"/>
                  <a:pt x="5638800" y="203204"/>
                </a:cubicBezTo>
                <a:lnTo>
                  <a:pt x="5638800" y="711200"/>
                </a:lnTo>
                <a:lnTo>
                  <a:pt x="5638800" y="711200"/>
                </a:lnTo>
                <a:lnTo>
                  <a:pt x="5638800" y="1016000"/>
                </a:lnTo>
                <a:lnTo>
                  <a:pt x="5638800" y="1015996"/>
                </a:lnTo>
                <a:cubicBezTo>
                  <a:pt x="5638800" y="1128222"/>
                  <a:pt x="5547822" y="1219200"/>
                  <a:pt x="5435596" y="1219200"/>
                </a:cubicBezTo>
                <a:lnTo>
                  <a:pt x="1498896" y="1208568"/>
                </a:lnTo>
                <a:lnTo>
                  <a:pt x="1965517" y="1775631"/>
                </a:lnTo>
                <a:lnTo>
                  <a:pt x="939800" y="1219200"/>
                </a:ln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1016000"/>
                </a:lnTo>
                <a:lnTo>
                  <a:pt x="0" y="711200"/>
                </a:lnTo>
                <a:lnTo>
                  <a:pt x="0" y="711200"/>
                </a:lnTo>
                <a:lnTo>
                  <a:pt x="0" y="20320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A có khoảng 300 viên sỏi.</a:t>
            </a:r>
          </a:p>
          <a:p>
            <a:pPr fontAlgn="auto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B có khoảng 80 viên sỏi.</a:t>
            </a:r>
          </a:p>
          <a:p>
            <a:pPr fontAlgn="auto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/>
            </a:extLst>
          </p:cNvPr>
          <p:cNvSpPr/>
          <p:nvPr/>
        </p:nvSpPr>
        <p:spPr>
          <a:xfrm>
            <a:off x="7010400" y="1295400"/>
            <a:ext cx="4267200" cy="1219200"/>
          </a:xfrm>
          <a:prstGeom prst="wedgeRoundRectCallout">
            <a:avLst>
              <a:gd name="adj1" fmla="val -6879"/>
              <a:gd name="adj2" fmla="val 10697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C có khoảng 200 viên sỏi. </a:t>
            </a:r>
          </a:p>
        </p:txBody>
      </p:sp>
      <p:grpSp>
        <p:nvGrpSpPr>
          <p:cNvPr id="12" name="Nhóm 11"/>
          <p:cNvGrpSpPr>
            <a:grpSpLocks/>
          </p:cNvGrpSpPr>
          <p:nvPr/>
        </p:nvGrpSpPr>
        <p:grpSpPr bwMode="auto">
          <a:xfrm>
            <a:off x="9442450" y="4219575"/>
            <a:ext cx="2717800" cy="2643188"/>
            <a:chOff x="9443219" y="4219347"/>
            <a:chExt cx="2716883" cy="2643969"/>
          </a:xfrm>
        </p:grpSpPr>
        <p:pic>
          <p:nvPicPr>
            <p:cNvPr id="12293" name="Hình ảnh 4"/>
            <p:cNvPicPr>
              <a:picLocks noChangeAspect="1"/>
            </p:cNvPicPr>
            <p:nvPr/>
          </p:nvPicPr>
          <p:blipFill>
            <a:blip r:embed="rId3"/>
            <a:srcRect l="66132" t="35847" r="8115" b="15117"/>
            <a:stretch>
              <a:fillRect/>
            </a:stretch>
          </p:blipFill>
          <p:spPr bwMode="auto">
            <a:xfrm>
              <a:off x="9443219" y="4219347"/>
              <a:ext cx="2716883" cy="264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Hình chữ nhật: Góc Tròn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01915" y="4495654"/>
              <a:ext cx="2361403" cy="609780"/>
            </a:xfrm>
            <a:prstGeom prst="roundRect">
              <a:avLst>
                <a:gd name="adj" fmla="val 4108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Hình Bầu dục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353924" y="5176893"/>
              <a:ext cx="152349" cy="152445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201576" y="5486546"/>
              <a:ext cx="76174" cy="76223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ình Bầu dục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280924" y="5354745"/>
              <a:ext cx="103153" cy="103217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1467273" y="3516292"/>
            <a:ext cx="9257470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Làm tròn số đến hàng chục,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hàng trăm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2057400"/>
            <a:ext cx="10264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105</TotalTime>
  <Words>394</Words>
  <Application>Microsoft Office PowerPoint</Application>
  <PresentationFormat>Custom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#9Slide02 Noi dung dai</vt:lpstr>
      <vt:lpstr>Arial</vt:lpstr>
      <vt:lpstr>#9Slide02 Tieu de dai</vt:lpstr>
      <vt:lpstr>Calibri</vt:lpstr>
      <vt:lpstr>宋体</vt:lpstr>
      <vt:lpstr>AvantGarde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8</cp:revision>
  <dcterms:created xsi:type="dcterms:W3CDTF">2023-01-15T09:20:24Z</dcterms:created>
  <dcterms:modified xsi:type="dcterms:W3CDTF">2023-02-12T14:25:54Z</dcterms:modified>
  <cp:category>9Slide.vn</cp:category>
  <cp:contentStatus>9Slide</cp:contentStatus>
</cp:coreProperties>
</file>