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259" r:id="rId3"/>
    <p:sldId id="334" r:id="rId4"/>
    <p:sldId id="260" r:id="rId5"/>
    <p:sldId id="335" r:id="rId6"/>
    <p:sldId id="315" r:id="rId7"/>
    <p:sldId id="336" r:id="rId8"/>
    <p:sldId id="262" r:id="rId9"/>
    <p:sldId id="337" r:id="rId10"/>
    <p:sldId id="264" r:id="rId11"/>
    <p:sldId id="316" r:id="rId12"/>
    <p:sldId id="268" r:id="rId13"/>
    <p:sldId id="338" r:id="rId14"/>
    <p:sldId id="269" r:id="rId15"/>
    <p:sldId id="339" r:id="rId16"/>
    <p:sldId id="270" r:id="rId17"/>
    <p:sldId id="340" r:id="rId18"/>
    <p:sldId id="320" r:id="rId19"/>
    <p:sldId id="304" r:id="rId20"/>
    <p:sldId id="30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4BCA1"/>
    <a:srgbClr val="F88839"/>
    <a:srgbClr val="FF3300"/>
    <a:srgbClr val="FF00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59" autoAdjust="0"/>
    <p:restoredTop sz="94660"/>
  </p:normalViewPr>
  <p:slideViewPr>
    <p:cSldViewPr snapToGrid="0">
      <p:cViewPr>
        <p:scale>
          <a:sx n="26" d="100"/>
          <a:sy n="26" d="100"/>
        </p:scale>
        <p:origin x="1746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6AACA0-E7FC-48A5-A849-0CF88C8DEF05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6F5657-16B9-4412-A948-60E95DD07C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10644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hạt</a:t>
            </a:r>
            <a:r>
              <a:rPr lang="en-US" dirty="0"/>
              <a:t> </a:t>
            </a:r>
            <a:r>
              <a:rPr lang="en-US" dirty="0" err="1"/>
              <a:t>giống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3FCDB-D0D3-428D-A5FD-7689FBF4A2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86242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Bấm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</a:t>
            </a: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ớc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3FCDB-D0D3-428D-A5FD-7689FBF4A27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692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Bấm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vào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bình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n</a:t>
            </a:r>
            <a:r>
              <a:rPr kumimoji="0" lang="vi-V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ư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ớc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73FCDB-D0D3-428D-A5FD-7689FBF4A27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6057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9FBC8FC-B0C4-457D-8AB7-E6D4931CBE62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91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5367E-8321-FC43-4E38-2F5EE97B69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07C419E-AB8B-1209-BE1C-DEA8FA2C6B0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2D6134-E812-3DAD-E107-0639532D4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2DAD-AE6E-4048-A7DA-1F88BD0BFFB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6F0E9E-3BFB-6F81-A9EC-0DB7A3509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0B3257-0F2E-63D9-9B18-8E79205E7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22678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EB944A-B71F-23BC-F383-BE8659AF82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0499858-284B-FE04-2780-EA96A2833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EF8BF8-AEFB-9C15-B43C-AACD5F1E7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2DAD-AE6E-4048-A7DA-1F88BD0BFFB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3182F-2F57-E73B-B03B-282071B3F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B3A961-2085-C5BA-6BC6-62A740B36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225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BA2ED51-8490-02A5-8B54-A3739030A9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9D96D44-A9FA-8695-E088-FADED96966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3D502C-AA88-EAD2-70B3-EC9621A3D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2DAD-AE6E-4048-A7DA-1F88BD0BFFB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FB18B6-8EC4-A4CB-BDFF-4ABD117BD7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676CE0-3080-BFEB-2930-B0822E124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68902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5"/>
          <p:cNvSpPr txBox="1">
            <a:spLocks noGrp="1"/>
          </p:cNvSpPr>
          <p:nvPr>
            <p:ph type="title"/>
          </p:nvPr>
        </p:nvSpPr>
        <p:spPr>
          <a:xfrm>
            <a:off x="960001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642404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F2814B-3B07-670B-587A-A60584CCEB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EF7E1D-9C59-8C2C-884A-DEE62606C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C3DC8-D41D-38CF-2EF8-DA83BB1579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2DAD-AE6E-4048-A7DA-1F88BD0BFFB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486D00-66DB-1877-5C6D-2D14B6135A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12666-9A41-A7CD-5178-437F25257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0432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47567-63D0-C9A5-A1BD-A15D7F2F3F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DF5DA4-20B5-C63F-C183-638EA10FDA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FE611A-D579-E314-D51A-1D064A54C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2DAD-AE6E-4048-A7DA-1F88BD0BFFB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B8C1DE-25A5-A1AE-5374-DF66CE4A0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6D3CDA-004C-ACA4-1092-E906494AC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6995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A8EB50-193E-14A3-53E5-BD33988E02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A6E7EE-76AF-7CDC-9813-14F2F88BE8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55065E-E91C-0BB6-49F2-E5BD15C14D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AA9D0-5007-14D7-1A24-B5B1EBCBD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2DAD-AE6E-4048-A7DA-1F88BD0BFFB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7551D96-22A2-F63D-E111-2C85C422BA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03BD4F-3041-137E-CE5B-453C2951B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9003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1ABD4B-E91E-8B30-E8DA-29A3E70C6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FD4D6-510B-D01C-1DA1-0942765A8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C6A92F9-ABA0-2607-285D-68DC380508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80737A8-4C38-950C-6EE0-2CF89601607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BD43A0-0EB3-37CF-F9BF-5916171913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FAA8D73-18A1-0C1E-E37F-83C072CD8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2DAD-AE6E-4048-A7DA-1F88BD0BFFB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8585CA5-4A5B-4CCD-330A-BA6F58801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442805-F7CC-0B91-2385-83825A9F10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4373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D225B-E8F8-A1E9-2A34-FDC047B0C3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53F36E-9B2D-DECA-D5C6-8D37247FB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2DAD-AE6E-4048-A7DA-1F88BD0BFFB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6B97ED-5BC7-59DD-D2B7-CFBAD5A07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C35BDB-59C7-CD79-9B5D-8E66B842A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4675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DAC9BC0-7200-055C-8755-7A8472EDF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2DAD-AE6E-4048-A7DA-1F88BD0BFFB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A7DA463-684C-C931-5ED3-557706EDD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8EDEA9-92CB-5095-65DF-B1DF2C69B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863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5215FA-C9FB-3415-081F-E264AE0AD6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1A24B0-785E-0A57-D810-5E07FC018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63C3500-DBC2-5558-0E46-AB35B9E383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A0F5A-123A-B5B7-E9A9-C32E5CC4B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2DAD-AE6E-4048-A7DA-1F88BD0BFFB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535576-8519-AC3F-986A-982E6B2315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C673ED-A27A-4F6E-6244-00FC653044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948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C08092-6F29-C655-32F0-7172A0365E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901F96-C66A-5374-A472-2C423D5FCE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478C8F-426B-6845-437F-EFDDC28EAF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C4D17D-A16F-CADB-7AFC-541E4F10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BB2DAD-AE6E-4048-A7DA-1F88BD0BFFB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0B2ABD-A351-303F-3497-D1C279208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32D459-E89E-11AD-9902-B9CDFCA275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5163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4C652804-3986-7BCF-A07A-4944D1E20D3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035671-2D1D-37B7-0DF0-CD8EF283FB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540A18-15B2-8DFB-F5A0-838D6ED2FA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AB2A55-7B7B-C9ED-275F-C2B0005E9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FBB2DAD-AE6E-4048-A7DA-1F88BD0BFFB6}" type="datetimeFigureOut">
              <a:rPr lang="en-US" smtClean="0"/>
              <a:t>2/6/2025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93B3CE-1A20-FFD2-7FF6-E796829C8E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B086DA-3E13-5A70-04B9-E23EC63231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C1A46CC-9FC9-4FFC-B2D2-CE0E73F36C3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439892" y="1383449"/>
            <a:ext cx="1842083" cy="1717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424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jpe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hyperlink" Target="https://www.facebook.com/groups/514479210372531/?ref=share_group_link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4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openxmlformats.org/officeDocument/2006/relationships/audio" Target="../media/audio2.wav"/><Relationship Id="rId12" Type="http://schemas.openxmlformats.org/officeDocument/2006/relationships/image" Target="../media/image13.jpeg"/><Relationship Id="rId17" Type="http://schemas.openxmlformats.org/officeDocument/2006/relationships/image" Target="../media/image10.jpeg"/><Relationship Id="rId2" Type="http://schemas.microsoft.com/office/2007/relationships/media" Target="../media/media1.mp3"/><Relationship Id="rId16" Type="http://schemas.openxmlformats.org/officeDocument/2006/relationships/image" Target="../media/image17.pn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9.jpe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6.jpg"/><Relationship Id="rId10" Type="http://schemas.microsoft.com/office/2007/relationships/hdphoto" Target="../media/hdphoto1.wdp"/><Relationship Id="rId4" Type="http://schemas.openxmlformats.org/officeDocument/2006/relationships/audio" Target="../media/media2.mp3"/><Relationship Id="rId9" Type="http://schemas.openxmlformats.org/officeDocument/2006/relationships/image" Target="../media/image8.png"/><Relationship Id="rId1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jpe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12" Type="http://schemas.openxmlformats.org/officeDocument/2006/relationships/image" Target="../media/image13.jpe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jpe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2.xml"/><Relationship Id="rId11" Type="http://schemas.openxmlformats.org/officeDocument/2006/relationships/image" Target="../media/image18.jp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7.png"/><Relationship Id="rId10" Type="http://schemas.openxmlformats.org/officeDocument/2006/relationships/image" Target="../media/image9.jpe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9.jpeg"/><Relationship Id="rId3" Type="http://schemas.microsoft.com/office/2007/relationships/media" Target="../media/media2.mp3"/><Relationship Id="rId7" Type="http://schemas.openxmlformats.org/officeDocument/2006/relationships/image" Target="../media/image12.png"/><Relationship Id="rId12" Type="http://schemas.openxmlformats.org/officeDocument/2006/relationships/image" Target="../media/image13.jpeg"/><Relationship Id="rId17" Type="http://schemas.openxmlformats.org/officeDocument/2006/relationships/image" Target="../media/image11.png"/><Relationship Id="rId2" Type="http://schemas.microsoft.com/office/2007/relationships/media" Target="../media/media1.mp3"/><Relationship Id="rId16" Type="http://schemas.openxmlformats.org/officeDocument/2006/relationships/image" Target="../media/image10.jpeg"/><Relationship Id="rId1" Type="http://schemas.openxmlformats.org/officeDocument/2006/relationships/audio" Target="NULL" TargetMode="External"/><Relationship Id="rId6" Type="http://schemas.openxmlformats.org/officeDocument/2006/relationships/notesSlide" Target="../notesSlides/notesSlide3.xml"/><Relationship Id="rId11" Type="http://schemas.openxmlformats.org/officeDocument/2006/relationships/image" Target="../media/image18.jpg"/><Relationship Id="rId5" Type="http://schemas.openxmlformats.org/officeDocument/2006/relationships/slideLayout" Target="../slideLayouts/slideLayout12.xml"/><Relationship Id="rId15" Type="http://schemas.openxmlformats.org/officeDocument/2006/relationships/image" Target="../media/image17.png"/><Relationship Id="rId10" Type="http://schemas.openxmlformats.org/officeDocument/2006/relationships/image" Target="../media/image9.jpeg"/><Relationship Id="rId4" Type="http://schemas.openxmlformats.org/officeDocument/2006/relationships/audio" Target="../media/media2.mp3"/><Relationship Id="rId9" Type="http://schemas.microsoft.com/office/2007/relationships/hdphoto" Target="../media/hdphoto1.wdp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443753" y="403413"/>
            <a:ext cx="11497235" cy="6199094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6">
            <a:extLst>
              <a:ext uri="{FF2B5EF4-FFF2-40B4-BE49-F238E27FC236}">
                <a16:creationId xmlns:a16="http://schemas.microsoft.com/office/drawing/2014/main" id="{C2A67496-5CF1-71C7-042B-779C1032CF81}"/>
              </a:ext>
            </a:extLst>
          </p:cNvPr>
          <p:cNvSpPr txBox="1"/>
          <p:nvPr/>
        </p:nvSpPr>
        <p:spPr>
          <a:xfrm>
            <a:off x="4315749" y="403413"/>
            <a:ext cx="65991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ln w="0"/>
                <a:latin typeface="UTM Edwardian" panose="02040603050506020204" pitchFamily="18" charset="0"/>
              </a:rPr>
              <a:t>Thứ</a:t>
            </a:r>
            <a:r>
              <a:rPr lang="en-US" sz="4000" b="1" dirty="0">
                <a:ln w="0"/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n w="0"/>
                <a:latin typeface="UTM Edwardian" panose="02040603050506020204" pitchFamily="18" charset="0"/>
              </a:rPr>
              <a:t>ngày</a:t>
            </a:r>
            <a:r>
              <a:rPr lang="en-US" sz="4000" b="1" dirty="0">
                <a:ln w="0"/>
                <a:latin typeface="UTM Edwardian" panose="02040603050506020204" pitchFamily="18" charset="0"/>
              </a:rPr>
              <a:t> ... </a:t>
            </a:r>
            <a:r>
              <a:rPr lang="en-US" sz="4000" b="1" dirty="0" err="1">
                <a:ln w="0"/>
                <a:latin typeface="UTM Edwardian" panose="02040603050506020204" pitchFamily="18" charset="0"/>
              </a:rPr>
              <a:t>tháng</a:t>
            </a:r>
            <a:r>
              <a:rPr lang="en-US" sz="4000" b="1" dirty="0">
                <a:ln w="0"/>
                <a:latin typeface="UTM Edwardian" panose="02040603050506020204" pitchFamily="18" charset="0"/>
              </a:rPr>
              <a:t> … </a:t>
            </a:r>
            <a:r>
              <a:rPr lang="en-US" sz="4000" b="1" dirty="0" err="1">
                <a:ln w="0"/>
                <a:latin typeface="UTM Edwardian" panose="02040603050506020204" pitchFamily="18" charset="0"/>
              </a:rPr>
              <a:t>năm</a:t>
            </a:r>
            <a:r>
              <a:rPr lang="en-US" sz="4000" b="1" dirty="0">
                <a:ln w="0"/>
                <a:latin typeface="UTM Edwardian" panose="02040603050506020204" pitchFamily="18" charset="0"/>
              </a:rPr>
              <a:t> ...</a:t>
            </a:r>
            <a:endParaRPr lang="en-US" sz="4000" b="1" dirty="0">
              <a:latin typeface="UTM Edwardian" panose="020406030505060202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348CD8C-1587-060F-F296-B476B4997A75}"/>
              </a:ext>
            </a:extLst>
          </p:cNvPr>
          <p:cNvSpPr txBox="1"/>
          <p:nvPr/>
        </p:nvSpPr>
        <p:spPr>
          <a:xfrm>
            <a:off x="578225" y="1645022"/>
            <a:ext cx="1116105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vi-VN" sz="3600" b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TUẦN 22:</a:t>
            </a:r>
          </a:p>
          <a:p>
            <a:pPr algn="ctr"/>
            <a:r>
              <a:rPr lang="vi-VN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 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TỪ VÀ CÂU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vế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vi-VN" sz="6000" b="1" dirty="0" smtClean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6000" b="1" dirty="0" err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6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sz="6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6000" b="1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203" y="-2221596"/>
            <a:ext cx="1533079" cy="14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1579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21">
            <a:extLst>
              <a:ext uri="{FF2B5EF4-FFF2-40B4-BE49-F238E27FC236}">
                <a16:creationId xmlns:a16="http://schemas.microsoft.com/office/drawing/2014/main" id="{F47C77B1-013C-E785-AA4D-3028DF0665F6}"/>
              </a:ext>
            </a:extLst>
          </p:cNvPr>
          <p:cNvSpPr/>
          <p:nvPr/>
        </p:nvSpPr>
        <p:spPr>
          <a:xfrm>
            <a:off x="452956" y="130270"/>
            <a:ext cx="11454122" cy="6597457"/>
          </a:xfrm>
          <a:prstGeom prst="roundRect">
            <a:avLst>
              <a:gd name="adj" fmla="val 11589"/>
            </a:avLst>
          </a:prstGeom>
          <a:solidFill>
            <a:schemeClr val="bg1">
              <a:alpha val="86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48CD8C-1587-060F-F296-B476B4997A75}"/>
              </a:ext>
            </a:extLst>
          </p:cNvPr>
          <p:cNvSpPr txBox="1"/>
          <p:nvPr/>
        </p:nvSpPr>
        <p:spPr>
          <a:xfrm>
            <a:off x="2396749" y="703729"/>
            <a:ext cx="7772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 TỪ VÀ CÂU</a:t>
            </a:r>
            <a:endParaRPr lang="en-US" sz="3600" b="1" u="sng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algn="ctr"/>
            <a:r>
              <a:rPr lang="en-US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Luyện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tập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cách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nối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vế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ghép</a:t>
            </a:r>
            <a:r>
              <a:rPr lang="en-US" sz="36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en-US" sz="36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0269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: Rounded Corners 21">
            <a:extLst>
              <a:ext uri="{FF2B5EF4-FFF2-40B4-BE49-F238E27FC236}">
                <a16:creationId xmlns:a16="http://schemas.microsoft.com/office/drawing/2014/main" id="{F47C77B1-013C-E785-AA4D-3028DF0665F6}"/>
              </a:ext>
            </a:extLst>
          </p:cNvPr>
          <p:cNvSpPr/>
          <p:nvPr/>
        </p:nvSpPr>
        <p:spPr>
          <a:xfrm>
            <a:off x="282389" y="282388"/>
            <a:ext cx="11766176" cy="6212541"/>
          </a:xfrm>
          <a:prstGeom prst="roundRect">
            <a:avLst>
              <a:gd name="adj" fmla="val 11589"/>
            </a:avLst>
          </a:prstGeom>
          <a:solidFill>
            <a:schemeClr val="bg1">
              <a:alpha val="86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967F021-2AA0-FB11-B6B6-AADF829134D1}"/>
              </a:ext>
            </a:extLst>
          </p:cNvPr>
          <p:cNvSpPr txBox="1"/>
          <p:nvPr/>
        </p:nvSpPr>
        <p:spPr>
          <a:xfrm>
            <a:off x="512937" y="699247"/>
            <a:ext cx="11394141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Clr>
                <a:srgbClr val="D71820"/>
              </a:buClr>
              <a:buSzPts val="1200"/>
              <a:tabLst>
                <a:tab pos="410845" algn="l"/>
              </a:tabLst>
            </a:pPr>
            <a:r>
              <a:rPr lang="en-US" sz="2400" b="1" u="sng" strike="noStrike" spc="0" dirty="0" err="1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2400" b="1" u="sng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</a:t>
            </a:r>
            <a:r>
              <a:rPr lang="en-US" sz="2400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2400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u="none" strike="noStrike" spc="0" dirty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 vế câu ghép dưới đây được nối với nhau bằng cách nào</a:t>
            </a:r>
            <a:r>
              <a:rPr lang="vi-VN" sz="2400" b="1" u="none" strike="noStrike" spc="0" dirty="0" smtClean="0">
                <a:solidFill>
                  <a:srgbClr val="0070C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</a:p>
          <a:p>
            <a:pPr lvl="0" algn="just">
              <a:buClr>
                <a:srgbClr val="D71820"/>
              </a:buClr>
              <a:buSzPts val="1200"/>
              <a:tabLst>
                <a:tab pos="410845" algn="l"/>
              </a:tabLst>
            </a:pPr>
            <a:endParaRPr lang="en-US" sz="2400" u="none" strike="noStrike" spc="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231F20"/>
              </a:buClr>
              <a:buSzPts val="1200"/>
              <a:tabLst>
                <a:tab pos="608330" algn="l"/>
              </a:tabLst>
            </a:pPr>
            <a:r>
              <a:rPr lang="vi-VN" sz="2400" u="none" strike="noStrike" spc="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a, Mùa </a:t>
            </a:r>
            <a:r>
              <a:rPr lang="vi-VN" sz="2400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hè, rau muống lên xanh mơn mởn, hoa rau muống tím lấp lánh.</a:t>
            </a:r>
            <a:endParaRPr lang="en-US" sz="2400" u="none" strike="noStrike" spc="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 NGUYỄN THUỴ KHA</a:t>
            </a:r>
            <a:endParaRPr lang="en-US" sz="200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lvl="0" algn="just">
              <a:buClr>
                <a:srgbClr val="231F20"/>
              </a:buClr>
              <a:buSzPts val="1200"/>
              <a:tabLst>
                <a:tab pos="608330" algn="l"/>
              </a:tabLst>
            </a:pPr>
            <a:r>
              <a:rPr lang="en-US" sz="2400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b) </a:t>
            </a:r>
            <a:r>
              <a:rPr lang="vi-VN" sz="2400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 tôi đi đến đâu, rừng rào rào chuyển động đến đấy.</a:t>
            </a:r>
            <a:endParaRPr lang="en-US" sz="2400" u="none" strike="noStrike" spc="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Theo NGUYỄN PHAN HÁCH</a:t>
            </a:r>
            <a:endParaRPr lang="en-US" sz="200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228600" indent="-228600" algn="just">
              <a:buAutoNum type="alphaLcParenR" startAt="3"/>
            </a:pPr>
            <a:r>
              <a:rPr lang="en-US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Lúa gạo quý vì ta phải đổ bao mồ hôi mới làm ra được. </a:t>
            </a:r>
            <a:endParaRPr lang="vi-VN" sz="2400" dirty="0">
              <a:solidFill>
                <a:srgbClr val="231F2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r"/>
            <a:r>
              <a:rPr lang="vi-VN" sz="200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TRỊNH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MẠNH</a:t>
            </a:r>
          </a:p>
          <a:p>
            <a:pPr marL="457200" indent="-457200">
              <a:buAutoNum type="alphaLcParenR" startAt="4"/>
            </a:pPr>
            <a:r>
              <a:rPr lang="vi-VN" sz="240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Mây </a:t>
            </a:r>
            <a:r>
              <a:rPr lang="vi-VN" sz="24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đen đang ùn ùn kéo đến: mưa sắp xuống </a:t>
            </a:r>
            <a:r>
              <a:rPr lang="vi-VN" sz="240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rồi.</a:t>
            </a:r>
          </a:p>
          <a:p>
            <a:pPr algn="just"/>
            <a:r>
              <a:rPr lang="vi-VN" sz="2400" dirty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solidFill>
                  <a:srgbClr val="231F2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                                                                                      </a:t>
            </a:r>
            <a:r>
              <a:rPr lang="vi-VN" sz="200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THÁI </a:t>
            </a:r>
            <a:r>
              <a:rPr lang="vi-VN" sz="20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AN</a:t>
            </a:r>
          </a:p>
          <a:p>
            <a:pPr algn="just"/>
            <a:endParaRPr lang="en-US" sz="280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2099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41" descr="Ảnh có chứa hình vẽ, Tác phẩm nghệ thuật của trẻ con, minh họa, phim hoạt hình&#10;&#10;Mô tả được tạo tự động">
            <a:extLst>
              <a:ext uri="{FF2B5EF4-FFF2-40B4-BE49-F238E27FC236}">
                <a16:creationId xmlns:a16="http://schemas.microsoft.com/office/drawing/2014/main" id="{5D0AA428-67C2-A0F2-0C83-81985393294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498" b="85682" l="70848" r="92596">
                        <a14:foregroundMark x1="73923" y1="73231" x2="84385" y2="70538"/>
                        <a14:foregroundMark x1="79692" y1="73846" x2="79692" y2="73846"/>
                        <a14:foregroundMark x1="77000" y1="70154" x2="79231" y2="76923"/>
                        <a14:foregroundMark x1="80077" y1="71769" x2="80308" y2="75923"/>
                        <a14:backgroundMark x1="88923" y1="81308" x2="88923" y2="81308"/>
                        <a14:backgroundMark x1="89000" y1="76846" x2="84538" y2="83462"/>
                        <a14:backgroundMark x1="84538" y1="83462" x2="84154" y2="83538"/>
                        <a14:backgroundMark x1="74923" y1="80538" x2="78462" y2="84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29" t="62975" r="4686" b="11795"/>
          <a:stretch/>
        </p:blipFill>
        <p:spPr>
          <a:xfrm rot="845952">
            <a:off x="373987" y="742324"/>
            <a:ext cx="1402724" cy="130189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157467B-96DE-713A-72BD-A2BFDCA5B127}"/>
              </a:ext>
            </a:extLst>
          </p:cNvPr>
          <p:cNvGrpSpPr/>
          <p:nvPr/>
        </p:nvGrpSpPr>
        <p:grpSpPr>
          <a:xfrm>
            <a:off x="655364" y="1077515"/>
            <a:ext cx="11253639" cy="3306880"/>
            <a:chOff x="590204" y="1283837"/>
            <a:chExt cx="11253639" cy="3306880"/>
          </a:xfrm>
          <a:solidFill>
            <a:schemeClr val="bg1"/>
          </a:solidFill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F65CA465-CA3B-CD00-99B9-0A79336ED3E6}"/>
                </a:ext>
              </a:extLst>
            </p:cNvPr>
            <p:cNvSpPr/>
            <p:nvPr/>
          </p:nvSpPr>
          <p:spPr>
            <a:xfrm>
              <a:off x="590204" y="1283837"/>
              <a:ext cx="11253639" cy="3306880"/>
            </a:xfrm>
            <a:prstGeom prst="roundRect">
              <a:avLst/>
            </a:prstGeom>
            <a:grpFill/>
            <a:ln w="38100">
              <a:solidFill>
                <a:srgbClr val="0070C0"/>
              </a:solidFill>
              <a:prstDash val="lg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70B6876D-447F-C256-60FF-E87B7E376E02}"/>
                </a:ext>
              </a:extLst>
            </p:cNvPr>
            <p:cNvSpPr txBox="1"/>
            <p:nvPr/>
          </p:nvSpPr>
          <p:spPr>
            <a:xfrm>
              <a:off x="1337180" y="1751297"/>
              <a:ext cx="9979411" cy="646331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just"/>
              <a:r>
                <a:rPr lang="vi-VN" sz="3600" dirty="0" smtClean="0"/>
                <a:t>                   </a:t>
              </a:r>
              <a:r>
                <a:rPr lang="vi-VN" sz="36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THẢO LUẬN NHÓM 4</a:t>
              </a:r>
              <a:endPara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0" name="Hình ảnh 41" descr="Ảnh có chứa hình vẽ, Tác phẩm nghệ thuật của trẻ con, minh họa, phim hoạt hình&#10;&#10;Mô tả được tạo tự động">
            <a:extLst>
              <a:ext uri="{FF2B5EF4-FFF2-40B4-BE49-F238E27FC236}">
                <a16:creationId xmlns:a16="http://schemas.microsoft.com/office/drawing/2014/main" id="{E300E47B-71EA-3F62-BF5F-7AFAC985B7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5498" b="85682" l="70848" r="92596">
                        <a14:foregroundMark x1="73923" y1="73231" x2="84385" y2="70538"/>
                        <a14:foregroundMark x1="79692" y1="73846" x2="79692" y2="73846"/>
                        <a14:foregroundMark x1="77000" y1="70154" x2="79231" y2="76923"/>
                        <a14:foregroundMark x1="80077" y1="71769" x2="80308" y2="75923"/>
                        <a14:backgroundMark x1="88923" y1="81308" x2="88923" y2="81308"/>
                        <a14:backgroundMark x1="89000" y1="76846" x2="84538" y2="83462"/>
                        <a14:backgroundMark x1="84538" y1="83462" x2="84154" y2="83538"/>
                        <a14:backgroundMark x1="74923" y1="80538" x2="78462" y2="84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29" t="62975" r="4686" b="11795"/>
          <a:stretch/>
        </p:blipFill>
        <p:spPr>
          <a:xfrm rot="845952">
            <a:off x="10545608" y="738168"/>
            <a:ext cx="1402724" cy="130189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5C84C57-1A5B-8C8C-4324-EE71C04568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94643" y="4384395"/>
            <a:ext cx="3402710" cy="2563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6910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41" descr="Ảnh có chứa hình vẽ, Tác phẩm nghệ thuật của trẻ con, minh họa, phim hoạt hình&#10;&#10;Mô tả được tạo tự động">
            <a:extLst>
              <a:ext uri="{FF2B5EF4-FFF2-40B4-BE49-F238E27FC236}">
                <a16:creationId xmlns:a16="http://schemas.microsoft.com/office/drawing/2014/main" id="{5D0AA428-67C2-A0F2-0C83-8198539329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498" b="85682" l="70848" r="92596">
                        <a14:foregroundMark x1="73923" y1="73231" x2="84385" y2="70538"/>
                        <a14:foregroundMark x1="79692" y1="73846" x2="79692" y2="73846"/>
                        <a14:foregroundMark x1="77000" y1="70154" x2="79231" y2="76923"/>
                        <a14:foregroundMark x1="80077" y1="71769" x2="80308" y2="75923"/>
                        <a14:backgroundMark x1="88923" y1="81308" x2="88923" y2="81308"/>
                        <a14:backgroundMark x1="89000" y1="76846" x2="84538" y2="83462"/>
                        <a14:backgroundMark x1="84538" y1="83462" x2="84154" y2="83538"/>
                        <a14:backgroundMark x1="74923" y1="80538" x2="78462" y2="84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29" t="62975" r="4686" b="11795"/>
          <a:stretch/>
        </p:blipFill>
        <p:spPr>
          <a:xfrm rot="845952">
            <a:off x="373987" y="742324"/>
            <a:ext cx="1402724" cy="130189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F65CA465-CA3B-CD00-99B9-0A79336ED3E6}"/>
              </a:ext>
            </a:extLst>
          </p:cNvPr>
          <p:cNvSpPr/>
          <p:nvPr/>
        </p:nvSpPr>
        <p:spPr>
          <a:xfrm>
            <a:off x="324930" y="586924"/>
            <a:ext cx="11672460" cy="490642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20" name="Hình ảnh 41" descr="Ảnh có chứa hình vẽ, Tác phẩm nghệ thuật của trẻ con, minh họa, phim hoạt hình&#10;&#10;Mô tả được tạo tự động">
            <a:extLst>
              <a:ext uri="{FF2B5EF4-FFF2-40B4-BE49-F238E27FC236}">
                <a16:creationId xmlns:a16="http://schemas.microsoft.com/office/drawing/2014/main" id="{E300E47B-71EA-3F62-BF5F-7AFAC985B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5498" b="85682" l="70848" r="92596">
                        <a14:foregroundMark x1="73923" y1="73231" x2="84385" y2="70538"/>
                        <a14:foregroundMark x1="79692" y1="73846" x2="79692" y2="73846"/>
                        <a14:foregroundMark x1="77000" y1="70154" x2="79231" y2="76923"/>
                        <a14:foregroundMark x1="80077" y1="71769" x2="80308" y2="75923"/>
                        <a14:backgroundMark x1="88923" y1="81308" x2="88923" y2="81308"/>
                        <a14:backgroundMark x1="89000" y1="76846" x2="84538" y2="83462"/>
                        <a14:backgroundMark x1="84538" y1="83462" x2="84154" y2="83538"/>
                        <a14:backgroundMark x1="74923" y1="80538" x2="78462" y2="84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8129" t="62975" r="4686" b="11795"/>
          <a:stretch/>
        </p:blipFill>
        <p:spPr>
          <a:xfrm rot="845952">
            <a:off x="10545608" y="738168"/>
            <a:ext cx="1402724" cy="130189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02B8299-54AD-8443-FB54-B1CE75079679}"/>
              </a:ext>
            </a:extLst>
          </p:cNvPr>
          <p:cNvSpPr txBox="1"/>
          <p:nvPr/>
        </p:nvSpPr>
        <p:spPr>
          <a:xfrm>
            <a:off x="510209" y="586924"/>
            <a:ext cx="11301902" cy="41960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6555" indent="-152400" algn="ctr">
              <a:spcBef>
                <a:spcPts val="85"/>
              </a:spcBef>
              <a:spcAft>
                <a:spcPts val="0"/>
              </a:spcAft>
            </a:pPr>
            <a:r>
              <a:rPr lang="vi-VN" sz="3600" b="1" u="sng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Đáp</a:t>
            </a:r>
            <a:r>
              <a:rPr lang="vi-VN" sz="3600" b="1" u="sng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án</a:t>
            </a:r>
            <a:endParaRPr lang="en-US" sz="36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l">
              <a:spcBef>
                <a:spcPts val="205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532765" algn="l"/>
              </a:tabLst>
            </a:pPr>
            <a:r>
              <a:rPr lang="vi-VN" sz="3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</a:t>
            </a:r>
            <a:r>
              <a:rPr lang="vi-VN" sz="3200" spc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Các</a:t>
            </a:r>
            <a:r>
              <a:rPr lang="vi-VN" sz="3200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 câu ghép được nối trực tiếp với nhau, ngăn cách nhau bằng </a:t>
            </a:r>
            <a:r>
              <a:rPr lang="vi-VN" sz="3200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 </a:t>
            </a:r>
            <a:r>
              <a:rPr lang="vi-VN" sz="3200" spc="-1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phẩy.</a:t>
            </a:r>
            <a:endParaRPr lang="en-US" sz="3200" spc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l">
              <a:spcBef>
                <a:spcPts val="205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541020" algn="l"/>
              </a:tabLst>
            </a:pPr>
            <a:r>
              <a:rPr lang="vi-VN" sz="3200" spc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b,Các </a:t>
            </a:r>
            <a:r>
              <a:rPr lang="vi-VN" sz="32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 câu ghép được nối bằng cặp từ</a:t>
            </a:r>
            <a:r>
              <a:rPr lang="vi-VN" sz="3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i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đâu …</a:t>
            </a:r>
            <a:r>
              <a:rPr lang="vi-VN" sz="3200" i="1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i="1" spc="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đấy</a:t>
            </a:r>
            <a:r>
              <a:rPr lang="vi-VN" sz="3200" i="1" spc="-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(kết hợp với dấu </a:t>
            </a:r>
            <a:r>
              <a:rPr lang="vi-VN" sz="3200" spc="-1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phẩy).</a:t>
            </a:r>
            <a:endParaRPr lang="en-US" sz="32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l">
              <a:spcBef>
                <a:spcPts val="205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532765" algn="l"/>
              </a:tabLst>
            </a:pPr>
            <a:r>
              <a:rPr lang="vi-VN" sz="3200" spc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c, Các </a:t>
            </a:r>
            <a:r>
              <a:rPr lang="vi-VN" sz="3200" spc="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 câu ghép được nối bằng kết từ</a:t>
            </a:r>
            <a:r>
              <a:rPr lang="vi-VN" sz="3200" spc="-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i="1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vì</a:t>
            </a:r>
            <a:r>
              <a:rPr lang="vi-VN" sz="3200" spc="-2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spc="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l">
              <a:spcBef>
                <a:spcPts val="205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528320" algn="l"/>
              </a:tabLst>
            </a:pPr>
            <a:r>
              <a:rPr lang="vi-VN" sz="3200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d,Các</a:t>
            </a:r>
            <a:r>
              <a:rPr lang="vi-VN" sz="3200" spc="-5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vế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vi-VN" sz="32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ghép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vi-VN" sz="32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nối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vi-VN" sz="32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nhau,</a:t>
            </a:r>
            <a:r>
              <a:rPr lang="vi-VN" sz="32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ngăn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vi-VN" sz="32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vi-VN" sz="3200" spc="-5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bằng</a:t>
            </a:r>
            <a:r>
              <a:rPr lang="vi-VN" sz="3200" spc="-5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dấu</a:t>
            </a:r>
            <a:r>
              <a:rPr lang="vi-VN" sz="3200" spc="-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vi-VN" sz="3200" spc="-5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3200" spc="-2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chấm</a:t>
            </a:r>
            <a:r>
              <a:rPr lang="vi-VN" sz="3200" spc="-2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32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8945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couple of cartoon characters&#10;&#10;Description automatically generated">
            <a:extLst>
              <a:ext uri="{FF2B5EF4-FFF2-40B4-BE49-F238E27FC236}">
                <a16:creationId xmlns:a16="http://schemas.microsoft.com/office/drawing/2014/main" id="{2AE538B3-F0B7-63BD-287E-E233080091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396"/>
          <a:stretch/>
        </p:blipFill>
        <p:spPr>
          <a:xfrm>
            <a:off x="405234" y="3652448"/>
            <a:ext cx="2987298" cy="3119973"/>
          </a:xfrm>
          <a:prstGeom prst="rect">
            <a:avLst/>
          </a:prstGeom>
        </p:spPr>
      </p:pic>
      <p:pic>
        <p:nvPicPr>
          <p:cNvPr id="24" name="Picture 23" descr="A couple of cartoon characters&#10;&#10;Description automatically generated">
            <a:extLst>
              <a:ext uri="{FF2B5EF4-FFF2-40B4-BE49-F238E27FC236}">
                <a16:creationId xmlns:a16="http://schemas.microsoft.com/office/drawing/2014/main" id="{1B6EA779-71D3-2DC2-5518-AD39352A81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58" r="-1817"/>
          <a:stretch/>
        </p:blipFill>
        <p:spPr>
          <a:xfrm>
            <a:off x="9080992" y="3652448"/>
            <a:ext cx="2791645" cy="3119973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07818" y="193964"/>
            <a:ext cx="11664819" cy="6386945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8BAE46-DE33-6122-ECFD-491D0BC4AE74}"/>
              </a:ext>
            </a:extLst>
          </p:cNvPr>
          <p:cNvSpPr txBox="1"/>
          <p:nvPr/>
        </p:nvSpPr>
        <p:spPr>
          <a:xfrm>
            <a:off x="544129" y="632836"/>
            <a:ext cx="10992196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buClr>
                <a:srgbClr val="D71820"/>
              </a:buClr>
              <a:buSzPts val="1200"/>
              <a:tabLst>
                <a:tab pos="250190" algn="l"/>
              </a:tabLst>
            </a:pPr>
            <a:r>
              <a:rPr lang="en-US" sz="3200" u="none" strike="noStrike" spc="0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Bài</a:t>
            </a:r>
            <a:r>
              <a:rPr lang="en-US" sz="3200" u="none" strike="noStrike" spc="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2. </a:t>
            </a:r>
            <a:r>
              <a:rPr lang="vi-VN" sz="3200" u="none" strike="noStrike" spc="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Tìm kết từ phù hợp với mỗi kí hiệu </a:t>
            </a:r>
            <a:r>
              <a:rPr lang="en-US" sz="3200" u="none" strike="noStrike" spc="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</a:t>
            </a:r>
            <a:r>
              <a:rPr lang="vi-VN" sz="3200" u="none" strike="noStrike" spc="0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nối các vế câu trong những câu ghép dưới đây:</a:t>
            </a:r>
            <a:endParaRPr lang="en-US" sz="3200" u="none" strike="noStrike" spc="0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231F20"/>
              </a:buClr>
              <a:buSzPts val="1200"/>
              <a:buFont typeface="+mj-lt"/>
              <a:buAutoNum type="alphaLcParenR"/>
              <a:tabLst>
                <a:tab pos="528955" algn="l"/>
              </a:tabLst>
            </a:pPr>
            <a:r>
              <a:rPr lang="vi-VN" sz="3200" u="none" strike="noStrike" spc="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.....</a:t>
            </a:r>
            <a:r>
              <a:rPr lang="en-US" sz="3200" u="none" strike="noStrike" spc="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cuối tuần qua trời đẹp</a:t>
            </a:r>
            <a:r>
              <a:rPr lang="en-US" sz="3200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vi-VN" sz="3200" u="none" strike="noStrike" spc="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....</a:t>
            </a:r>
            <a:r>
              <a:rPr lang="en-US" sz="3200" u="none" strike="noStrike" spc="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</a:t>
            </a:r>
            <a:r>
              <a:rPr lang="vi-VN" sz="3200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bố mẹ cho chúng em đi thăm vườn thú.</a:t>
            </a:r>
            <a:endParaRPr lang="en-US" sz="3200" u="none" strike="noStrike" spc="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231F20"/>
              </a:buClr>
              <a:buSzPts val="1200"/>
              <a:buFont typeface="+mj-lt"/>
              <a:buAutoNum type="alphaLcParenR"/>
              <a:tabLst>
                <a:tab pos="441960" algn="l"/>
              </a:tabLst>
            </a:pPr>
            <a:r>
              <a:rPr lang="vi-VN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.......</a:t>
            </a:r>
            <a:r>
              <a:rPr lang="vi-VN" sz="3200" u="none" strike="noStrike" spc="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rét </a:t>
            </a:r>
            <a:r>
              <a:rPr lang="vi-VN" sz="3200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vẫn kéo dài </a:t>
            </a:r>
            <a:r>
              <a:rPr lang="vi-VN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.......</a:t>
            </a:r>
            <a:r>
              <a:rPr lang="vi-VN" sz="3200" u="none" strike="noStrike" spc="0" dirty="0" smtClean="0">
                <a:solidFill>
                  <a:srgbClr val="F09E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cây cối đã đâm chồi, nảy lộc.</a:t>
            </a:r>
            <a:endParaRPr lang="en-US" sz="3200" u="none" strike="noStrike" spc="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231F20"/>
              </a:buClr>
              <a:buSzPts val="1200"/>
              <a:buFont typeface="+mj-lt"/>
              <a:buAutoNum type="alphaLcParenR"/>
              <a:tabLst>
                <a:tab pos="528955" algn="l"/>
                <a:tab pos="3275330" algn="l"/>
              </a:tabLst>
            </a:pPr>
            <a:r>
              <a:rPr lang="vi-VN" sz="3200" u="none" strike="noStrike" spc="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.......cây </a:t>
            </a:r>
            <a:r>
              <a:rPr lang="vi-VN" sz="3200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tre tượng trưng cho lòng ngay </a:t>
            </a:r>
            <a:r>
              <a:rPr lang="vi-VN" sz="3200" u="none" strike="noStrike" spc="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thẳng.......hoa </a:t>
            </a:r>
            <a:r>
              <a:rPr lang="vi-VN" sz="3200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sen tượng trưng cho sự thanh</a:t>
            </a:r>
            <a:r>
              <a:rPr lang="en-US" sz="3200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sz="320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khiết của tâm hồn Việt Nam.</a:t>
            </a:r>
            <a:endParaRPr lang="en-US" sz="320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Clr>
                <a:srgbClr val="231F20"/>
              </a:buClr>
              <a:buSzPts val="1200"/>
              <a:buFont typeface="+mj-lt"/>
              <a:buAutoNum type="alphaLcParenR"/>
              <a:tabLst>
                <a:tab pos="441960" algn="l"/>
              </a:tabLst>
            </a:pPr>
            <a:r>
              <a:rPr lang="vi-VN" sz="3200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Tiếng </a:t>
            </a:r>
            <a:r>
              <a:rPr lang="vi-VN" sz="3200" u="none" strike="noStrike" spc="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cười.......đem </a:t>
            </a:r>
            <a:r>
              <a:rPr lang="vi-VN" sz="3200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lại niềm vui cho mọi người </a:t>
            </a:r>
            <a:r>
              <a:rPr lang="en-US" sz="3200" u="none" strike="noStrike" spc="0" dirty="0">
                <a:solidFill>
                  <a:srgbClr val="F09E22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     </a:t>
            </a:r>
          </a:p>
          <a:p>
            <a:pPr lvl="0">
              <a:buClr>
                <a:srgbClr val="231F20"/>
              </a:buClr>
              <a:buSzPts val="1200"/>
              <a:tabLst>
                <a:tab pos="441960" algn="l"/>
              </a:tabLst>
            </a:pPr>
            <a:r>
              <a:rPr lang="en-US" sz="3200" u="none" strike="noStrike" spc="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   </a:t>
            </a:r>
            <a:r>
              <a:rPr lang="vi-VN" sz="3200" u="none" strike="noStrike" spc="0" dirty="0" smtClean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........</a:t>
            </a:r>
            <a:r>
              <a:rPr lang="vi-VN" sz="3200" u="none" strike="noStrike" spc="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nó </a:t>
            </a:r>
            <a:r>
              <a:rPr lang="vi-VN" sz="3200" u="none" strike="noStrike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còn là một liều thuố'c bổ.</a:t>
            </a:r>
            <a:endParaRPr lang="en-US" sz="3200" u="none" strike="noStrike" spc="0" dirty="0">
              <a:solidFill>
                <a:srgbClr val="231F20"/>
              </a:solidFill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tuy... 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ư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ng...;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				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nế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u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... thì...; </a:t>
            </a:r>
            <a:endParaRPr lang="en-US" sz="3200" b="1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ourier New" panose="02070309020205020404" pitchFamily="49" charset="0"/>
              <a:cs typeface="Times New Roman" panose="02020603050405020304" pitchFamily="18" charset="0"/>
            </a:endParaRPr>
          </a:p>
          <a:p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chẳng những... mà...; </a:t>
            </a:r>
            <a:r>
              <a:rPr lang="en-US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		</a:t>
            </a:r>
            <a:r>
              <a:rPr lang="vi-VN" sz="32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ourier New" panose="02070309020205020404" pitchFamily="49" charset="0"/>
                <a:cs typeface="Times New Roman" panose="02020603050405020304" pitchFamily="18" charset="0"/>
              </a:rPr>
              <a:t>vì... nên...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3170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2C9F7A-BB38-30C1-42EB-A736C09DA49C}"/>
              </a:ext>
            </a:extLst>
          </p:cNvPr>
          <p:cNvSpPr txBox="1"/>
          <p:nvPr/>
        </p:nvSpPr>
        <p:spPr>
          <a:xfrm>
            <a:off x="242455" y="907153"/>
            <a:ext cx="11409218" cy="42423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76555" indent="-152400" algn="ctr">
              <a:spcBef>
                <a:spcPts val="205"/>
              </a:spcBef>
              <a:spcAft>
                <a:spcPts val="0"/>
              </a:spcAft>
            </a:pPr>
            <a:r>
              <a:rPr lang="vi-VN" sz="3200" b="1" u="sng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vi-VN" sz="3200" b="1" u="sng" spc="-2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án</a:t>
            </a:r>
            <a:endParaRPr lang="en-US" sz="3200" b="1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205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532765" algn="l"/>
              </a:tabLst>
            </a:pPr>
            <a:r>
              <a:rPr lang="vi-VN" sz="3200" b="1" spc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Vì</a:t>
            </a:r>
            <a:r>
              <a:rPr lang="vi-VN" sz="3200" b="1" spc="-1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cuối tuần qua trời đẹp</a:t>
            </a:r>
            <a:r>
              <a:rPr lang="vi-VN" sz="32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vi-VN" sz="3200" b="1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vi-VN" sz="3200" spc="-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cho chúng em đi thăm vườn </a:t>
            </a:r>
            <a:r>
              <a:rPr lang="vi-VN" sz="32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thú.</a:t>
            </a:r>
            <a:endParaRPr lang="en-US" sz="32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spcBef>
                <a:spcPts val="205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541020" algn="l"/>
              </a:tabLst>
            </a:pP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Tuy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vi-VN" sz="3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vẫn</a:t>
            </a:r>
            <a:r>
              <a:rPr lang="vi-VN" sz="3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vi-VN" sz="3200" spc="-15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vi-VN" sz="3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lang="vi-VN" sz="3200" b="1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vi-VN" sz="3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vi-VN" sz="3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vi-VN" sz="3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đâm</a:t>
            </a:r>
            <a:r>
              <a:rPr lang="vi-VN" sz="3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chồi,</a:t>
            </a:r>
            <a:r>
              <a:rPr lang="vi-VN" sz="3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nảy</a:t>
            </a:r>
            <a:r>
              <a:rPr lang="vi-VN" sz="3200" spc="-1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-2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lộc.</a:t>
            </a:r>
            <a:endParaRPr lang="en-US" sz="32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82880" lvl="0" algn="l">
              <a:lnSpc>
                <a:spcPct val="108000"/>
              </a:lnSpc>
              <a:spcBef>
                <a:spcPts val="205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534670" algn="l"/>
              </a:tabLst>
            </a:pPr>
            <a:r>
              <a:rPr lang="vi-VN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Nếu</a:t>
            </a:r>
            <a:r>
              <a:rPr lang="vi-VN" sz="3200" b="1" spc="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cây tre tượng trưng cho lòng ngay thẳng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vi-VN" sz="3200" b="1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 sen tượng trưng cho sự thanh khiết của tâm hồn Việt Nam.</a:t>
            </a:r>
            <a:endParaRPr lang="en-US" sz="32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182880" lvl="0" algn="l">
              <a:lnSpc>
                <a:spcPct val="108000"/>
              </a:lnSpc>
              <a:spcBef>
                <a:spcPts val="75"/>
              </a:spcBef>
              <a:spcAft>
                <a:spcPts val="0"/>
              </a:spcAft>
              <a:buClr>
                <a:srgbClr val="231F20"/>
              </a:buClr>
              <a:buSzPts val="1200"/>
              <a:tabLst>
                <a:tab pos="546735" algn="l"/>
              </a:tabLst>
            </a:pPr>
            <a:r>
              <a:rPr lang="vi-VN" sz="3200" b="1" spc="0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vi-VN" sz="3200" spc="0" dirty="0" smtClean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Lao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động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chẳng những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đem lại lợi ích cho cộng đồng </a:t>
            </a:r>
            <a:r>
              <a:rPr lang="vi-V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vi-VN" sz="3200" b="1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spc="0" dirty="0">
                <a:solidFill>
                  <a:srgbClr val="231F2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 còn giúp mỗi người khoẻ mạnh, nhanh nhẹn, khéo léo hơn.</a:t>
            </a:r>
            <a:endParaRPr lang="en-US" sz="3200" spc="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803" y="7570104"/>
            <a:ext cx="1533079" cy="14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970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21">
            <a:extLst>
              <a:ext uri="{FF2B5EF4-FFF2-40B4-BE49-F238E27FC236}">
                <a16:creationId xmlns:a16="http://schemas.microsoft.com/office/drawing/2014/main" id="{28BCC370-BA5C-C8BE-1826-4D3BC120CF76}"/>
              </a:ext>
            </a:extLst>
          </p:cNvPr>
          <p:cNvSpPr/>
          <p:nvPr/>
        </p:nvSpPr>
        <p:spPr>
          <a:xfrm>
            <a:off x="494519" y="401782"/>
            <a:ext cx="11454122" cy="6284381"/>
          </a:xfrm>
          <a:prstGeom prst="roundRect">
            <a:avLst>
              <a:gd name="adj" fmla="val 11589"/>
            </a:avLst>
          </a:prstGeom>
          <a:solidFill>
            <a:schemeClr val="bg1">
              <a:alpha val="86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54ACAA0-DB78-4114-F2F5-B790CF7D8398}"/>
              </a:ext>
            </a:extLst>
          </p:cNvPr>
          <p:cNvSpPr txBox="1"/>
          <p:nvPr/>
        </p:nvSpPr>
        <p:spPr>
          <a:xfrm>
            <a:off x="776684" y="734291"/>
            <a:ext cx="10889791" cy="44590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24000"/>
              </a:lnSpc>
              <a:spcAft>
                <a:spcPts val="700"/>
              </a:spcAft>
              <a:buClr>
                <a:srgbClr val="D71820"/>
              </a:buClr>
              <a:buSzPts val="1200"/>
              <a:tabLst>
                <a:tab pos="257175" algn="l"/>
              </a:tabLst>
            </a:pPr>
            <a:r>
              <a:rPr lang="en-US" sz="3600" b="1" u="sng" strike="noStrike" spc="0" dirty="0" err="1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u="sng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3. </a:t>
            </a:r>
            <a:r>
              <a:rPr lang="vi-VN" sz="3600" u="none" strike="noStrike" spc="0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Viết đoạn văn ngắn tả phong cảnh, trong đoạn văn có ít nhất một câu ghép sử dụng cặp từ thích hợp dưới đây để nối các vế câu.</a:t>
            </a:r>
            <a:endParaRPr lang="en-US" sz="3600" u="none" strike="noStrike" spc="0" dirty="0">
              <a:solidFill>
                <a:srgbClr val="231F20"/>
              </a:solidFill>
              <a:effectLst/>
              <a:latin typeface="Arial" panose="020B0604020202020204" pitchFamily="34" charset="0"/>
              <a:ea typeface="Arial" panose="020B0604020202020204" pitchFamily="34" charset="0"/>
              <a:cs typeface="Arial" panose="020B0604020202020204" pitchFamily="34" charset="0"/>
            </a:endParaRPr>
          </a:p>
          <a:p>
            <a:pPr>
              <a:tabLst>
                <a:tab pos="1034415" algn="l"/>
                <a:tab pos="2894330" algn="l"/>
                <a:tab pos="4034790" algn="l"/>
              </a:tabLst>
            </a:pPr>
            <a:r>
              <a:rPr lang="en-US" sz="3600" i="1" dirty="0">
                <a:solidFill>
                  <a:srgbClr val="231F2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vi-VN" sz="36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vừa... đã...	</a:t>
            </a:r>
            <a:endParaRPr lang="en-US" sz="3600" i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tabLst>
                <a:tab pos="1034415" algn="l"/>
                <a:tab pos="2894330" algn="l"/>
                <a:tab pos="4034790" algn="l"/>
              </a:tabLst>
            </a:pPr>
            <a:r>
              <a:rPr lang="en-US" sz="36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vi-VN" sz="36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bao nhiêu... bấy nhiêu</a:t>
            </a:r>
            <a:endParaRPr lang="en-US" sz="3600" i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tabLst>
                <a:tab pos="1034415" algn="l"/>
                <a:tab pos="2894330" algn="l"/>
                <a:tab pos="4034790" algn="l"/>
              </a:tabLst>
            </a:pPr>
            <a:r>
              <a:rPr lang="en-US" sz="36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vi-VN" sz="36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chưa... đã...	</a:t>
            </a:r>
            <a:endParaRPr lang="en-US" sz="3600" i="1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  <a:p>
            <a:pPr>
              <a:tabLst>
                <a:tab pos="1034415" algn="l"/>
                <a:tab pos="2894330" algn="l"/>
                <a:tab pos="4034790" algn="l"/>
              </a:tabLst>
            </a:pPr>
            <a:r>
              <a:rPr lang="en-US" sz="36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	</a:t>
            </a:r>
            <a:r>
              <a:rPr lang="vi-VN" sz="3600" i="1" dirty="0">
                <a:solidFill>
                  <a:srgbClr val="FF0000"/>
                </a:solidFill>
                <a:effectLst/>
                <a:latin typeface="Arial" panose="020B0604020202020204" pitchFamily="34" charset="0"/>
                <a:ea typeface="Arial" panose="020B0604020202020204" pitchFamily="34" charset="0"/>
              </a:rPr>
              <a:t>càng... càng...</a:t>
            </a:r>
            <a:endParaRPr lang="en-US" sz="3600" dirty="0">
              <a:solidFill>
                <a:srgbClr val="FF0000"/>
              </a:solidFill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8500" y="7455804"/>
            <a:ext cx="1533079" cy="14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396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7"/>
          <a:stretch/>
        </p:blipFill>
        <p:spPr>
          <a:xfrm>
            <a:off x="0" y="0"/>
            <a:ext cx="12213771" cy="6873388"/>
          </a:xfrm>
          <a:prstGeom prst="rect">
            <a:avLst/>
          </a:prstGeom>
        </p:spPr>
      </p:pic>
      <p:sp>
        <p:nvSpPr>
          <p:cNvPr id="37" name="Hình chữ nhật: Góc Tròn 6">
            <a:extLst>
              <a:ext uri="{FF2B5EF4-FFF2-40B4-BE49-F238E27FC236}">
                <a16:creationId xmlns:a16="http://schemas.microsoft.com/office/drawing/2014/main" id="{5EDA13FA-52E6-BE1A-FEDF-A2A8F414FB17}"/>
              </a:ext>
            </a:extLst>
          </p:cNvPr>
          <p:cNvSpPr/>
          <p:nvPr/>
        </p:nvSpPr>
        <p:spPr>
          <a:xfrm>
            <a:off x="172570" y="171911"/>
            <a:ext cx="11868630" cy="6529565"/>
          </a:xfrm>
          <a:custGeom>
            <a:avLst/>
            <a:gdLst>
              <a:gd name="connsiteX0" fmla="*/ 0 w 11868630"/>
              <a:gd name="connsiteY0" fmla="*/ 1088283 h 6529565"/>
              <a:gd name="connsiteX1" fmla="*/ 1088283 w 11868630"/>
              <a:gd name="connsiteY1" fmla="*/ 0 h 6529565"/>
              <a:gd name="connsiteX2" fmla="*/ 10780347 w 11868630"/>
              <a:gd name="connsiteY2" fmla="*/ 0 h 6529565"/>
              <a:gd name="connsiteX3" fmla="*/ 11868630 w 11868630"/>
              <a:gd name="connsiteY3" fmla="*/ 1088283 h 6529565"/>
              <a:gd name="connsiteX4" fmla="*/ 11868630 w 11868630"/>
              <a:gd name="connsiteY4" fmla="*/ 5441282 h 6529565"/>
              <a:gd name="connsiteX5" fmla="*/ 10780347 w 11868630"/>
              <a:gd name="connsiteY5" fmla="*/ 6529565 h 6529565"/>
              <a:gd name="connsiteX6" fmla="*/ 1088283 w 11868630"/>
              <a:gd name="connsiteY6" fmla="*/ 6529565 h 6529565"/>
              <a:gd name="connsiteX7" fmla="*/ 0 w 11868630"/>
              <a:gd name="connsiteY7" fmla="*/ 5441282 h 6529565"/>
              <a:gd name="connsiteX8" fmla="*/ 0 w 11868630"/>
              <a:gd name="connsiteY8" fmla="*/ 1088283 h 6529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868630" h="6529565" fill="none" extrusionOk="0">
                <a:moveTo>
                  <a:pt x="0" y="1088283"/>
                </a:moveTo>
                <a:cubicBezTo>
                  <a:pt x="-97911" y="493329"/>
                  <a:pt x="485731" y="8572"/>
                  <a:pt x="1088283" y="0"/>
                </a:cubicBezTo>
                <a:cubicBezTo>
                  <a:pt x="5783717" y="77600"/>
                  <a:pt x="6925269" y="-27269"/>
                  <a:pt x="10780347" y="0"/>
                </a:cubicBezTo>
                <a:cubicBezTo>
                  <a:pt x="11446770" y="-86247"/>
                  <a:pt x="11930125" y="505344"/>
                  <a:pt x="11868630" y="1088283"/>
                </a:cubicBezTo>
                <a:cubicBezTo>
                  <a:pt x="11977630" y="2436843"/>
                  <a:pt x="11790421" y="4826700"/>
                  <a:pt x="11868630" y="5441282"/>
                </a:cubicBezTo>
                <a:cubicBezTo>
                  <a:pt x="11797083" y="6014336"/>
                  <a:pt x="11284100" y="6572472"/>
                  <a:pt x="10780347" y="6529565"/>
                </a:cubicBezTo>
                <a:cubicBezTo>
                  <a:pt x="8376932" y="6578742"/>
                  <a:pt x="4583615" y="6406863"/>
                  <a:pt x="1088283" y="6529565"/>
                </a:cubicBezTo>
                <a:cubicBezTo>
                  <a:pt x="474948" y="6623976"/>
                  <a:pt x="-47091" y="6082870"/>
                  <a:pt x="0" y="5441282"/>
                </a:cubicBezTo>
                <a:cubicBezTo>
                  <a:pt x="47022" y="4597184"/>
                  <a:pt x="104569" y="2155541"/>
                  <a:pt x="0" y="1088283"/>
                </a:cubicBezTo>
                <a:close/>
              </a:path>
              <a:path w="11868630" h="6529565" stroke="0" extrusionOk="0">
                <a:moveTo>
                  <a:pt x="0" y="1088283"/>
                </a:moveTo>
                <a:cubicBezTo>
                  <a:pt x="24239" y="484470"/>
                  <a:pt x="553689" y="-4434"/>
                  <a:pt x="1088283" y="0"/>
                </a:cubicBezTo>
                <a:cubicBezTo>
                  <a:pt x="3058497" y="-129276"/>
                  <a:pt x="8105171" y="-77778"/>
                  <a:pt x="10780347" y="0"/>
                </a:cubicBezTo>
                <a:cubicBezTo>
                  <a:pt x="11374683" y="-21380"/>
                  <a:pt x="11850025" y="594519"/>
                  <a:pt x="11868630" y="1088283"/>
                </a:cubicBezTo>
                <a:cubicBezTo>
                  <a:pt x="11950229" y="2908235"/>
                  <a:pt x="12022930" y="3536088"/>
                  <a:pt x="11868630" y="5441282"/>
                </a:cubicBezTo>
                <a:cubicBezTo>
                  <a:pt x="11918403" y="6147291"/>
                  <a:pt x="11329250" y="6547285"/>
                  <a:pt x="10780347" y="6529565"/>
                </a:cubicBezTo>
                <a:cubicBezTo>
                  <a:pt x="6571720" y="6573785"/>
                  <a:pt x="3070520" y="6500183"/>
                  <a:pt x="1088283" y="6529565"/>
                </a:cubicBezTo>
                <a:cubicBezTo>
                  <a:pt x="474565" y="6480860"/>
                  <a:pt x="-11060" y="6039768"/>
                  <a:pt x="0" y="5441282"/>
                </a:cubicBezTo>
                <a:cubicBezTo>
                  <a:pt x="-159954" y="4161506"/>
                  <a:pt x="22140" y="2271464"/>
                  <a:pt x="0" y="1088283"/>
                </a:cubicBezTo>
                <a:close/>
              </a:path>
            </a:pathLst>
          </a:custGeom>
          <a:solidFill>
            <a:schemeClr val="bg1"/>
          </a:solidFill>
          <a:ln w="76200">
            <a:solidFill>
              <a:srgbClr val="FF5D5D"/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292532691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DA287F-80C3-BFDD-2792-4403BD97486B}"/>
              </a:ext>
            </a:extLst>
          </p:cNvPr>
          <p:cNvSpPr txBox="1"/>
          <p:nvPr/>
        </p:nvSpPr>
        <p:spPr>
          <a:xfrm>
            <a:off x="428725" y="305026"/>
            <a:ext cx="116015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486A586F-A7D2-40BC-9D03-53E132FD88CE}"/>
              </a:ext>
            </a:extLst>
          </p:cNvPr>
          <p:cNvSpPr txBox="1"/>
          <p:nvPr/>
        </p:nvSpPr>
        <p:spPr>
          <a:xfrm>
            <a:off x="522076" y="522851"/>
            <a:ext cx="11009439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ủng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soạn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điện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2,3,4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,5</a:t>
            </a:r>
            <a:r>
              <a:rPr lang="en-GB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sz="28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GB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 giáo án  điện tử Hiền </a:t>
            </a:r>
            <a:r>
              <a:rPr lang="vi-VN" sz="28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Trần</a:t>
            </a:r>
            <a:endParaRPr lang="en-GB" sz="28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 cô thầy sử dụng bài giảng nội bộ ko gửi lên trang mạng XH hội nhóm zalo,Facebook</a:t>
            </a:r>
            <a:r>
              <a:rPr lang="en-GB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vi-VN" sz="36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dirty="0" smtClean="0">
                <a:latin typeface="Calibri" panose="020F0502020204030204"/>
              </a:rPr>
              <a:t>T</a:t>
            </a:r>
            <a:r>
              <a:rPr lang="en-GB" sz="3600" dirty="0" err="1" smtClean="0">
                <a:latin typeface="Calibri" panose="020F0502020204030204"/>
              </a:rPr>
              <a:t>hầy</a:t>
            </a:r>
            <a:r>
              <a:rPr lang="en-GB" sz="3600" dirty="0" smtClean="0">
                <a:latin typeface="Calibri" panose="020F0502020204030204"/>
              </a:rPr>
              <a:t> </a:t>
            </a:r>
            <a:r>
              <a:rPr lang="en-GB" sz="3600" dirty="0" err="1">
                <a:latin typeface="Calibri" panose="020F0502020204030204"/>
              </a:rPr>
              <a:t>cô</a:t>
            </a:r>
            <a:r>
              <a:rPr lang="en-GB" sz="3600" dirty="0">
                <a:latin typeface="Calibri" panose="020F0502020204030204"/>
              </a:rPr>
              <a:t> </a:t>
            </a:r>
            <a:r>
              <a:rPr lang="en-GB" sz="3600" dirty="0" err="1" smtClean="0">
                <a:latin typeface="Calibri" panose="020F0502020204030204"/>
              </a:rPr>
              <a:t>liên</a:t>
            </a:r>
            <a:r>
              <a:rPr lang="vi-VN" sz="3600" dirty="0" smtClean="0">
                <a:latin typeface="Calibri" panose="020F0502020204030204"/>
              </a:rPr>
              <a:t> hệ</a:t>
            </a:r>
            <a:r>
              <a:rPr lang="en-GB" sz="3600" dirty="0" smtClean="0">
                <a:latin typeface="Calibri" panose="020F0502020204030204"/>
              </a:rPr>
              <a:t> </a:t>
            </a:r>
            <a:endParaRPr lang="vi-VN" sz="3600" dirty="0" smtClean="0"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dirty="0" smtClean="0">
                <a:solidFill>
                  <a:srgbClr val="0070C0"/>
                </a:solidFill>
                <a:latin typeface="Calibri" panose="020F0502020204030204"/>
              </a:rPr>
              <a:t>ZALO</a:t>
            </a:r>
            <a:r>
              <a:rPr lang="vi-VN" sz="3600" dirty="0" smtClean="0">
                <a:solidFill>
                  <a:srgbClr val="0070C0"/>
                </a:solidFill>
                <a:latin typeface="Calibri" panose="020F0502020204030204"/>
              </a:rPr>
              <a:t> Duy nhất</a:t>
            </a:r>
            <a:r>
              <a:rPr lang="en-GB" sz="3600" dirty="0" smtClean="0">
                <a:solidFill>
                  <a:srgbClr val="0070C0"/>
                </a:solidFill>
                <a:latin typeface="Calibri" panose="020F0502020204030204"/>
              </a:rPr>
              <a:t>  </a:t>
            </a:r>
            <a:r>
              <a:rPr lang="en-GB" sz="4800" dirty="0">
                <a:solidFill>
                  <a:srgbClr val="0070C0"/>
                </a:solidFill>
                <a:latin typeface="Calibri" panose="020F0502020204030204"/>
              </a:rPr>
              <a:t>SĐT: </a:t>
            </a:r>
            <a:r>
              <a:rPr lang="en-GB" sz="4800" dirty="0" smtClean="0">
                <a:solidFill>
                  <a:srgbClr val="0070C0"/>
                </a:solidFill>
                <a:latin typeface="Calibri" panose="020F0502020204030204"/>
              </a:rPr>
              <a:t>035</a:t>
            </a:r>
            <a:r>
              <a:rPr lang="vi-VN" sz="4800" dirty="0" smtClean="0">
                <a:solidFill>
                  <a:srgbClr val="0070C0"/>
                </a:solidFill>
                <a:latin typeface="Calibri" panose="020F0502020204030204"/>
              </a:rPr>
              <a:t>3095025</a:t>
            </a:r>
            <a:endParaRPr lang="en-US" sz="4800" dirty="0" smtClean="0">
              <a:solidFill>
                <a:srgbClr val="0070C0"/>
              </a:solidFill>
              <a:latin typeface="Calibri" panose="020F0502020204030204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(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mọi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zalo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khác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đều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là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giả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mạo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 </a:t>
            </a:r>
            <a:r>
              <a:rPr lang="en-US" sz="4800" dirty="0" err="1" smtClean="0">
                <a:solidFill>
                  <a:srgbClr val="7030A0"/>
                </a:solidFill>
                <a:latin typeface="Calibri" panose="020F0502020204030204"/>
              </a:rPr>
              <a:t>em</a:t>
            </a:r>
            <a:r>
              <a:rPr lang="en-US" sz="4800" dirty="0" smtClean="0">
                <a:solidFill>
                  <a:srgbClr val="7030A0"/>
                </a:solidFill>
                <a:latin typeface="Calibri" panose="020F0502020204030204"/>
              </a:rPr>
              <a:t>)</a:t>
            </a:r>
          </a:p>
          <a:p>
            <a:pPr lvl="0" algn="ctr">
              <a:defRPr/>
            </a:pP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hay</a:t>
            </a:r>
            <a:r>
              <a:rPr lang="vi-VN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err="1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600" dirty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600" dirty="0" smtClean="0"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Facebook:</a:t>
            </a:r>
            <a:endParaRPr lang="vi-VN" sz="3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NHÓM GIÁO ÁN ĐIÊN TỬ </a:t>
            </a:r>
            <a:r>
              <a:rPr lang="vi-VN" sz="2400" b="1" kern="0" dirty="0" smtClean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5,9,12 </a:t>
            </a:r>
            <a:r>
              <a:rPr lang="vi-VN" sz="2400" b="1" kern="0" dirty="0">
                <a:solidFill>
                  <a:srgbClr val="FF0000"/>
                </a:solidFill>
                <a:latin typeface="Times New Roman"/>
                <a:cs typeface="Times New Roman" panose="02020603050405020304" pitchFamily="18" charset="0"/>
              </a:rPr>
              <a:t>( coppy link bên dưới vào tìm kiếm fb )</a:t>
            </a:r>
          </a:p>
          <a:p>
            <a:pPr lvl="0" algn="ctr" defTabSz="835526">
              <a:defRPr/>
            </a:pPr>
            <a:r>
              <a:rPr lang="vi-VN" sz="2400" b="1" kern="0" dirty="0">
                <a:solidFill>
                  <a:srgbClr val="0070C0"/>
                </a:solidFill>
                <a:latin typeface="Times New Roman"/>
                <a:cs typeface="Times New Roman" panose="02020603050405020304" pitchFamily="18" charset="0"/>
                <a:hlinkClick r:id="rId4"/>
              </a:rPr>
              <a:t>https://www.facebook.com/groups/514479210372531/?ref=share_group_link</a:t>
            </a:r>
            <a:endParaRPr lang="vi-VN" sz="2400" b="1" kern="0" dirty="0">
              <a:solidFill>
                <a:srgbClr val="0070C0"/>
              </a:solidFill>
              <a:latin typeface="Times New Roman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25" y="2325651"/>
            <a:ext cx="1420199" cy="1258385"/>
          </a:xfrm>
          <a:prstGeom prst="rect">
            <a:avLst/>
          </a:prstGeom>
        </p:spPr>
      </p:pic>
      <p:pic>
        <p:nvPicPr>
          <p:cNvPr id="7" name="Picture 2" descr="Danh mục 5 bộ sách giáo khoa lớp 1 mới | Bộ sách lớp 1 mới">
            <a:extLst>
              <a:ext uri="{FF2B5EF4-FFF2-40B4-BE49-F238E27FC236}">
                <a16:creationId xmlns:a16="http://schemas.microsoft.com/office/drawing/2014/main" id="{CBD1067E-CD8C-4662-A6BF-A73A6977D4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425" y="5418880"/>
            <a:ext cx="1881629" cy="1415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2730" y="2314428"/>
            <a:ext cx="1443030" cy="112226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0899" y="5543550"/>
            <a:ext cx="1770526" cy="1058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75906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: Rounded Corners 21">
            <a:extLst>
              <a:ext uri="{FF2B5EF4-FFF2-40B4-BE49-F238E27FC236}">
                <a16:creationId xmlns:a16="http://schemas.microsoft.com/office/drawing/2014/main" id="{28BCC370-BA5C-C8BE-1826-4D3BC120CF76}"/>
              </a:ext>
            </a:extLst>
          </p:cNvPr>
          <p:cNvSpPr/>
          <p:nvPr/>
        </p:nvSpPr>
        <p:spPr>
          <a:xfrm>
            <a:off x="452955" y="285213"/>
            <a:ext cx="11454122" cy="6317824"/>
          </a:xfrm>
          <a:prstGeom prst="roundRect">
            <a:avLst>
              <a:gd name="adj" fmla="val 11589"/>
            </a:avLst>
          </a:prstGeom>
          <a:solidFill>
            <a:schemeClr val="bg1">
              <a:alpha val="86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1A807EE-6912-F1DD-2B03-BD2AE0375BDA}"/>
              </a:ext>
            </a:extLst>
          </p:cNvPr>
          <p:cNvSpPr/>
          <p:nvPr/>
        </p:nvSpPr>
        <p:spPr>
          <a:xfrm>
            <a:off x="3560903" y="567163"/>
            <a:ext cx="4779534" cy="796835"/>
          </a:xfrm>
          <a:prstGeom prst="roundRect">
            <a:avLst>
              <a:gd name="adj" fmla="val 50000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rgbClr val="0070C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kumimoji="0" lang="vi-VN" sz="4400" b="1" i="0" u="none" strike="noStrike" kern="1200" cap="none" spc="0" normalizeH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DỤNG</a:t>
            </a:r>
            <a:endParaRPr kumimoji="0" lang="en-US" sz="4400" b="1" i="0" u="none" strike="noStrike" kern="120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1E5523B-ADDD-1370-0B43-1D4AD829C988}"/>
              </a:ext>
            </a:extLst>
          </p:cNvPr>
          <p:cNvSpPr txBox="1"/>
          <p:nvPr/>
        </p:nvSpPr>
        <p:spPr>
          <a:xfrm>
            <a:off x="1247798" y="1814490"/>
            <a:ext cx="98644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Vận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nối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vế</a:t>
            </a:r>
            <a:r>
              <a:rPr lang="en-US" sz="3600" dirty="0"/>
              <a:t> </a:t>
            </a:r>
            <a:r>
              <a:rPr lang="en-US" sz="3600" dirty="0" err="1"/>
              <a:t>câu</a:t>
            </a:r>
            <a:r>
              <a:rPr lang="en-US" sz="3600" dirty="0"/>
              <a:t> </a:t>
            </a:r>
            <a:r>
              <a:rPr lang="en-US" sz="3600" dirty="0" err="1"/>
              <a:t>ghéo</a:t>
            </a:r>
            <a:r>
              <a:rPr lang="en-US" sz="3600" dirty="0"/>
              <a:t> </a:t>
            </a:r>
            <a:r>
              <a:rPr lang="en-US" sz="3600" dirty="0" err="1"/>
              <a:t>bằng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, </a:t>
            </a:r>
            <a:r>
              <a:rPr lang="en-US" sz="3600" dirty="0" err="1"/>
              <a:t>cặp</a:t>
            </a:r>
            <a:r>
              <a:rPr lang="en-US" sz="3600" dirty="0"/>
              <a:t> </a:t>
            </a:r>
            <a:r>
              <a:rPr lang="en-US" sz="3600" dirty="0" err="1"/>
              <a:t>kết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từ</a:t>
            </a:r>
            <a:r>
              <a:rPr lang="en-US" sz="3600" dirty="0"/>
              <a:t> </a:t>
            </a:r>
            <a:r>
              <a:rPr lang="en-US" sz="3600" dirty="0" err="1"/>
              <a:t>ngữ</a:t>
            </a:r>
            <a:r>
              <a:rPr lang="en-US" sz="3600" dirty="0"/>
              <a:t> </a:t>
            </a:r>
            <a:r>
              <a:rPr lang="en-US" sz="3600" dirty="0" err="1"/>
              <a:t>nối</a:t>
            </a:r>
            <a:r>
              <a:rPr lang="en-US" sz="3600" dirty="0"/>
              <a:t> </a:t>
            </a:r>
            <a:r>
              <a:rPr lang="en-US" sz="3600" dirty="0" err="1"/>
              <a:t>khác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viết</a:t>
            </a:r>
            <a:r>
              <a:rPr lang="en-US" sz="3600" dirty="0"/>
              <a:t> </a:t>
            </a:r>
            <a:r>
              <a:rPr lang="en-US" sz="3600" dirty="0" err="1"/>
              <a:t>văn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hợp</a:t>
            </a:r>
            <a:r>
              <a:rPr lang="en-US" sz="3600" dirty="0"/>
              <a:t> </a:t>
            </a:r>
            <a:r>
              <a:rPr lang="en-US" sz="3600" dirty="0" err="1"/>
              <a:t>lý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4387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6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6000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6000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" grpId="0" animBg="1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1">
            <a:extLst>
              <a:ext uri="{FF2B5EF4-FFF2-40B4-BE49-F238E27FC236}">
                <a16:creationId xmlns:a16="http://schemas.microsoft.com/office/drawing/2014/main" id="{7EB0AE32-89E6-6599-F469-43F65CBBACCA}"/>
              </a:ext>
            </a:extLst>
          </p:cNvPr>
          <p:cNvSpPr/>
          <p:nvPr/>
        </p:nvSpPr>
        <p:spPr>
          <a:xfrm>
            <a:off x="410548" y="1904609"/>
            <a:ext cx="11541968" cy="4421553"/>
          </a:xfrm>
          <a:custGeom>
            <a:avLst/>
            <a:gdLst>
              <a:gd name="connsiteX0" fmla="*/ 0 w 11541968"/>
              <a:gd name="connsiteY0" fmla="*/ 599253 h 4421553"/>
              <a:gd name="connsiteX1" fmla="*/ 599253 w 11541968"/>
              <a:gd name="connsiteY1" fmla="*/ 0 h 4421553"/>
              <a:gd name="connsiteX2" fmla="*/ 10942715 w 11541968"/>
              <a:gd name="connsiteY2" fmla="*/ 0 h 4421553"/>
              <a:gd name="connsiteX3" fmla="*/ 11541968 w 11541968"/>
              <a:gd name="connsiteY3" fmla="*/ 599253 h 4421553"/>
              <a:gd name="connsiteX4" fmla="*/ 11541968 w 11541968"/>
              <a:gd name="connsiteY4" fmla="*/ 3822300 h 4421553"/>
              <a:gd name="connsiteX5" fmla="*/ 10942715 w 11541968"/>
              <a:gd name="connsiteY5" fmla="*/ 4421553 h 4421553"/>
              <a:gd name="connsiteX6" fmla="*/ 599253 w 11541968"/>
              <a:gd name="connsiteY6" fmla="*/ 4421553 h 4421553"/>
              <a:gd name="connsiteX7" fmla="*/ 0 w 11541968"/>
              <a:gd name="connsiteY7" fmla="*/ 3822300 h 4421553"/>
              <a:gd name="connsiteX8" fmla="*/ 0 w 11541968"/>
              <a:gd name="connsiteY8" fmla="*/ 599253 h 44215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41968" h="4421553" fill="none" extrusionOk="0">
                <a:moveTo>
                  <a:pt x="0" y="599253"/>
                </a:moveTo>
                <a:cubicBezTo>
                  <a:pt x="1740" y="315385"/>
                  <a:pt x="294714" y="44339"/>
                  <a:pt x="599253" y="0"/>
                </a:cubicBezTo>
                <a:cubicBezTo>
                  <a:pt x="2592794" y="72427"/>
                  <a:pt x="7426792" y="61419"/>
                  <a:pt x="10942715" y="0"/>
                </a:cubicBezTo>
                <a:cubicBezTo>
                  <a:pt x="11266634" y="-48455"/>
                  <a:pt x="11487292" y="251757"/>
                  <a:pt x="11541968" y="599253"/>
                </a:cubicBezTo>
                <a:cubicBezTo>
                  <a:pt x="11642844" y="1011066"/>
                  <a:pt x="11434655" y="2412419"/>
                  <a:pt x="11541968" y="3822300"/>
                </a:cubicBezTo>
                <a:cubicBezTo>
                  <a:pt x="11543932" y="4143292"/>
                  <a:pt x="11255697" y="4401402"/>
                  <a:pt x="10942715" y="4421553"/>
                </a:cubicBezTo>
                <a:cubicBezTo>
                  <a:pt x="6122165" y="4451380"/>
                  <a:pt x="2004814" y="4342247"/>
                  <a:pt x="599253" y="4421553"/>
                </a:cubicBezTo>
                <a:cubicBezTo>
                  <a:pt x="330013" y="4414576"/>
                  <a:pt x="-32520" y="4159688"/>
                  <a:pt x="0" y="3822300"/>
                </a:cubicBezTo>
                <a:cubicBezTo>
                  <a:pt x="50037" y="2320250"/>
                  <a:pt x="770" y="1818915"/>
                  <a:pt x="0" y="599253"/>
                </a:cubicBezTo>
                <a:close/>
              </a:path>
              <a:path w="11541968" h="4421553" stroke="0" extrusionOk="0">
                <a:moveTo>
                  <a:pt x="0" y="599253"/>
                </a:moveTo>
                <a:cubicBezTo>
                  <a:pt x="32638" y="277191"/>
                  <a:pt x="282480" y="29555"/>
                  <a:pt x="599253" y="0"/>
                </a:cubicBezTo>
                <a:cubicBezTo>
                  <a:pt x="4266228" y="123000"/>
                  <a:pt x="6480235" y="-96860"/>
                  <a:pt x="10942715" y="0"/>
                </a:cubicBezTo>
                <a:cubicBezTo>
                  <a:pt x="11244616" y="-22145"/>
                  <a:pt x="11545721" y="260729"/>
                  <a:pt x="11541968" y="599253"/>
                </a:cubicBezTo>
                <a:cubicBezTo>
                  <a:pt x="11545141" y="2163788"/>
                  <a:pt x="11636235" y="2902557"/>
                  <a:pt x="11541968" y="3822300"/>
                </a:cubicBezTo>
                <a:cubicBezTo>
                  <a:pt x="11490393" y="4171943"/>
                  <a:pt x="11265288" y="4420181"/>
                  <a:pt x="10942715" y="4421553"/>
                </a:cubicBezTo>
                <a:cubicBezTo>
                  <a:pt x="7244165" y="4260846"/>
                  <a:pt x="2652638" y="4461220"/>
                  <a:pt x="599253" y="4421553"/>
                </a:cubicBezTo>
                <a:cubicBezTo>
                  <a:pt x="244033" y="4416653"/>
                  <a:pt x="-59273" y="4126406"/>
                  <a:pt x="0" y="3822300"/>
                </a:cubicBezTo>
                <a:cubicBezTo>
                  <a:pt x="32216" y="2225742"/>
                  <a:pt x="57206" y="1432606"/>
                  <a:pt x="0" y="599253"/>
                </a:cubicBezTo>
                <a:close/>
              </a:path>
            </a:pathLst>
          </a:custGeom>
          <a:solidFill>
            <a:schemeClr val="bg1">
              <a:alpha val="76000"/>
            </a:schemeClr>
          </a:solidFill>
          <a:ln w="38100">
            <a:solidFill>
              <a:srgbClr val="002060"/>
            </a:solidFill>
            <a:prstDash val="dash"/>
            <a:extLst>
              <a:ext uri="{C807C97D-BFC1-408E-A445-0C87EB9F89A2}">
                <ask:lineSketchStyleProps xmlns="" xmlns:ask="http://schemas.microsoft.com/office/drawing/2018/sketchyshapes" sd="852854689">
                  <a:prstGeom prst="roundRect">
                    <a:avLst>
                      <a:gd name="adj" fmla="val 13553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marR="0" lvl="0" indent="0" algn="just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E26C33-CCED-1DFF-850D-21288C6AFB3C}"/>
              </a:ext>
            </a:extLst>
          </p:cNvPr>
          <p:cNvSpPr txBox="1"/>
          <p:nvPr/>
        </p:nvSpPr>
        <p:spPr>
          <a:xfrm>
            <a:off x="1947339" y="22206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AF0832E-054D-C786-8F08-DD8A07EAD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2137949"/>
            <a:ext cx="919996" cy="9199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E66FBE2-62A2-9D02-F1F4-46420AB99DC8}"/>
              </a:ext>
            </a:extLst>
          </p:cNvPr>
          <p:cNvSpPr txBox="1"/>
          <p:nvPr/>
        </p:nvSpPr>
        <p:spPr>
          <a:xfrm>
            <a:off x="1947339" y="32016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0806FAD-3A84-5D70-97E6-62B953826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3118961"/>
            <a:ext cx="919996" cy="91999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50DC724-4E6F-EEA0-8211-0A771A180536}"/>
              </a:ext>
            </a:extLst>
          </p:cNvPr>
          <p:cNvSpPr txBox="1"/>
          <p:nvPr/>
        </p:nvSpPr>
        <p:spPr>
          <a:xfrm>
            <a:off x="1947339" y="41826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8A2582F-E09F-2953-5941-9D17F1C493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4099973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7B5F9AF2-B508-4157-1C97-45119E7BD266}"/>
              </a:ext>
            </a:extLst>
          </p:cNvPr>
          <p:cNvSpPr txBox="1"/>
          <p:nvPr/>
        </p:nvSpPr>
        <p:spPr>
          <a:xfrm>
            <a:off x="1947339" y="51636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A8CF209-4CB8-A67C-7090-F4BBDCC1E8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37208" flipH="1">
            <a:off x="755225" y="50809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BC342B-9FDE-B0F5-F1B1-4FEB9D5FA7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9254" y="227671"/>
            <a:ext cx="6572058" cy="1585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632657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7" grpId="0" uiExpand="1" build="p"/>
      <p:bldP spid="9" grpId="0" uiExpand="1" build="p"/>
      <p:bldP spid="11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9">
            <a:extLst>
              <a:ext uri="{FF2B5EF4-FFF2-40B4-BE49-F238E27FC236}">
                <a16:creationId xmlns:a16="http://schemas.microsoft.com/office/drawing/2014/main" id="{B2C6E138-2BB7-1588-4F93-C5423597E4F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73333" y="2383975"/>
            <a:ext cx="2113977" cy="4474025"/>
          </a:xfrm>
          <a:prstGeom prst="rect">
            <a:avLst/>
          </a:prstGeom>
        </p:spPr>
      </p:pic>
      <p:pic>
        <p:nvPicPr>
          <p:cNvPr id="12" name="Picture 20">
            <a:extLst>
              <a:ext uri="{FF2B5EF4-FFF2-40B4-BE49-F238E27FC236}">
                <a16:creationId xmlns:a16="http://schemas.microsoft.com/office/drawing/2014/main" id="{84127360-4D4F-FBB6-7D1E-E9385419047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7515055" y="2416038"/>
            <a:ext cx="1743470" cy="44419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8580F15-BE8B-DB92-C759-2CF4442F43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153526" y="1202912"/>
            <a:ext cx="10053175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870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B38F45-C3ED-5A44-ED71-578DF5A9B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2525" y="1352835"/>
            <a:ext cx="7742591" cy="5505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72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ular Callout 1"/>
          <p:cNvSpPr/>
          <p:nvPr/>
        </p:nvSpPr>
        <p:spPr>
          <a:xfrm>
            <a:off x="191345" y="1478655"/>
            <a:ext cx="5580233" cy="1662313"/>
          </a:xfrm>
          <a:custGeom>
            <a:avLst/>
            <a:gdLst>
              <a:gd name="connsiteX0" fmla="*/ 0 w 5580233"/>
              <a:gd name="connsiteY0" fmla="*/ 277058 h 1662313"/>
              <a:gd name="connsiteX1" fmla="*/ 277058 w 5580233"/>
              <a:gd name="connsiteY1" fmla="*/ 0 h 1662313"/>
              <a:gd name="connsiteX2" fmla="*/ 603549 w 5580233"/>
              <a:gd name="connsiteY2" fmla="*/ 0 h 1662313"/>
              <a:gd name="connsiteX3" fmla="*/ 930039 w 5580233"/>
              <a:gd name="connsiteY3" fmla="*/ 0 h 1662313"/>
              <a:gd name="connsiteX4" fmla="*/ 930039 w 5580233"/>
              <a:gd name="connsiteY4" fmla="*/ 0 h 1662313"/>
              <a:gd name="connsiteX5" fmla="*/ 1395058 w 5580233"/>
              <a:gd name="connsiteY5" fmla="*/ 0 h 1662313"/>
              <a:gd name="connsiteX6" fmla="*/ 1887979 w 5580233"/>
              <a:gd name="connsiteY6" fmla="*/ 0 h 1662313"/>
              <a:gd name="connsiteX7" fmla="*/ 2325097 w 5580233"/>
              <a:gd name="connsiteY7" fmla="*/ 0 h 1662313"/>
              <a:gd name="connsiteX8" fmla="*/ 2980274 w 5580233"/>
              <a:gd name="connsiteY8" fmla="*/ 0 h 1662313"/>
              <a:gd name="connsiteX9" fmla="*/ 3575890 w 5580233"/>
              <a:gd name="connsiteY9" fmla="*/ 0 h 1662313"/>
              <a:gd name="connsiteX10" fmla="*/ 4231067 w 5580233"/>
              <a:gd name="connsiteY10" fmla="*/ 0 h 1662313"/>
              <a:gd name="connsiteX11" fmla="*/ 5303175 w 5580233"/>
              <a:gd name="connsiteY11" fmla="*/ 0 h 1662313"/>
              <a:gd name="connsiteX12" fmla="*/ 5580233 w 5580233"/>
              <a:gd name="connsiteY12" fmla="*/ 277058 h 1662313"/>
              <a:gd name="connsiteX13" fmla="*/ 5580233 w 5580233"/>
              <a:gd name="connsiteY13" fmla="*/ 630297 h 1662313"/>
              <a:gd name="connsiteX14" fmla="*/ 5580233 w 5580233"/>
              <a:gd name="connsiteY14" fmla="*/ 969683 h 1662313"/>
              <a:gd name="connsiteX15" fmla="*/ 5580233 w 5580233"/>
              <a:gd name="connsiteY15" fmla="*/ 969683 h 1662313"/>
              <a:gd name="connsiteX16" fmla="*/ 5580233 w 5580233"/>
              <a:gd name="connsiteY16" fmla="*/ 1385261 h 1662313"/>
              <a:gd name="connsiteX17" fmla="*/ 5580233 w 5580233"/>
              <a:gd name="connsiteY17" fmla="*/ 1385255 h 1662313"/>
              <a:gd name="connsiteX18" fmla="*/ 5303175 w 5580233"/>
              <a:gd name="connsiteY18" fmla="*/ 1662313 h 1662313"/>
              <a:gd name="connsiteX19" fmla="*/ 4767121 w 5580233"/>
              <a:gd name="connsiteY19" fmla="*/ 1662313 h 1662313"/>
              <a:gd name="connsiteX20" fmla="*/ 4231067 w 5580233"/>
              <a:gd name="connsiteY20" fmla="*/ 1662313 h 1662313"/>
              <a:gd name="connsiteX21" fmla="*/ 3695013 w 5580233"/>
              <a:gd name="connsiteY21" fmla="*/ 1662313 h 1662313"/>
              <a:gd name="connsiteX22" fmla="*/ 3039836 w 5580233"/>
              <a:gd name="connsiteY22" fmla="*/ 1662313 h 1662313"/>
              <a:gd name="connsiteX23" fmla="*/ 2325097 w 5580233"/>
              <a:gd name="connsiteY23" fmla="*/ 1662313 h 1662313"/>
              <a:gd name="connsiteX24" fmla="*/ 2504018 w 5580233"/>
              <a:gd name="connsiteY24" fmla="*/ 2148157 h 1662313"/>
              <a:gd name="connsiteX25" fmla="*/ 2026578 w 5580233"/>
              <a:gd name="connsiteY25" fmla="*/ 2000784 h 1662313"/>
              <a:gd name="connsiteX26" fmla="*/ 1549137 w 5580233"/>
              <a:gd name="connsiteY26" fmla="*/ 1853412 h 1662313"/>
              <a:gd name="connsiteX27" fmla="*/ 930039 w 5580233"/>
              <a:gd name="connsiteY27" fmla="*/ 1662313 h 1662313"/>
              <a:gd name="connsiteX28" fmla="*/ 623138 w 5580233"/>
              <a:gd name="connsiteY28" fmla="*/ 1662313 h 1662313"/>
              <a:gd name="connsiteX29" fmla="*/ 277058 w 5580233"/>
              <a:gd name="connsiteY29" fmla="*/ 1662313 h 1662313"/>
              <a:gd name="connsiteX30" fmla="*/ 0 w 5580233"/>
              <a:gd name="connsiteY30" fmla="*/ 1385255 h 1662313"/>
              <a:gd name="connsiteX31" fmla="*/ 0 w 5580233"/>
              <a:gd name="connsiteY31" fmla="*/ 1385261 h 1662313"/>
              <a:gd name="connsiteX32" fmla="*/ 0 w 5580233"/>
              <a:gd name="connsiteY32" fmla="*/ 969683 h 1662313"/>
              <a:gd name="connsiteX33" fmla="*/ 0 w 5580233"/>
              <a:gd name="connsiteY33" fmla="*/ 969683 h 1662313"/>
              <a:gd name="connsiteX34" fmla="*/ 0 w 5580233"/>
              <a:gd name="connsiteY34" fmla="*/ 644149 h 1662313"/>
              <a:gd name="connsiteX35" fmla="*/ 0 w 5580233"/>
              <a:gd name="connsiteY35" fmla="*/ 277058 h 1662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5580233" h="1662313" fill="none" extrusionOk="0">
                <a:moveTo>
                  <a:pt x="0" y="277058"/>
                </a:moveTo>
                <a:cubicBezTo>
                  <a:pt x="-26148" y="143170"/>
                  <a:pt x="123365" y="-5160"/>
                  <a:pt x="277058" y="0"/>
                </a:cubicBezTo>
                <a:cubicBezTo>
                  <a:pt x="437671" y="-33047"/>
                  <a:pt x="451806" y="16261"/>
                  <a:pt x="603549" y="0"/>
                </a:cubicBezTo>
                <a:cubicBezTo>
                  <a:pt x="755292" y="-16261"/>
                  <a:pt x="804131" y="9252"/>
                  <a:pt x="930039" y="0"/>
                </a:cubicBezTo>
                <a:lnTo>
                  <a:pt x="930039" y="0"/>
                </a:lnTo>
                <a:cubicBezTo>
                  <a:pt x="1106058" y="-11649"/>
                  <a:pt x="1289923" y="11246"/>
                  <a:pt x="1395058" y="0"/>
                </a:cubicBezTo>
                <a:cubicBezTo>
                  <a:pt x="1500193" y="-11246"/>
                  <a:pt x="1693727" y="4120"/>
                  <a:pt x="1887979" y="0"/>
                </a:cubicBezTo>
                <a:cubicBezTo>
                  <a:pt x="2082231" y="-4120"/>
                  <a:pt x="2160218" y="32858"/>
                  <a:pt x="2325097" y="0"/>
                </a:cubicBezTo>
                <a:cubicBezTo>
                  <a:pt x="2632369" y="-6220"/>
                  <a:pt x="2846068" y="30849"/>
                  <a:pt x="2980274" y="0"/>
                </a:cubicBezTo>
                <a:cubicBezTo>
                  <a:pt x="3114480" y="-30849"/>
                  <a:pt x="3420542" y="1902"/>
                  <a:pt x="3575890" y="0"/>
                </a:cubicBezTo>
                <a:cubicBezTo>
                  <a:pt x="3731238" y="-1902"/>
                  <a:pt x="4018289" y="10661"/>
                  <a:pt x="4231067" y="0"/>
                </a:cubicBezTo>
                <a:cubicBezTo>
                  <a:pt x="4443845" y="-10661"/>
                  <a:pt x="5018032" y="24344"/>
                  <a:pt x="5303175" y="0"/>
                </a:cubicBezTo>
                <a:cubicBezTo>
                  <a:pt x="5421670" y="-3059"/>
                  <a:pt x="5567226" y="89967"/>
                  <a:pt x="5580233" y="277058"/>
                </a:cubicBezTo>
                <a:cubicBezTo>
                  <a:pt x="5587086" y="416783"/>
                  <a:pt x="5540462" y="477886"/>
                  <a:pt x="5580233" y="630297"/>
                </a:cubicBezTo>
                <a:cubicBezTo>
                  <a:pt x="5620004" y="782708"/>
                  <a:pt x="5562354" y="834764"/>
                  <a:pt x="5580233" y="969683"/>
                </a:cubicBezTo>
                <a:lnTo>
                  <a:pt x="5580233" y="969683"/>
                </a:lnTo>
                <a:cubicBezTo>
                  <a:pt x="5608248" y="1138638"/>
                  <a:pt x="5577420" y="1294481"/>
                  <a:pt x="5580233" y="1385261"/>
                </a:cubicBezTo>
                <a:lnTo>
                  <a:pt x="5580233" y="1385255"/>
                </a:lnTo>
                <a:cubicBezTo>
                  <a:pt x="5609784" y="1546707"/>
                  <a:pt x="5451367" y="1691738"/>
                  <a:pt x="5303175" y="1662313"/>
                </a:cubicBezTo>
                <a:cubicBezTo>
                  <a:pt x="5071800" y="1713534"/>
                  <a:pt x="4909136" y="1628742"/>
                  <a:pt x="4767121" y="1662313"/>
                </a:cubicBezTo>
                <a:cubicBezTo>
                  <a:pt x="4625106" y="1695884"/>
                  <a:pt x="4482450" y="1598359"/>
                  <a:pt x="4231067" y="1662313"/>
                </a:cubicBezTo>
                <a:cubicBezTo>
                  <a:pt x="3979684" y="1726267"/>
                  <a:pt x="3932398" y="1656649"/>
                  <a:pt x="3695013" y="1662313"/>
                </a:cubicBezTo>
                <a:cubicBezTo>
                  <a:pt x="3457628" y="1667977"/>
                  <a:pt x="3185166" y="1647599"/>
                  <a:pt x="3039836" y="1662313"/>
                </a:cubicBezTo>
                <a:cubicBezTo>
                  <a:pt x="2894506" y="1677027"/>
                  <a:pt x="2657605" y="1630646"/>
                  <a:pt x="2325097" y="1662313"/>
                </a:cubicBezTo>
                <a:cubicBezTo>
                  <a:pt x="2391449" y="1764120"/>
                  <a:pt x="2374800" y="1938654"/>
                  <a:pt x="2504018" y="2148157"/>
                </a:cubicBezTo>
                <a:cubicBezTo>
                  <a:pt x="2385468" y="2126216"/>
                  <a:pt x="2277784" y="2024157"/>
                  <a:pt x="2026578" y="2000784"/>
                </a:cubicBezTo>
                <a:cubicBezTo>
                  <a:pt x="1775372" y="1977411"/>
                  <a:pt x="1722947" y="1877764"/>
                  <a:pt x="1549137" y="1853412"/>
                </a:cubicBezTo>
                <a:cubicBezTo>
                  <a:pt x="1375327" y="1829059"/>
                  <a:pt x="1240329" y="1753958"/>
                  <a:pt x="930039" y="1662313"/>
                </a:cubicBezTo>
                <a:cubicBezTo>
                  <a:pt x="804865" y="1680639"/>
                  <a:pt x="710093" y="1637743"/>
                  <a:pt x="623138" y="1662313"/>
                </a:cubicBezTo>
                <a:cubicBezTo>
                  <a:pt x="536183" y="1686883"/>
                  <a:pt x="381719" y="1659739"/>
                  <a:pt x="277058" y="1662313"/>
                </a:cubicBezTo>
                <a:cubicBezTo>
                  <a:pt x="84405" y="1674454"/>
                  <a:pt x="2084" y="1556017"/>
                  <a:pt x="0" y="1385255"/>
                </a:cubicBezTo>
                <a:lnTo>
                  <a:pt x="0" y="1385261"/>
                </a:lnTo>
                <a:cubicBezTo>
                  <a:pt x="-21117" y="1293481"/>
                  <a:pt x="20958" y="1134031"/>
                  <a:pt x="0" y="969683"/>
                </a:cubicBezTo>
                <a:lnTo>
                  <a:pt x="0" y="969683"/>
                </a:lnTo>
                <a:cubicBezTo>
                  <a:pt x="-24606" y="844736"/>
                  <a:pt x="4822" y="732412"/>
                  <a:pt x="0" y="644149"/>
                </a:cubicBezTo>
                <a:cubicBezTo>
                  <a:pt x="-4822" y="555886"/>
                  <a:pt x="26476" y="443426"/>
                  <a:pt x="0" y="277058"/>
                </a:cubicBezTo>
                <a:close/>
              </a:path>
              <a:path w="5580233" h="1662313" stroke="0" extrusionOk="0">
                <a:moveTo>
                  <a:pt x="0" y="277058"/>
                </a:moveTo>
                <a:cubicBezTo>
                  <a:pt x="-15843" y="106453"/>
                  <a:pt x="113341" y="13437"/>
                  <a:pt x="277058" y="0"/>
                </a:cubicBezTo>
                <a:cubicBezTo>
                  <a:pt x="384919" y="-37492"/>
                  <a:pt x="463899" y="33091"/>
                  <a:pt x="597019" y="0"/>
                </a:cubicBezTo>
                <a:cubicBezTo>
                  <a:pt x="730139" y="-33091"/>
                  <a:pt x="771354" y="13716"/>
                  <a:pt x="930039" y="0"/>
                </a:cubicBezTo>
                <a:lnTo>
                  <a:pt x="930039" y="0"/>
                </a:lnTo>
                <a:cubicBezTo>
                  <a:pt x="1036540" y="-11193"/>
                  <a:pt x="1244824" y="39698"/>
                  <a:pt x="1367157" y="0"/>
                </a:cubicBezTo>
                <a:cubicBezTo>
                  <a:pt x="1489490" y="-39698"/>
                  <a:pt x="1698391" y="18556"/>
                  <a:pt x="1846127" y="0"/>
                </a:cubicBezTo>
                <a:cubicBezTo>
                  <a:pt x="1993863" y="-18556"/>
                  <a:pt x="2188060" y="52165"/>
                  <a:pt x="2325097" y="0"/>
                </a:cubicBezTo>
                <a:cubicBezTo>
                  <a:pt x="2574896" y="-5354"/>
                  <a:pt x="2710195" y="42164"/>
                  <a:pt x="2950493" y="0"/>
                </a:cubicBezTo>
                <a:cubicBezTo>
                  <a:pt x="3190791" y="-42164"/>
                  <a:pt x="3292360" y="59416"/>
                  <a:pt x="3605671" y="0"/>
                </a:cubicBezTo>
                <a:cubicBezTo>
                  <a:pt x="3918982" y="-59416"/>
                  <a:pt x="3922191" y="62659"/>
                  <a:pt x="4171505" y="0"/>
                </a:cubicBezTo>
                <a:cubicBezTo>
                  <a:pt x="4420819" y="-62659"/>
                  <a:pt x="4483911" y="54941"/>
                  <a:pt x="4677779" y="0"/>
                </a:cubicBezTo>
                <a:cubicBezTo>
                  <a:pt x="4871647" y="-54941"/>
                  <a:pt x="5062756" y="18084"/>
                  <a:pt x="5303175" y="0"/>
                </a:cubicBezTo>
                <a:cubicBezTo>
                  <a:pt x="5480802" y="-26913"/>
                  <a:pt x="5562211" y="121335"/>
                  <a:pt x="5580233" y="277058"/>
                </a:cubicBezTo>
                <a:cubicBezTo>
                  <a:pt x="5597789" y="347373"/>
                  <a:pt x="5566580" y="454103"/>
                  <a:pt x="5580233" y="616444"/>
                </a:cubicBezTo>
                <a:cubicBezTo>
                  <a:pt x="5593886" y="778785"/>
                  <a:pt x="5573523" y="866702"/>
                  <a:pt x="5580233" y="969683"/>
                </a:cubicBezTo>
                <a:lnTo>
                  <a:pt x="5580233" y="969683"/>
                </a:lnTo>
                <a:cubicBezTo>
                  <a:pt x="5615435" y="1117025"/>
                  <a:pt x="5575574" y="1296282"/>
                  <a:pt x="5580233" y="1385261"/>
                </a:cubicBezTo>
                <a:lnTo>
                  <a:pt x="5580233" y="1385255"/>
                </a:lnTo>
                <a:cubicBezTo>
                  <a:pt x="5604199" y="1511367"/>
                  <a:pt x="5452186" y="1645926"/>
                  <a:pt x="5303175" y="1662313"/>
                </a:cubicBezTo>
                <a:cubicBezTo>
                  <a:pt x="5076708" y="1678664"/>
                  <a:pt x="4901879" y="1650921"/>
                  <a:pt x="4737340" y="1662313"/>
                </a:cubicBezTo>
                <a:cubicBezTo>
                  <a:pt x="4572802" y="1673705"/>
                  <a:pt x="4264177" y="1600120"/>
                  <a:pt x="4082163" y="1662313"/>
                </a:cubicBezTo>
                <a:cubicBezTo>
                  <a:pt x="3900149" y="1724506"/>
                  <a:pt x="3624956" y="1656998"/>
                  <a:pt x="3426986" y="1662313"/>
                </a:cubicBezTo>
                <a:cubicBezTo>
                  <a:pt x="3229016" y="1667628"/>
                  <a:pt x="2863871" y="1593818"/>
                  <a:pt x="2325097" y="1662313"/>
                </a:cubicBezTo>
                <a:cubicBezTo>
                  <a:pt x="2421233" y="1754860"/>
                  <a:pt x="2419007" y="2011474"/>
                  <a:pt x="2504018" y="2148157"/>
                </a:cubicBezTo>
                <a:cubicBezTo>
                  <a:pt x="2268760" y="2137312"/>
                  <a:pt x="2197148" y="2017181"/>
                  <a:pt x="1995098" y="1991067"/>
                </a:cubicBezTo>
                <a:cubicBezTo>
                  <a:pt x="1793048" y="1964953"/>
                  <a:pt x="1602885" y="1798071"/>
                  <a:pt x="1438959" y="1819403"/>
                </a:cubicBezTo>
                <a:cubicBezTo>
                  <a:pt x="1275033" y="1840734"/>
                  <a:pt x="1089959" y="1697018"/>
                  <a:pt x="930039" y="1662313"/>
                </a:cubicBezTo>
                <a:cubicBezTo>
                  <a:pt x="817536" y="1674007"/>
                  <a:pt x="686653" y="1634628"/>
                  <a:pt x="616608" y="1662313"/>
                </a:cubicBezTo>
                <a:cubicBezTo>
                  <a:pt x="546563" y="1689998"/>
                  <a:pt x="357542" y="1648249"/>
                  <a:pt x="277058" y="1662313"/>
                </a:cubicBezTo>
                <a:cubicBezTo>
                  <a:pt x="149120" y="1672120"/>
                  <a:pt x="-34012" y="1555770"/>
                  <a:pt x="0" y="1385255"/>
                </a:cubicBezTo>
                <a:lnTo>
                  <a:pt x="0" y="1385261"/>
                </a:lnTo>
                <a:cubicBezTo>
                  <a:pt x="-40449" y="1196759"/>
                  <a:pt x="28720" y="1076492"/>
                  <a:pt x="0" y="969683"/>
                </a:cubicBezTo>
                <a:lnTo>
                  <a:pt x="0" y="969683"/>
                </a:lnTo>
                <a:cubicBezTo>
                  <a:pt x="-9961" y="819703"/>
                  <a:pt x="21520" y="720515"/>
                  <a:pt x="0" y="644149"/>
                </a:cubicBezTo>
                <a:cubicBezTo>
                  <a:pt x="-21520" y="567783"/>
                  <a:pt x="26012" y="357250"/>
                  <a:pt x="0" y="277058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  <a:ln w="28575">
            <a:solidFill>
              <a:schemeClr val="tx2"/>
            </a:solidFill>
            <a:prstDash val="dashDot"/>
            <a:extLst>
              <a:ext uri="{C807C97D-BFC1-408E-A445-0C87EB9F89A2}">
                <ask:lineSketchStyleProps xmlns:ask="http://schemas.microsoft.com/office/drawing/2018/sketchyshapes" xmlns="" sd="139810389">
                  <a:prstGeom prst="wedgeRoundRectCallout">
                    <a:avLst>
                      <a:gd name="adj1" fmla="val -5127"/>
                      <a:gd name="adj2" fmla="val 79227"/>
                      <a:gd name="adj3" fmla="val 16667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600">
                <a:solidFill>
                  <a:sysClr val="windowText" lastClr="000000"/>
                </a:solidFill>
                <a:latin typeface="Calibri" panose="020F0502020204030204" pitchFamily="34" charset="0"/>
                <a:ea typeface="微软雅黑"/>
                <a:cs typeface="Calibri" panose="020F0502020204030204" pitchFamily="34" charset="0"/>
              </a:rPr>
              <a:t>Các bạn hãy cùng mình chăm sóc cây hoa bằng cách trả lời các câu hỏi sau nhé!</a:t>
            </a:r>
            <a:endParaRPr lang="en-US" sz="3600" dirty="0">
              <a:solidFill>
                <a:prstClr val="white"/>
              </a:solidFill>
              <a:latin typeface="Calibri" panose="020F0502020204030204" pitchFamily="34" charset="0"/>
              <a:ea typeface="微软雅黑"/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2783632" y="3379186"/>
            <a:ext cx="2038965" cy="3235900"/>
          </a:xfrm>
          <a:prstGeom prst="rect">
            <a:avLst/>
          </a:prstGeom>
        </p:spPr>
      </p:pic>
      <p:pic>
        <p:nvPicPr>
          <p:cNvPr id="4" name="Picture 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B92BE74-F14D-4418-B748-6FE7B8ED9ED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10" y="475576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45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1">
            <a:extLst>
              <a:ext uri="{FF2B5EF4-FFF2-40B4-BE49-F238E27FC236}">
                <a16:creationId xmlns:a16="http://schemas.microsoft.com/office/drawing/2014/main" id="{0BCF71C8-9AA0-7F48-C777-3A7F4C134113}"/>
              </a:ext>
            </a:extLst>
          </p:cNvPr>
          <p:cNvSpPr/>
          <p:nvPr/>
        </p:nvSpPr>
        <p:spPr>
          <a:xfrm>
            <a:off x="452956" y="130270"/>
            <a:ext cx="11454122" cy="6597457"/>
          </a:xfrm>
          <a:prstGeom prst="roundRect">
            <a:avLst>
              <a:gd name="adj" fmla="val 11589"/>
            </a:avLst>
          </a:prstGeom>
          <a:solidFill>
            <a:schemeClr val="bg1">
              <a:alpha val="86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3" name="Text Box 16">
            <a:extLst>
              <a:ext uri="{FF2B5EF4-FFF2-40B4-BE49-F238E27FC236}">
                <a16:creationId xmlns:a16="http://schemas.microsoft.com/office/drawing/2014/main" id="{CCB4E32A-7C7C-4E84-B9B5-55C753CAF6D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93259" y="744132"/>
            <a:ext cx="7086600" cy="25545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u="sng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u="sng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vế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ghép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a)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b)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n-U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c) </a:t>
            </a:r>
            <a:r>
              <a:rPr lang="es-E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s-E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ba</a:t>
            </a:r>
            <a:r>
              <a:rPr lang="es-E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s-E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s-ES" sz="3200" b="1" i="1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nối</a:t>
            </a:r>
            <a:r>
              <a:rPr lang="es-ES" sz="3200" b="1" i="1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endParaRPr lang="en-US" sz="3200" b="1" i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AutoShape 41">
            <a:extLst>
              <a:ext uri="{FF2B5EF4-FFF2-40B4-BE49-F238E27FC236}">
                <a16:creationId xmlns:a16="http://schemas.microsoft.com/office/drawing/2014/main" id="{E0E7F46B-0D9B-422B-8D39-A76194C9EB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242" y="2201609"/>
            <a:ext cx="685800" cy="6096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endParaRPr lang="vi-VN" altLang="vi-VN" sz="1800" b="1">
              <a:solidFill>
                <a:srgbClr val="00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3F8E7F4-D587-4849-930B-28462F237A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84295" y="2206311"/>
            <a:ext cx="838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b)</a:t>
            </a:r>
          </a:p>
        </p:txBody>
      </p:sp>
      <p:sp>
        <p:nvSpPr>
          <p:cNvPr id="16" name="Text Box 17">
            <a:extLst>
              <a:ext uri="{FF2B5EF4-FFF2-40B4-BE49-F238E27FC236}">
                <a16:creationId xmlns:a16="http://schemas.microsoft.com/office/drawing/2014/main" id="{E4A7B67A-4EDB-4FD2-89EE-75FCDE907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90882" y="3591864"/>
            <a:ext cx="403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fontAlgn="base" hangingPunct="0">
              <a:spcBef>
                <a:spcPct val="50000"/>
              </a:spcBef>
              <a:spcAft>
                <a:spcPct val="0"/>
              </a:spcAft>
              <a:buNone/>
              <a:defRPr/>
            </a:pPr>
            <a:r>
              <a:rPr lang="en-US" altLang="vi-VN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altLang="vi-VN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altLang="vi-VN" sz="3600" b="1" i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b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3333" y="7260471"/>
            <a:ext cx="1533079" cy="14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6732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2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05;p7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10800000">
            <a:off x="1234670" y="1402210"/>
            <a:ext cx="2615229" cy="1544514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514767">
            <a:off x="1827825" y="1511983"/>
            <a:ext cx="1112037" cy="13913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3290711" flipH="1">
            <a:off x="8237082" y="4249883"/>
            <a:ext cx="868572" cy="56150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023" r="9098" b="90064"/>
          <a:stretch/>
        </p:blipFill>
        <p:spPr>
          <a:xfrm rot="1900564" flipH="1">
            <a:off x="8568298" y="4716864"/>
            <a:ext cx="868572" cy="561506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C03B6E1-8122-42C2-9AF1-EA9B1DC6E3A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39231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791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0.00231 L 0.44636 0.3006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31" y="1490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21">
            <a:extLst>
              <a:ext uri="{FF2B5EF4-FFF2-40B4-BE49-F238E27FC236}">
                <a16:creationId xmlns:a16="http://schemas.microsoft.com/office/drawing/2014/main" id="{0BCF71C8-9AA0-7F48-C777-3A7F4C134113}"/>
              </a:ext>
            </a:extLst>
          </p:cNvPr>
          <p:cNvSpPr/>
          <p:nvPr/>
        </p:nvSpPr>
        <p:spPr>
          <a:xfrm>
            <a:off x="452956" y="130270"/>
            <a:ext cx="11454122" cy="6597457"/>
          </a:xfrm>
          <a:prstGeom prst="roundRect">
            <a:avLst>
              <a:gd name="adj" fmla="val 11589"/>
            </a:avLst>
          </a:prstGeom>
          <a:solidFill>
            <a:schemeClr val="bg1">
              <a:alpha val="86000"/>
            </a:schemeClr>
          </a:solidFill>
          <a:ln w="76200"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0" name="Text Box 16">
            <a:extLst>
              <a:ext uri="{FF2B5EF4-FFF2-40B4-BE49-F238E27FC236}">
                <a16:creationId xmlns:a16="http://schemas.microsoft.com/office/drawing/2014/main" id="{C177C3D8-ED32-4C0D-9E06-4DCD97EA61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7223" y="382010"/>
            <a:ext cx="10645588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Câu2</a:t>
            </a:r>
            <a:r>
              <a:rPr kumimoji="0" lang="en-US" sz="3200" b="1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.VnTime" pitchFamily="34" charset="0"/>
                <a:ea typeface="+mn-ea"/>
                <a:cs typeface="Arial" charset="0"/>
              </a:rPr>
              <a:t>: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.VnTime" pitchFamily="34" charset="0"/>
                <a:ea typeface="+mn-ea"/>
                <a:cs typeface="Arial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trực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tiếp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giữa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vế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cần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? 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 smtClean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)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b)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hỏi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.</a:t>
            </a:r>
          </a:p>
          <a:p>
            <a:pPr marL="342900" marR="0" lvl="0" indent="-342900" algn="just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c)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phẩy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hai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hoặc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dấu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chấm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phẩy</a:t>
            </a:r>
            <a:r>
              <a:rPr kumimoji="0" lang="en-US" sz="3200" b="1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.</a:t>
            </a:r>
            <a:endParaRPr kumimoji="0" lang="en-US" sz="3200" b="1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sp>
        <p:nvSpPr>
          <p:cNvPr id="11" name="AutoShape 41">
            <a:extLst>
              <a:ext uri="{FF2B5EF4-FFF2-40B4-BE49-F238E27FC236}">
                <a16:creationId xmlns:a16="http://schemas.microsoft.com/office/drawing/2014/main" id="{68C2A88E-25FF-40C5-AFCD-54EAE04151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653" y="2819398"/>
            <a:ext cx="685800" cy="609600"/>
          </a:xfrm>
          <a:prstGeom prst="octagon">
            <a:avLst>
              <a:gd name="adj" fmla="val 29287"/>
            </a:avLst>
          </a:prstGeom>
          <a:solidFill>
            <a:schemeClr val="accent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vi-VN" altLang="vi-VN" sz="18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837DBE-BFD3-4A06-8A8F-BE023ABF54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2853" y="2819398"/>
            <a:ext cx="6096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c) </a:t>
            </a:r>
            <a:endParaRPr kumimoji="0" lang="en-US" altLang="vi-VN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</a:endParaRPr>
          </a:p>
        </p:txBody>
      </p:sp>
      <p:sp>
        <p:nvSpPr>
          <p:cNvPr id="13" name="Text Box 17">
            <a:extLst>
              <a:ext uri="{FF2B5EF4-FFF2-40B4-BE49-F238E27FC236}">
                <a16:creationId xmlns:a16="http://schemas.microsoft.com/office/drawing/2014/main" id="{F18DC812-FFFF-4A37-B058-16A2A99A63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0717" y="3863789"/>
            <a:ext cx="4038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1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 án</a:t>
            </a:r>
            <a:r>
              <a:rPr kumimoji="0" lang="en-US" altLang="vi-VN" sz="3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c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17" y="7662579"/>
            <a:ext cx="1533079" cy="1429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95351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1835" y="3546637"/>
            <a:ext cx="1344678" cy="1610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634" y="3982998"/>
            <a:ext cx="707069" cy="8860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87733A-253F-4220-879A-A1719650099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19415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20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20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9">
            <a:extLst>
              <a:ext uri="{FF2B5EF4-FFF2-40B4-BE49-F238E27FC236}">
                <a16:creationId xmlns:a16="http://schemas.microsoft.com/office/drawing/2014/main" id="{291FF39F-9460-145D-00F7-AF4191618EB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9373333" y="1847947"/>
            <a:ext cx="2113977" cy="4474025"/>
          </a:xfrm>
          <a:prstGeom prst="rect">
            <a:avLst/>
          </a:prstGeom>
        </p:spPr>
      </p:pic>
      <p:pic>
        <p:nvPicPr>
          <p:cNvPr id="7" name="Picture 20">
            <a:extLst>
              <a:ext uri="{FF2B5EF4-FFF2-40B4-BE49-F238E27FC236}">
                <a16:creationId xmlns:a16="http://schemas.microsoft.com/office/drawing/2014/main" id="{2B6F554F-4535-BAA3-07F3-09088EF6AD10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93538" y="1517403"/>
            <a:ext cx="1743470" cy="4441962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242046" y="161365"/>
            <a:ext cx="11806517" cy="634701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16">
            <a:extLst>
              <a:ext uri="{FF2B5EF4-FFF2-40B4-BE49-F238E27FC236}">
                <a16:creationId xmlns:a16="http://schemas.microsoft.com/office/drawing/2014/main" id="{4CC0CC65-4918-4C32-92EF-EC7656EDD4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846" y="445175"/>
            <a:ext cx="11196918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sng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Câu3: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00">
                    <a:lumMod val="95000"/>
                    <a:lumOff val="5000"/>
                  </a:srgbClr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vế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ghép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bằng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</a:t>
            </a: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AutoNum type="alphaLcParenR"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cặp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1" u="none" strike="noStrike" kern="1200" cap="none" spc="0" normalizeH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dụng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nối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b)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láy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14350" marR="0" lvl="0" indent="-514350" algn="l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c)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danh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</a:t>
            </a:r>
            <a:r>
              <a:rPr kumimoji="0" lang="vi-VN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động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từ</a:t>
            </a:r>
            <a:endParaRPr kumimoji="0" lang="en-US" sz="32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VNI-Times" pitchFamily="2" charset="0"/>
              <a:ea typeface="+mn-ea"/>
              <a:cs typeface="Arial" charset="0"/>
            </a:endParaRPr>
          </a:p>
        </p:txBody>
      </p:sp>
      <p:sp>
        <p:nvSpPr>
          <p:cNvPr id="9" name="Text Box 17">
            <a:extLst>
              <a:ext uri="{FF2B5EF4-FFF2-40B4-BE49-F238E27FC236}">
                <a16:creationId xmlns:a16="http://schemas.microsoft.com/office/drawing/2014/main" id="{C42212C5-23E3-4BFE-A851-121F3053FB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3604" y="4084959"/>
            <a:ext cx="4343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Đáp</a:t>
            </a:r>
            <a:r>
              <a:rPr kumimoji="0" lang="en-US" altLang="vi-VN" sz="3600" b="1" i="1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3600" b="1" i="1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án</a:t>
            </a:r>
            <a:r>
              <a:rPr kumimoji="0" lang="en-US" altLang="vi-VN" sz="36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: a</a:t>
            </a:r>
          </a:p>
        </p:txBody>
      </p:sp>
    </p:spTree>
    <p:extLst>
      <p:ext uri="{BB962C8B-B14F-4D97-AF65-F5344CB8AC3E}">
        <p14:creationId xmlns:p14="http://schemas.microsoft.com/office/powerpoint/2010/main" val="281486187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981567" y="4997616"/>
            <a:ext cx="2390636" cy="1797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605;p7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 rot="10800000">
            <a:off x="801897" y="3134913"/>
            <a:ext cx="2892451" cy="167079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8">
            <a:clrChange>
              <a:clrFrom>
                <a:srgbClr val="40A57D"/>
              </a:clrFrom>
              <a:clrTo>
                <a:srgbClr val="40A57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704" b="87778" l="10000" r="92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2445"/>
          <a:stretch/>
        </p:blipFill>
        <p:spPr>
          <a:xfrm>
            <a:off x="5029339" y="-855174"/>
            <a:ext cx="8279318" cy="786510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34"/>
          <a:stretch/>
        </p:blipFill>
        <p:spPr>
          <a:xfrm>
            <a:off x="8494109" y="4997616"/>
            <a:ext cx="1247422" cy="124771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19" t="35423" r="51811" b="27164"/>
          <a:stretch/>
        </p:blipFill>
        <p:spPr>
          <a:xfrm>
            <a:off x="8431835" y="3546637"/>
            <a:ext cx="1344678" cy="161018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00" t="9049" b="21083"/>
          <a:stretch/>
        </p:blipFill>
        <p:spPr>
          <a:xfrm flipH="1">
            <a:off x="1468343" y="3332857"/>
            <a:ext cx="1903863" cy="14058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16821" r="74545" b="49804"/>
          <a:stretch/>
        </p:blipFill>
        <p:spPr>
          <a:xfrm rot="11998570" flipV="1">
            <a:off x="8711634" y="3982998"/>
            <a:ext cx="707069" cy="88606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297907">
            <a:off x="1680195" y="5156849"/>
            <a:ext cx="1142123" cy="1350561"/>
          </a:xfrm>
          <a:prstGeom prst="rect">
            <a:avLst/>
          </a:prstGeom>
        </p:spPr>
      </p:pic>
      <p:pic>
        <p:nvPicPr>
          <p:cNvPr id="20" name="Tiếng Nước Chảy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.2373065E6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831801" y="-1013313"/>
            <a:ext cx="585232" cy="60952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1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0" t="11852" r="25383" b="19260"/>
          <a:stretch/>
        </p:blipFill>
        <p:spPr>
          <a:xfrm>
            <a:off x="4338611" y="4171096"/>
            <a:ext cx="1513527" cy="2402014"/>
          </a:xfrm>
          <a:prstGeom prst="rect">
            <a:avLst/>
          </a:prstGeom>
        </p:spPr>
      </p:pic>
      <p:pic>
        <p:nvPicPr>
          <p:cNvPr id="22" name="Am-thanh-tra-loi-dung-www_yeualo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75709" y="-1047908"/>
            <a:ext cx="664109" cy="66410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A87733A-253F-4220-879A-A1719650099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62" y="219415"/>
            <a:ext cx="5935345" cy="1003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2774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4.07407E-6 L 0.44205 0.03032 " pathEditMode="relative" rAng="0" ptsTypes="AA">
                                      <p:cBhvr>
                                        <p:cTn id="20" dur="16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96" y="15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6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90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up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1212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377</TotalTime>
  <Words>767</Words>
  <Application>Microsoft Office PowerPoint</Application>
  <PresentationFormat>Widescreen</PresentationFormat>
  <Paragraphs>80</Paragraphs>
  <Slides>20</Slides>
  <Notes>4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2" baseType="lpstr">
      <vt:lpstr>微软雅黑</vt:lpstr>
      <vt:lpstr>.VnTime</vt:lpstr>
      <vt:lpstr>Aptos</vt:lpstr>
      <vt:lpstr>Aptos Display</vt:lpstr>
      <vt:lpstr>Arial</vt:lpstr>
      <vt:lpstr>Calibri</vt:lpstr>
      <vt:lpstr>Courier New</vt:lpstr>
      <vt:lpstr>inpin heiti</vt:lpstr>
      <vt:lpstr>Times New Roman</vt:lpstr>
      <vt:lpstr>UTM Edwardian</vt:lpstr>
      <vt:lpstr>VNI-Times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description>9Slide.vn</dc:description>
  <cp:lastModifiedBy>hien tran 0353095025</cp:lastModifiedBy>
  <cp:revision>15</cp:revision>
  <dcterms:created xsi:type="dcterms:W3CDTF">2023-10-14T15:45:52Z</dcterms:created>
  <dcterms:modified xsi:type="dcterms:W3CDTF">2025-02-06T17:25:11Z</dcterms:modified>
  <cp:category>9Slide.vn</cp:category>
</cp:coreProperties>
</file>