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657" r:id="rId3"/>
    <p:sldId id="2662" r:id="rId4"/>
    <p:sldId id="2656" r:id="rId5"/>
    <p:sldId id="2663" r:id="rId6"/>
    <p:sldId id="2655" r:id="rId7"/>
    <p:sldId id="2644" r:id="rId8"/>
    <p:sldId id="2645" r:id="rId9"/>
    <p:sldId id="2664" r:id="rId10"/>
    <p:sldId id="2646" r:id="rId11"/>
    <p:sldId id="2647" r:id="rId12"/>
    <p:sldId id="2666" r:id="rId13"/>
    <p:sldId id="2668" r:id="rId14"/>
    <p:sldId id="2667" r:id="rId15"/>
    <p:sldId id="2658" r:id="rId16"/>
    <p:sldId id="260" r:id="rId17"/>
    <p:sldId id="289" r:id="rId18"/>
    <p:sldId id="2653" r:id="rId19"/>
    <p:sldId id="2669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FF66"/>
    <a:srgbClr val="FF5050"/>
    <a:srgbClr val="FFCCFF"/>
    <a:srgbClr val="CCFF99"/>
    <a:srgbClr val="FFCCCC"/>
    <a:srgbClr val="99FFCC"/>
    <a:srgbClr val="CCFFFF"/>
    <a:srgbClr val="CCECFF"/>
    <a:srgbClr val="84D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4FCE8-F5EC-437E-9EBF-61416FD53CD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F2E96-41C0-4741-B7CF-F5AD8BE8F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7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F2638-5847-4CD3-8EDF-9A78799C22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7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38D5AF-1293-4294-AF55-BEB8117185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5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7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CE22-7F18-7A02-7FC4-6894DD7CE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19713-DFCC-AE7A-3E02-9B34902BC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78CCF-6135-52FB-7FFA-F1BEE71F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D9737-D6F5-EFE3-8E50-D12671D5D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C6BE4-33E9-AAB4-0212-54DF7273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4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3702E-4483-9B0E-0280-5D3AD12C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92382-8507-A74D-47A7-10F25A744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22369-6766-2C29-7616-C6239481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822FE-9A50-6F37-AD00-6C9BADBE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829CB-624F-3802-CB34-05B0FD1A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4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217E9-CFAE-EFF4-A84F-AD0780783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8B949-E1F8-8956-3ED3-6DE548559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D5083-407F-7280-3B65-2C93242D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21476-D699-D107-D96E-87CE248AA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98C60-2080-B70F-CC74-E4AC86DB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37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932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763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9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89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70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205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075A5-DB80-428E-AAF6-F30535CF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66AEE-CBC0-47F7-AC49-DF260AD184CC}" type="datetimeFigureOut">
              <a:rPr lang="en-US"/>
              <a:pPr>
                <a:defRPr/>
              </a:pPr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176BA-CCE8-4C02-8FED-22057B5D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0D8BD-C7FD-435E-A354-21FEA74C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D898B-276F-4E6D-B5A0-9AB34FED1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8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6445-7069-D9CA-DED6-ED2C876F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585DE-B28F-4692-487F-E652601A8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75A52-615E-C526-D395-7F0B1D6A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4EE83-F45B-B0B4-9A7B-F09A6C05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AA095-2BFF-3745-5AE9-002888E4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74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2B7E589-0112-4169-B088-5E07C4FFF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C83A5-A4B6-4D40-9F38-78154BFD819F}" type="datetimeFigureOut">
              <a:rPr lang="en-US"/>
              <a:pPr>
                <a:defRPr/>
              </a:pPr>
              <a:t>2/9/2025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D5B553-0959-438F-A913-60F2C6EA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F380F0-793D-4859-9E12-180A276A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78543-9247-477D-B114-C7E4CB676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25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7A92-11B9-9B23-E81A-C532CB5A3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1FA180-088B-7F1E-D090-A2C17C4F8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6A756-20E5-5B67-048E-3E9A4E52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23A34-0BE6-C60D-B9DB-64F22DE8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2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E007-8155-C2AB-A578-2AB94DA1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04785-E207-FDA2-11EF-F5B828896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10A6C-F721-7FDB-B49E-ECCA2848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146B7-3630-7FCB-0AE9-51015BF7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589DF-EFF2-CEC8-CF81-B79C3484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DE83D-0A58-0642-B0A8-147204430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3FB94-5C3F-8377-991E-825810CA9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7F47F-5E6B-9F6C-6A18-5E19BCEAD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13C9B-5C54-B4B8-D092-A887326A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15F99-9C80-2210-053C-00ECEFF1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719AC-702C-9BF1-3768-A5AF1668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8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0739-6215-2161-63AB-6DC976A97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C5CD6-97B6-DF38-A77F-412C76F15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C115E-4592-FCB8-DF4E-64F59F94D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34711D-0428-C3D3-5C36-33C00E35A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09A905-76F2-355B-FB65-C1FF5757D6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48A1F0-49A3-518C-E26D-D8A5A8F8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88C23E-80D9-D7E6-3629-47B4520E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25F02-3451-9802-36BD-18D71313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7A92-11B9-9B23-E81A-C532CB5A3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1FA180-088B-7F1E-D090-A2C17C4F8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6A756-20E5-5B67-048E-3E9A4E52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23A34-0BE6-C60D-B9DB-64F22DE8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74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DBB0B-1A39-89C4-8425-B2BF946B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7740E-11E9-CDD9-CDC7-557DDC0E2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9C854-CD87-4CA2-17AE-7F904725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5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02950-635E-E5C6-9716-4A7EBD5C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26BC7-8011-896E-1A33-20C00FA78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EADA2-670E-949B-5A22-A5935E95E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5B3B3-CA54-5330-4043-9E020E7D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C8239-D681-547E-6986-6DA15699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17FD5-CF29-93F1-EDE4-235BFAD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936C-FDD7-9FBD-FBAF-0D09F4C98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BCA2F-6432-0162-4871-9AA2DEB90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DD12D-2AA6-B6BB-0D4C-6B8EA8B97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B10A5-FDA3-0C01-23F4-8BE695C6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B89E9-597D-00DE-1B4F-0DE1A2FA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81B97-968F-1826-69E9-7C0C64FA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8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1B84CE1-0C07-2C38-9522-E04E85F588C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27DBA-280B-B268-F454-1F0AA384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EDBB5-B6FD-C873-1CE7-601291333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FF235-54F1-FB6A-8E0C-BC8A4A61E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96F62-52C1-415A-83B7-6F419253B896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68BB8-EA7C-A2C4-0877-7F5E8477C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96949-A1BE-AEC9-2C02-387CEA92B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069" y="5596668"/>
            <a:ext cx="1418446" cy="1322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76" y="-2026169"/>
            <a:ext cx="1756448" cy="16372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731358" y="-142356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srgbClr val="0070C0"/>
                </a:solidFill>
                <a:latin typeface="+mn-lt"/>
              </a:rPr>
              <a:t>ZALO</a:t>
            </a:r>
            <a:r>
              <a:rPr lang="vi-VN" sz="2400" b="1" dirty="0" smtClean="0">
                <a:solidFill>
                  <a:srgbClr val="0070C0"/>
                </a:solidFill>
                <a:latin typeface="Calibri" panose="020F0502020204030204"/>
              </a:rPr>
              <a:t> Duy nhất</a:t>
            </a:r>
            <a:r>
              <a:rPr lang="en-GB" sz="2400" b="1" dirty="0" smtClean="0">
                <a:solidFill>
                  <a:srgbClr val="0070C0"/>
                </a:solidFill>
                <a:latin typeface="+mn-lt"/>
              </a:rPr>
              <a:t>  SĐT: 035</a:t>
            </a:r>
            <a:r>
              <a:rPr lang="vi-VN" sz="2400" b="1" dirty="0" smtClean="0">
                <a:solidFill>
                  <a:srgbClr val="0070C0"/>
                </a:solidFill>
                <a:latin typeface="Calibri" panose="020F0502020204030204"/>
              </a:rPr>
              <a:t>3095025</a:t>
            </a:r>
            <a:endParaRPr lang="en-US" sz="2400" b="1" dirty="0" smtClean="0">
              <a:solidFill>
                <a:srgbClr val="0070C0"/>
              </a:solidFill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7030A0"/>
                </a:solidFill>
                <a:latin typeface="+mn-lt"/>
              </a:rPr>
              <a:t>(</a:t>
            </a:r>
            <a:r>
              <a:rPr lang="en-US" sz="2400" b="1" dirty="0" err="1" smtClean="0">
                <a:solidFill>
                  <a:srgbClr val="7030A0"/>
                </a:solidFill>
                <a:latin typeface="+mn-lt"/>
              </a:rPr>
              <a:t>mọi</a:t>
            </a:r>
            <a:r>
              <a:rPr lang="en-US" sz="24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n-lt"/>
              </a:rPr>
              <a:t>zalo</a:t>
            </a:r>
            <a:r>
              <a:rPr lang="en-US" sz="24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n-lt"/>
              </a:rPr>
              <a:t>khác</a:t>
            </a:r>
            <a:r>
              <a:rPr lang="en-US" sz="24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n-lt"/>
              </a:rPr>
              <a:t>đều</a:t>
            </a:r>
            <a:r>
              <a:rPr lang="en-US" sz="24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n-lt"/>
              </a:rPr>
              <a:t>là</a:t>
            </a:r>
            <a:r>
              <a:rPr lang="en-US" sz="24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n-lt"/>
              </a:rPr>
              <a:t>giả</a:t>
            </a:r>
            <a:r>
              <a:rPr lang="en-US" sz="24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n-lt"/>
              </a:rPr>
              <a:t>mạo</a:t>
            </a:r>
            <a:r>
              <a:rPr lang="en-US" sz="24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n-lt"/>
              </a:rPr>
              <a:t>em</a:t>
            </a:r>
            <a:r>
              <a:rPr lang="en-US" sz="2400" b="1" dirty="0" smtClean="0">
                <a:solidFill>
                  <a:srgbClr val="7030A0"/>
                </a:solidFill>
                <a:latin typeface="+mn-lt"/>
              </a:rPr>
              <a:t>)</a:t>
            </a:r>
            <a:endParaRPr lang="en-US" sz="2400" b="1" dirty="0" smtClean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816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1977F27-9834-7A93-8B43-9065EECC3E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34" y="-1782285"/>
            <a:ext cx="1371668" cy="12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95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hyperlink" Target="https://www.facebook.com/groups/514479210372531/?ref=share_group_link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5" Type="http://schemas.openxmlformats.org/officeDocument/2006/relationships/image" Target="../media/image21.gif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pond and trees&#10;&#10;Description automatically generated">
            <a:extLst>
              <a:ext uri="{FF2B5EF4-FFF2-40B4-BE49-F238E27FC236}">
                <a16:creationId xmlns:a16="http://schemas.microsoft.com/office/drawing/2014/main" id="{9961AEF2-174A-41AF-8FAD-965A24F76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401783"/>
            <a:ext cx="11541968" cy="5924380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23" y="2414944"/>
            <a:ext cx="11986618" cy="268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 22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đọc 4: </a:t>
            </a:r>
            <a:endParaRPr lang="vi-VN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/>
              </a:rPr>
              <a:t>Bay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/>
              </a:rPr>
              <a:t>trên mái nhà của mẹ </a:t>
            </a:r>
            <a:r>
              <a:rPr lang="vi-VN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/>
              </a:rPr>
              <a:t>1 </a:t>
            </a:r>
            <a:r>
              <a:rPr lang="vi-VN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/>
              </a:rPr>
              <a:t>)</a:t>
            </a:r>
            <a:endParaRPr lang="en-US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171D7E-8335-411F-A321-D81C9C55B66B}"/>
              </a:ext>
            </a:extLst>
          </p:cNvPr>
          <p:cNvSpPr txBox="1"/>
          <p:nvPr/>
        </p:nvSpPr>
        <p:spPr>
          <a:xfrm>
            <a:off x="763088" y="654311"/>
            <a:ext cx="110577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pond and trees&#10;&#10;Description automatically generated">
            <a:extLst>
              <a:ext uri="{FF2B5EF4-FFF2-40B4-BE49-F238E27FC236}">
                <a16:creationId xmlns:a16="http://schemas.microsoft.com/office/drawing/2014/main" id="{9961AEF2-174A-41AF-8FAD-965A24F76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401783"/>
            <a:ext cx="11541968" cy="6194960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文本框 26">
            <a:extLst>
              <a:ext uri="{FF2B5EF4-FFF2-40B4-BE49-F238E27FC236}">
                <a16:creationId xmlns:a16="http://schemas.microsoft.com/office/drawing/2014/main" id="{2D99D285-844D-4829-99BD-06FE59579294}"/>
              </a:ext>
            </a:extLst>
          </p:cNvPr>
          <p:cNvSpPr txBox="1"/>
          <p:nvPr/>
        </p:nvSpPr>
        <p:spPr>
          <a:xfrm>
            <a:off x="799712" y="588247"/>
            <a:ext cx="10981352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HIỂU</a:t>
            </a:r>
            <a:endParaRPr lang="en-US" altLang="zh-CN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8A64EAD-9725-28B8-F60D-BF6AC4B70EB3}"/>
              </a:ext>
            </a:extLst>
          </p:cNvPr>
          <p:cNvSpPr txBox="1"/>
          <p:nvPr/>
        </p:nvSpPr>
        <p:spPr>
          <a:xfrm>
            <a:off x="540025" y="1563687"/>
            <a:ext cx="11111949" cy="13075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</a:t>
            </a:r>
            <a:r>
              <a:rPr lang="en-US" altLang="en-GB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ngữ, hình ảnh nào cho biết bài thơ là lời của một phi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48A64EAD-9725-28B8-F60D-BF6AC4B70EB3}"/>
              </a:ext>
            </a:extLst>
          </p:cNvPr>
          <p:cNvSpPr txBox="1"/>
          <p:nvPr/>
        </p:nvSpPr>
        <p:spPr>
          <a:xfrm>
            <a:off x="540025" y="2996247"/>
            <a:ext cx="11111949" cy="1961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FF0000"/>
                </a:solidFill>
                <a:latin typeface="UTM Avo" panose="02040603050506020204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bài thơ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trên mái nhà của mẹ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 từ ngữ, hình ảnh như: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chuồn chuồn bằng thép, dưới cánh, canh trời, cánh chim xa, những cánh bay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bài thơ là lời của một phi công</a:t>
            </a:r>
            <a:r>
              <a:rPr lang="vi-VN" sz="2800" dirty="0" smtClean="0">
                <a:solidFill>
                  <a:srgbClr val="FF0000"/>
                </a:solidFill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9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594325" y="294399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8838" y="307082"/>
            <a:ext cx="11659223" cy="6049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BBBA8E-E079-CF6C-B3D0-DF1E99913DE0}"/>
              </a:ext>
            </a:extLst>
          </p:cNvPr>
          <p:cNvSpPr txBox="1"/>
          <p:nvPr/>
        </p:nvSpPr>
        <p:spPr>
          <a:xfrm>
            <a:off x="444931" y="470498"/>
            <a:ext cx="11463130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2: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hình ảnh đẹp về bầu trời và quê hương, đất nước trong bài thơ. Em thích hình ảnh nào? Vì sao?</a:t>
            </a:r>
            <a:r>
              <a:rPr lang="nb-NO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BBBA8E-E079-CF6C-B3D0-DF1E99913DE0}"/>
              </a:ext>
            </a:extLst>
          </p:cNvPr>
          <p:cNvSpPr txBox="1"/>
          <p:nvPr/>
        </p:nvSpPr>
        <p:spPr>
          <a:xfrm>
            <a:off x="362820" y="2339243"/>
            <a:ext cx="11463130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 smtClean="0">
                <a:solidFill>
                  <a:srgbClr val="00B050"/>
                </a:solidFill>
                <a:latin typeface="UTM Avo" panose="02040603050506020204"/>
              </a:rPr>
              <a:t>-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 khoan đứng giữa mịt mù sóng biển / Những bãi bờ dâng ráng đỏ phù sa. Trong giấc mơ, con chuồn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thép /…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594325" y="294399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46885" y="381000"/>
            <a:ext cx="11659223" cy="6049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E8721-63ED-3C8A-5BB4-B31781E48012}"/>
              </a:ext>
            </a:extLst>
          </p:cNvPr>
          <p:cNvSpPr txBox="1"/>
          <p:nvPr/>
        </p:nvSpPr>
        <p:spPr>
          <a:xfrm>
            <a:off x="771714" y="386610"/>
            <a:ext cx="10809563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800" b="1" i="1" u="sng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800" b="1" i="1" u="sng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các từ ngữ “canh trời”, “cánh bay của hoà bình”, em hiểu người phi công trong bài thơ đã và đang làm gì cho quê hương, đất nước?</a:t>
            </a:r>
            <a:r>
              <a:rPr lang="vi-VN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CE8721-63ED-3C8A-5BB4-B31781E48012}"/>
              </a:ext>
            </a:extLst>
          </p:cNvPr>
          <p:cNvSpPr txBox="1"/>
          <p:nvPr/>
        </p:nvSpPr>
        <p:spPr>
          <a:xfrm>
            <a:off x="686982" y="2604723"/>
            <a:ext cx="10809563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nb-NO" sz="2800" dirty="0" smtClean="0">
                <a:solidFill>
                  <a:srgbClr val="00B050"/>
                </a:solidFill>
                <a:latin typeface="UTM Avo" panose="02040603050506020204"/>
              </a:rPr>
              <a:t>-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phi công từng cùng “con chuồn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sắt” “canh trời” (bảo vệ Tổ quốc); nay lại ngồi sau tay lái điều khiển “những cánh bay hoà bình mải miết” (xây dựng đất nước).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4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594325" y="294399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46885" y="381000"/>
            <a:ext cx="11659223" cy="63469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BBBA8E-E079-CF6C-B3D0-DF1E99913DE0}"/>
              </a:ext>
            </a:extLst>
          </p:cNvPr>
          <p:cNvSpPr txBox="1"/>
          <p:nvPr/>
        </p:nvSpPr>
        <p:spPr>
          <a:xfrm>
            <a:off x="686369" y="508479"/>
            <a:ext cx="11381585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4: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có thể nói mỗi khổ thơ đều thể hiện sâu sắc tình yêu quê hương, đất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nb-NO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BBBA8E-E079-CF6C-B3D0-DF1E99913DE0}"/>
              </a:ext>
            </a:extLst>
          </p:cNvPr>
          <p:cNvSpPr txBox="1"/>
          <p:nvPr/>
        </p:nvSpPr>
        <p:spPr>
          <a:xfrm>
            <a:off x="606369" y="1937082"/>
            <a:ext cx="1138158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b-N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ình ảnh quê hương, đất nước và những từ ngữ trực tiếp thể hiện tình yêu quê hương, đất 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đều 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từng khổ 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Khổ 1: (đất) đỏ Tây Nguyên, (cây) xanh Biên Hoà, giàn khoan đứng giữa mịt mù sóng biển, những bãi bờ dâng ráng đỏ phù sa.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Khổ 2: Tình yêu quê hương, đất nước thể hiện ở liên tưởng về những kỉ niệm tuổi thơ (con diều giấy, mùi rơm rạ, đốm lửa chăn bò) và ở từ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bồn chồn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cảm xúc nôn nao trào dâng trong lòng khi nhớ về những kỉ niệm tuổi thơ…..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3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pond and trees&#10;&#10;Description automatically generated">
            <a:extLst>
              <a:ext uri="{FF2B5EF4-FFF2-40B4-BE49-F238E27FC236}">
                <a16:creationId xmlns:a16="http://schemas.microsoft.com/office/drawing/2014/main" id="{9961AEF2-174A-41AF-8FAD-965A24F76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501988" y="466810"/>
            <a:ext cx="11541968" cy="5924380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7152" y="643574"/>
            <a:ext cx="104458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3200" b="1" dirty="0">
                <a:solidFill>
                  <a:srgbClr val="FF0000"/>
                </a:solidFill>
                <a:latin typeface="UTM Avo" panose="02040603050506020204"/>
                <a:ea typeface="SimSun"/>
              </a:rPr>
              <a:t>Em hãy nêu ý nghĩa của bài đọc? </a:t>
            </a:r>
            <a:endParaRPr lang="en-US" sz="3200" b="1" dirty="0">
              <a:solidFill>
                <a:srgbClr val="FF0000"/>
              </a:solidFill>
              <a:latin typeface="UTM Avo" panose="02040603050506020204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494665" algn="l"/>
              </a:tabLst>
            </a:pPr>
            <a:r>
              <a:rPr lang="nb-NO" sz="2800" b="1" i="1" dirty="0">
                <a:solidFill>
                  <a:srgbClr val="000000"/>
                </a:solidFill>
                <a:latin typeface="UTM Avo" panose="02040603050506020204"/>
              </a:rPr>
              <a:t>   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071" y="1382238"/>
            <a:ext cx="10445858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ngợi những công dân trẻ đang ngày đêm lao động, góp phần xây dựng quê hương, đất nước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015" y="3872607"/>
            <a:ext cx="1072960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2800" i="1" dirty="0">
                <a:latin typeface="UTM Avo" panose="02040603050506020204"/>
                <a:ea typeface="SimSun"/>
              </a:rPr>
              <a:t>        </a:t>
            </a:r>
            <a:r>
              <a:rPr lang="nb-NO" sz="3200" dirty="0">
                <a:solidFill>
                  <a:srgbClr val="00206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 em có cảm xúc như thế nào khi học bài này?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116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632460" y="522846"/>
            <a:ext cx="10744199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DIỄN CẢM</a:t>
            </a:r>
            <a:endParaRPr lang="en-US" altLang="zh-CN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6BFD3-C320-43F1-8502-51E84A40FEBC}"/>
              </a:ext>
            </a:extLst>
          </p:cNvPr>
          <p:cNvSpPr txBox="1"/>
          <p:nvPr/>
        </p:nvSpPr>
        <p:spPr>
          <a:xfrm>
            <a:off x="632460" y="1555960"/>
            <a:ext cx="1010126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32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giấc</a:t>
            </a:r>
            <a:r>
              <a:rPr lang="en-US" sz="3200" b="1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mơ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en-US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en-US" sz="32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con</a:t>
            </a:r>
            <a:r>
              <a:rPr lang="en-US" sz="32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chuồn</a:t>
            </a:r>
            <a:r>
              <a:rPr lang="en-US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chuồn</a:t>
            </a:r>
            <a:r>
              <a:rPr lang="en-US" sz="32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32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thép</a:t>
            </a:r>
            <a:r>
              <a:rPr lang="en-US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Bay</a:t>
            </a:r>
            <a:r>
              <a:rPr lang="en-US" sz="3200" b="1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cao</a:t>
            </a:r>
            <a:r>
              <a:rPr lang="en-US" sz="3200" b="1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hơn</a:t>
            </a:r>
            <a:r>
              <a:rPr lang="en-US" sz="3200" b="1" i="1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en-US" sz="32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cánh</a:t>
            </a:r>
            <a:r>
              <a:rPr lang="en-US" sz="32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diều</a:t>
            </a:r>
            <a:r>
              <a:rPr lang="en-US" sz="32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giấy</a:t>
            </a:r>
            <a:r>
              <a:rPr lang="en-US" sz="32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sz="32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32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// </a:t>
            </a:r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Mùi rơm rạ / cứ </a:t>
            </a:r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bồn chồn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dưới cánh // </a:t>
            </a:r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Vì sao xa / như đốm lửa chăn bò. //</a:t>
            </a:r>
          </a:p>
          <a:p>
            <a:pPr algn="just"/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Đã cùng con / </a:t>
            </a:r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canh trời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 thuở /</a:t>
            </a:r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Cánh chim</a:t>
            </a:r>
            <a:r>
              <a:rPr lang="en-US" sz="32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xa </a:t>
            </a:r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nhớ tổ</a:t>
            </a:r>
            <a:r>
              <a:rPr lang="en-US" sz="3200" b="1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 lại quay về //</a:t>
            </a:r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Giờ con</a:t>
            </a:r>
            <a:r>
              <a:rPr lang="en-US" sz="32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bay</a:t>
            </a:r>
            <a:r>
              <a:rPr lang="en-US" sz="3200" b="1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 trên</a:t>
            </a:r>
            <a:r>
              <a:rPr lang="en-US" sz="32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mái nhà</a:t>
            </a:r>
            <a:r>
              <a:rPr lang="en-US" sz="3200" b="1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 mẹ</a:t>
            </a:r>
            <a:r>
              <a:rPr lang="en-US" sz="3200" i="1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32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mướp</a:t>
            </a:r>
            <a:r>
              <a:rPr lang="en-US" sz="32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vàng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/</a:t>
            </a:r>
            <a:r>
              <a:rPr lang="en-US" sz="32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xoan</a:t>
            </a:r>
            <a:r>
              <a:rPr lang="en-US" sz="32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tím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en-US" sz="32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 </a:t>
            </a:r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cỏ</a:t>
            </a:r>
            <a:r>
              <a:rPr lang="en-US" sz="3200" b="1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triền</a:t>
            </a:r>
            <a:r>
              <a:rPr lang="en-US" sz="3200" b="1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đê</a:t>
            </a:r>
            <a:r>
              <a:rPr lang="en-US" sz="3200" i="1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42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33A147-729A-BE68-3957-DE6AD41377D1}"/>
              </a:ext>
            </a:extLst>
          </p:cNvPr>
          <p:cNvGrpSpPr/>
          <p:nvPr/>
        </p:nvGrpSpPr>
        <p:grpSpPr>
          <a:xfrm>
            <a:off x="794149" y="199505"/>
            <a:ext cx="10598160" cy="1921829"/>
            <a:chOff x="724084" y="4772976"/>
            <a:chExt cx="10598160" cy="19218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272FF01-ECF9-50DA-2AFE-617EA50D4AF4}"/>
                </a:ext>
              </a:extLst>
            </p:cNvPr>
            <p:cNvSpPr/>
            <p:nvPr/>
          </p:nvSpPr>
          <p:spPr>
            <a:xfrm>
              <a:off x="1484296" y="5126323"/>
              <a:ext cx="9837948" cy="1274308"/>
            </a:xfrm>
            <a:custGeom>
              <a:avLst/>
              <a:gdLst>
                <a:gd name="connsiteX0" fmla="*/ 0 w 9837948"/>
                <a:gd name="connsiteY0" fmla="*/ 0 h 1274308"/>
                <a:gd name="connsiteX1" fmla="*/ 578703 w 9837948"/>
                <a:gd name="connsiteY1" fmla="*/ 0 h 1274308"/>
                <a:gd name="connsiteX2" fmla="*/ 1059026 w 9837948"/>
                <a:gd name="connsiteY2" fmla="*/ 0 h 1274308"/>
                <a:gd name="connsiteX3" fmla="*/ 1539350 w 9837948"/>
                <a:gd name="connsiteY3" fmla="*/ 0 h 1274308"/>
                <a:gd name="connsiteX4" fmla="*/ 2216432 w 9837948"/>
                <a:gd name="connsiteY4" fmla="*/ 0 h 1274308"/>
                <a:gd name="connsiteX5" fmla="*/ 2696755 w 9837948"/>
                <a:gd name="connsiteY5" fmla="*/ 0 h 1274308"/>
                <a:gd name="connsiteX6" fmla="*/ 3078699 w 9837948"/>
                <a:gd name="connsiteY6" fmla="*/ 0 h 1274308"/>
                <a:gd name="connsiteX7" fmla="*/ 3559022 w 9837948"/>
                <a:gd name="connsiteY7" fmla="*/ 0 h 1274308"/>
                <a:gd name="connsiteX8" fmla="*/ 4334484 w 9837948"/>
                <a:gd name="connsiteY8" fmla="*/ 0 h 1274308"/>
                <a:gd name="connsiteX9" fmla="*/ 4618049 w 9837948"/>
                <a:gd name="connsiteY9" fmla="*/ 0 h 1274308"/>
                <a:gd name="connsiteX10" fmla="*/ 4999992 w 9837948"/>
                <a:gd name="connsiteY10" fmla="*/ 0 h 1274308"/>
                <a:gd name="connsiteX11" fmla="*/ 5775454 w 9837948"/>
                <a:gd name="connsiteY11" fmla="*/ 0 h 1274308"/>
                <a:gd name="connsiteX12" fmla="*/ 6550916 w 9837948"/>
                <a:gd name="connsiteY12" fmla="*/ 0 h 1274308"/>
                <a:gd name="connsiteX13" fmla="*/ 7031239 w 9837948"/>
                <a:gd name="connsiteY13" fmla="*/ 0 h 1274308"/>
                <a:gd name="connsiteX14" fmla="*/ 7413183 w 9837948"/>
                <a:gd name="connsiteY14" fmla="*/ 0 h 1274308"/>
                <a:gd name="connsiteX15" fmla="*/ 8090265 w 9837948"/>
                <a:gd name="connsiteY15" fmla="*/ 0 h 1274308"/>
                <a:gd name="connsiteX16" fmla="*/ 8767348 w 9837948"/>
                <a:gd name="connsiteY16" fmla="*/ 0 h 1274308"/>
                <a:gd name="connsiteX17" fmla="*/ 9837948 w 9837948"/>
                <a:gd name="connsiteY17" fmla="*/ 0 h 1274308"/>
                <a:gd name="connsiteX18" fmla="*/ 9837948 w 9837948"/>
                <a:gd name="connsiteY18" fmla="*/ 412026 h 1274308"/>
                <a:gd name="connsiteX19" fmla="*/ 9837948 w 9837948"/>
                <a:gd name="connsiteY19" fmla="*/ 798566 h 1274308"/>
                <a:gd name="connsiteX20" fmla="*/ 9837948 w 9837948"/>
                <a:gd name="connsiteY20" fmla="*/ 1274308 h 1274308"/>
                <a:gd name="connsiteX21" fmla="*/ 9357625 w 9837948"/>
                <a:gd name="connsiteY21" fmla="*/ 1274308 h 1274308"/>
                <a:gd name="connsiteX22" fmla="*/ 8680542 w 9837948"/>
                <a:gd name="connsiteY22" fmla="*/ 1274308 h 1274308"/>
                <a:gd name="connsiteX23" fmla="*/ 7905081 w 9837948"/>
                <a:gd name="connsiteY23" fmla="*/ 1274308 h 1274308"/>
                <a:gd name="connsiteX24" fmla="*/ 7326378 w 9837948"/>
                <a:gd name="connsiteY24" fmla="*/ 1274308 h 1274308"/>
                <a:gd name="connsiteX25" fmla="*/ 6944434 w 9837948"/>
                <a:gd name="connsiteY25" fmla="*/ 1274308 h 1274308"/>
                <a:gd name="connsiteX26" fmla="*/ 6365731 w 9837948"/>
                <a:gd name="connsiteY26" fmla="*/ 1274308 h 1274308"/>
                <a:gd name="connsiteX27" fmla="*/ 6082167 w 9837948"/>
                <a:gd name="connsiteY27" fmla="*/ 1274308 h 1274308"/>
                <a:gd name="connsiteX28" fmla="*/ 5601843 w 9837948"/>
                <a:gd name="connsiteY28" fmla="*/ 1274308 h 1274308"/>
                <a:gd name="connsiteX29" fmla="*/ 4826382 w 9837948"/>
                <a:gd name="connsiteY29" fmla="*/ 1274308 h 1274308"/>
                <a:gd name="connsiteX30" fmla="*/ 4050920 w 9837948"/>
                <a:gd name="connsiteY30" fmla="*/ 1274308 h 1274308"/>
                <a:gd name="connsiteX31" fmla="*/ 3570596 w 9837948"/>
                <a:gd name="connsiteY31" fmla="*/ 1274308 h 1274308"/>
                <a:gd name="connsiteX32" fmla="*/ 3188653 w 9837948"/>
                <a:gd name="connsiteY32" fmla="*/ 1274308 h 1274308"/>
                <a:gd name="connsiteX33" fmla="*/ 2905088 w 9837948"/>
                <a:gd name="connsiteY33" fmla="*/ 1274308 h 1274308"/>
                <a:gd name="connsiteX34" fmla="*/ 2228006 w 9837948"/>
                <a:gd name="connsiteY34" fmla="*/ 1274308 h 1274308"/>
                <a:gd name="connsiteX35" fmla="*/ 1649303 w 9837948"/>
                <a:gd name="connsiteY35" fmla="*/ 1274308 h 1274308"/>
                <a:gd name="connsiteX36" fmla="*/ 1070600 w 9837948"/>
                <a:gd name="connsiteY36" fmla="*/ 1274308 h 1274308"/>
                <a:gd name="connsiteX37" fmla="*/ 0 w 9837948"/>
                <a:gd name="connsiteY37" fmla="*/ 1274308 h 1274308"/>
                <a:gd name="connsiteX38" fmla="*/ 0 w 9837948"/>
                <a:gd name="connsiteY38" fmla="*/ 824053 h 1274308"/>
                <a:gd name="connsiteX39" fmla="*/ 0 w 9837948"/>
                <a:gd name="connsiteY39" fmla="*/ 424769 h 1274308"/>
                <a:gd name="connsiteX40" fmla="*/ 0 w 9837948"/>
                <a:gd name="connsiteY40" fmla="*/ 0 h 127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274308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54188" y="194084"/>
                    <a:pt x="9821718" y="251243"/>
                    <a:pt x="9837948" y="412026"/>
                  </a:cubicBezTo>
                  <a:cubicBezTo>
                    <a:pt x="9854178" y="572809"/>
                    <a:pt x="9808446" y="635407"/>
                    <a:pt x="9837948" y="798566"/>
                  </a:cubicBezTo>
                  <a:cubicBezTo>
                    <a:pt x="9867450" y="961725"/>
                    <a:pt x="9830500" y="1049297"/>
                    <a:pt x="9837948" y="1274308"/>
                  </a:cubicBezTo>
                  <a:cubicBezTo>
                    <a:pt x="9641136" y="1319755"/>
                    <a:pt x="9562860" y="1226313"/>
                    <a:pt x="9357625" y="1274308"/>
                  </a:cubicBezTo>
                  <a:cubicBezTo>
                    <a:pt x="9152390" y="1322303"/>
                    <a:pt x="8858774" y="1229712"/>
                    <a:pt x="8680542" y="1274308"/>
                  </a:cubicBezTo>
                  <a:cubicBezTo>
                    <a:pt x="8502310" y="1318904"/>
                    <a:pt x="8172770" y="1266287"/>
                    <a:pt x="7905081" y="1274308"/>
                  </a:cubicBezTo>
                  <a:cubicBezTo>
                    <a:pt x="7637392" y="1282329"/>
                    <a:pt x="7527725" y="1224957"/>
                    <a:pt x="7326378" y="1274308"/>
                  </a:cubicBezTo>
                  <a:cubicBezTo>
                    <a:pt x="7125031" y="1323659"/>
                    <a:pt x="7063299" y="1242851"/>
                    <a:pt x="6944434" y="1274308"/>
                  </a:cubicBezTo>
                  <a:cubicBezTo>
                    <a:pt x="6825569" y="1305765"/>
                    <a:pt x="6529801" y="1215988"/>
                    <a:pt x="6365731" y="1274308"/>
                  </a:cubicBezTo>
                  <a:cubicBezTo>
                    <a:pt x="6201661" y="1332628"/>
                    <a:pt x="6174111" y="1251400"/>
                    <a:pt x="6082167" y="1274308"/>
                  </a:cubicBezTo>
                  <a:cubicBezTo>
                    <a:pt x="5990223" y="1297216"/>
                    <a:pt x="5772489" y="1271274"/>
                    <a:pt x="5601843" y="1274308"/>
                  </a:cubicBezTo>
                  <a:cubicBezTo>
                    <a:pt x="5431197" y="1277342"/>
                    <a:pt x="5089869" y="1194731"/>
                    <a:pt x="4826382" y="1274308"/>
                  </a:cubicBezTo>
                  <a:cubicBezTo>
                    <a:pt x="4562895" y="1353885"/>
                    <a:pt x="4416058" y="1247180"/>
                    <a:pt x="4050920" y="1274308"/>
                  </a:cubicBezTo>
                  <a:cubicBezTo>
                    <a:pt x="3685782" y="1301436"/>
                    <a:pt x="3751205" y="1248234"/>
                    <a:pt x="3570596" y="1274308"/>
                  </a:cubicBezTo>
                  <a:cubicBezTo>
                    <a:pt x="3389987" y="1300382"/>
                    <a:pt x="3281738" y="1260733"/>
                    <a:pt x="3188653" y="1274308"/>
                  </a:cubicBezTo>
                  <a:cubicBezTo>
                    <a:pt x="3095568" y="1287883"/>
                    <a:pt x="3010609" y="1245775"/>
                    <a:pt x="2905088" y="1274308"/>
                  </a:cubicBezTo>
                  <a:cubicBezTo>
                    <a:pt x="2799567" y="1302841"/>
                    <a:pt x="2403017" y="1244861"/>
                    <a:pt x="2228006" y="1274308"/>
                  </a:cubicBezTo>
                  <a:cubicBezTo>
                    <a:pt x="2052995" y="1303755"/>
                    <a:pt x="1795822" y="1228241"/>
                    <a:pt x="1649303" y="1274308"/>
                  </a:cubicBezTo>
                  <a:cubicBezTo>
                    <a:pt x="1502784" y="1320375"/>
                    <a:pt x="1216705" y="1216506"/>
                    <a:pt x="1070600" y="1274308"/>
                  </a:cubicBezTo>
                  <a:cubicBezTo>
                    <a:pt x="924495" y="1332110"/>
                    <a:pt x="258366" y="1180202"/>
                    <a:pt x="0" y="1274308"/>
                  </a:cubicBezTo>
                  <a:cubicBezTo>
                    <a:pt x="-8953" y="1110054"/>
                    <a:pt x="34334" y="992043"/>
                    <a:pt x="0" y="824053"/>
                  </a:cubicBezTo>
                  <a:cubicBezTo>
                    <a:pt x="-34334" y="656063"/>
                    <a:pt x="38144" y="595564"/>
                    <a:pt x="0" y="424769"/>
                  </a:cubicBezTo>
                  <a:cubicBezTo>
                    <a:pt x="-38144" y="253974"/>
                    <a:pt x="40737" y="171754"/>
                    <a:pt x="0" y="0"/>
                  </a:cubicBezTo>
                  <a:close/>
                </a:path>
                <a:path w="9837948" h="1274308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78555" y="108298"/>
                    <a:pt x="9813245" y="309178"/>
                    <a:pt x="9837948" y="437512"/>
                  </a:cubicBezTo>
                  <a:cubicBezTo>
                    <a:pt x="9862651" y="565846"/>
                    <a:pt x="9798888" y="726137"/>
                    <a:pt x="9837948" y="836796"/>
                  </a:cubicBezTo>
                  <a:cubicBezTo>
                    <a:pt x="9877008" y="947455"/>
                    <a:pt x="9834974" y="1154174"/>
                    <a:pt x="9837948" y="1274308"/>
                  </a:cubicBezTo>
                  <a:cubicBezTo>
                    <a:pt x="9660381" y="1334732"/>
                    <a:pt x="9221774" y="1266377"/>
                    <a:pt x="9062486" y="1274308"/>
                  </a:cubicBezTo>
                  <a:cubicBezTo>
                    <a:pt x="8903198" y="1282239"/>
                    <a:pt x="8816932" y="1270613"/>
                    <a:pt x="8680542" y="1274308"/>
                  </a:cubicBezTo>
                  <a:cubicBezTo>
                    <a:pt x="8544152" y="1278003"/>
                    <a:pt x="8101381" y="1226950"/>
                    <a:pt x="7905081" y="1274308"/>
                  </a:cubicBezTo>
                  <a:cubicBezTo>
                    <a:pt x="7708781" y="1321666"/>
                    <a:pt x="7553835" y="1249656"/>
                    <a:pt x="7227998" y="1274308"/>
                  </a:cubicBezTo>
                  <a:cubicBezTo>
                    <a:pt x="6902161" y="1298960"/>
                    <a:pt x="7034901" y="1262860"/>
                    <a:pt x="6846054" y="1274308"/>
                  </a:cubicBezTo>
                  <a:cubicBezTo>
                    <a:pt x="6657207" y="1285756"/>
                    <a:pt x="6496784" y="1218303"/>
                    <a:pt x="6267352" y="1274308"/>
                  </a:cubicBezTo>
                  <a:cubicBezTo>
                    <a:pt x="6037920" y="1330313"/>
                    <a:pt x="6048138" y="1260706"/>
                    <a:pt x="5983787" y="1274308"/>
                  </a:cubicBezTo>
                  <a:cubicBezTo>
                    <a:pt x="5919436" y="1287910"/>
                    <a:pt x="5383710" y="1271600"/>
                    <a:pt x="5208325" y="1274308"/>
                  </a:cubicBezTo>
                  <a:cubicBezTo>
                    <a:pt x="5032940" y="1277016"/>
                    <a:pt x="4937961" y="1261423"/>
                    <a:pt x="4826382" y="1274308"/>
                  </a:cubicBezTo>
                  <a:cubicBezTo>
                    <a:pt x="4714803" y="1287193"/>
                    <a:pt x="4403346" y="1225942"/>
                    <a:pt x="4247679" y="1274308"/>
                  </a:cubicBezTo>
                  <a:cubicBezTo>
                    <a:pt x="4092012" y="1322674"/>
                    <a:pt x="3955513" y="1259510"/>
                    <a:pt x="3865735" y="1274308"/>
                  </a:cubicBezTo>
                  <a:cubicBezTo>
                    <a:pt x="3775957" y="1289106"/>
                    <a:pt x="3479095" y="1237517"/>
                    <a:pt x="3287032" y="1274308"/>
                  </a:cubicBezTo>
                  <a:cubicBezTo>
                    <a:pt x="3094969" y="1311099"/>
                    <a:pt x="2959870" y="1243245"/>
                    <a:pt x="2806709" y="1274308"/>
                  </a:cubicBezTo>
                  <a:cubicBezTo>
                    <a:pt x="2653548" y="1305371"/>
                    <a:pt x="2650237" y="1253175"/>
                    <a:pt x="2523144" y="1274308"/>
                  </a:cubicBezTo>
                  <a:cubicBezTo>
                    <a:pt x="2396051" y="1295441"/>
                    <a:pt x="2306059" y="1256064"/>
                    <a:pt x="2239580" y="1274308"/>
                  </a:cubicBezTo>
                  <a:cubicBezTo>
                    <a:pt x="2173101" y="1292552"/>
                    <a:pt x="1927789" y="1226616"/>
                    <a:pt x="1759257" y="1274308"/>
                  </a:cubicBezTo>
                  <a:cubicBezTo>
                    <a:pt x="1590725" y="1322000"/>
                    <a:pt x="1296192" y="1254097"/>
                    <a:pt x="1082174" y="1274308"/>
                  </a:cubicBezTo>
                  <a:cubicBezTo>
                    <a:pt x="868156" y="1294519"/>
                    <a:pt x="871928" y="1240543"/>
                    <a:pt x="700230" y="1274308"/>
                  </a:cubicBezTo>
                  <a:cubicBezTo>
                    <a:pt x="528532" y="1308073"/>
                    <a:pt x="295135" y="1252801"/>
                    <a:pt x="0" y="1274308"/>
                  </a:cubicBezTo>
                  <a:cubicBezTo>
                    <a:pt x="-34009" y="1189433"/>
                    <a:pt x="39837" y="980292"/>
                    <a:pt x="0" y="875025"/>
                  </a:cubicBezTo>
                  <a:cubicBezTo>
                    <a:pt x="-39837" y="769758"/>
                    <a:pt x="14717" y="616792"/>
                    <a:pt x="0" y="450255"/>
                  </a:cubicBezTo>
                  <a:cubicBezTo>
                    <a:pt x="-14717" y="283718"/>
                    <a:pt x="27561" y="19929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id="{62BE27E3-ED8E-0B6E-44A7-BFBFFBE64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4" y="4772976"/>
              <a:ext cx="2111305" cy="192182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E138665-48A5-B1BC-B580-12D96CBBFE17}"/>
              </a:ext>
            </a:extLst>
          </p:cNvPr>
          <p:cNvSpPr txBox="1"/>
          <p:nvPr/>
        </p:nvSpPr>
        <p:spPr>
          <a:xfrm>
            <a:off x="3289916" y="679285"/>
            <a:ext cx="5723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THI ĐỌC DIỄN CẢM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518613-0F13-95EF-304F-97F485FE1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21" y="2474681"/>
            <a:ext cx="7620660" cy="318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4CF68-0EF0-44B4-8DA5-0172E488A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216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4A5DAC-C993-44B9-96C0-41FC13EBBAB3}"/>
              </a:ext>
            </a:extLst>
          </p:cNvPr>
          <p:cNvSpPr/>
          <p:nvPr/>
        </p:nvSpPr>
        <p:spPr>
          <a:xfrm>
            <a:off x="403412" y="620688"/>
            <a:ext cx="11093188" cy="5375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A6FB66-5FED-441A-B22C-24A3CA518696}"/>
              </a:ext>
            </a:extLst>
          </p:cNvPr>
          <p:cNvSpPr txBox="1"/>
          <p:nvPr/>
        </p:nvSpPr>
        <p:spPr>
          <a:xfrm>
            <a:off x="2478316" y="821960"/>
            <a:ext cx="7235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D3C74-A4D9-1139-2B7D-85023DFC2A3C}"/>
              </a:ext>
            </a:extLst>
          </p:cNvPr>
          <p:cNvSpPr txBox="1"/>
          <p:nvPr/>
        </p:nvSpPr>
        <p:spPr>
          <a:xfrm>
            <a:off x="739589" y="2377859"/>
            <a:ext cx="1004726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kern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làm gì góp phần xây dựng quê hương đất nước em thêm giàu đẹp?</a:t>
            </a:r>
          </a:p>
          <a:p>
            <a:endParaRPr lang="en-US" sz="3600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7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70" y="1719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522076" y="522851"/>
            <a:ext cx="1100943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2,3,4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 giáo án  điện tử Hiền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GB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cô thầy sử dụng bài giảng nội bộ ko gửi lên trang mạng XH hội nhóm zalo,Facebook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T</a:t>
            </a:r>
            <a:r>
              <a:rPr lang="en-GB" sz="3600" dirty="0" err="1" smtClean="0">
                <a:latin typeface="Calibri" panose="020F0502020204030204"/>
              </a:rPr>
              <a:t>hầy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cô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liên</a:t>
            </a:r>
            <a:r>
              <a:rPr lang="vi-VN" sz="3600" dirty="0" smtClean="0">
                <a:latin typeface="Calibri" panose="020F0502020204030204"/>
              </a:rPr>
              <a:t> hệ</a:t>
            </a:r>
            <a:r>
              <a:rPr lang="en-GB" sz="3600" dirty="0" smtClean="0">
                <a:latin typeface="Calibri" panose="020F0502020204030204"/>
              </a:rPr>
              <a:t> </a:t>
            </a:r>
            <a:endParaRPr lang="vi-VN" sz="3600" dirty="0" smtClean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rgbClr val="0070C0"/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rgbClr val="0070C0"/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rgbClr val="0070C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0070C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0070C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0070C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(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mọi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zalo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khác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đều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là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giả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mạo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em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)</a:t>
            </a: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hay</a:t>
            </a:r>
            <a:r>
              <a:rPr lang="vi-VN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NHÓM GIÁO ÁN ĐIÊN TỬ </a:t>
            </a:r>
            <a:r>
              <a:rPr lang="vi-VN" sz="2400" b="1" kern="0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5,9,12 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70C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rgbClr val="0070C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5" y="2325651"/>
            <a:ext cx="1420199" cy="1258385"/>
          </a:xfrm>
          <a:prstGeom prst="rect">
            <a:avLst/>
          </a:prstGeom>
        </p:spPr>
      </p:pic>
      <p:pic>
        <p:nvPicPr>
          <p:cNvPr id="7" name="Picture 2" descr="Danh mục 5 bộ sách giáo khoa lớp 1 mới | Bộ sách lớp 1 mới">
            <a:extLst>
              <a:ext uri="{FF2B5EF4-FFF2-40B4-BE49-F238E27FC236}">
                <a16:creationId xmlns:a16="http://schemas.microsoft.com/office/drawing/2014/main" id="{CBD1067E-CD8C-4662-A6BF-A73A6977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25" y="5418880"/>
            <a:ext cx="1881629" cy="141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30" y="2314428"/>
            <a:ext cx="1443030" cy="1122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99" y="5543550"/>
            <a:ext cx="1770526" cy="10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8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4D22B53E-D60A-DC82-9BFE-DB4899BFCC45}"/>
              </a:ext>
            </a:extLst>
          </p:cNvPr>
          <p:cNvSpPr/>
          <p:nvPr/>
        </p:nvSpPr>
        <p:spPr>
          <a:xfrm>
            <a:off x="410548" y="762001"/>
            <a:ext cx="11541968" cy="5564162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4AE7B-16AE-E6D9-6AD7-860545F2AC7C}"/>
              </a:ext>
            </a:extLst>
          </p:cNvPr>
          <p:cNvSpPr txBox="1"/>
          <p:nvPr/>
        </p:nvSpPr>
        <p:spPr>
          <a:xfrm>
            <a:off x="852422" y="1249050"/>
            <a:ext cx="1065822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5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594325" y="294399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3DACFBB1-AC54-42BB-BFF2-9AD5BBD88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55606" r="69881"/>
          <a:stretch/>
        </p:blipFill>
        <p:spPr>
          <a:xfrm rot="21236918">
            <a:off x="-929742" y="2055377"/>
            <a:ext cx="5516297" cy="50974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1876" y="130098"/>
            <a:ext cx="10022693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9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65586 -0.003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artoon of a child waving&#10;&#10;Description automatically generated">
            <a:extLst>
              <a:ext uri="{FF2B5EF4-FFF2-40B4-BE49-F238E27FC236}">
                <a16:creationId xmlns:a16="http://schemas.microsoft.com/office/drawing/2014/main" id="{6588EBE0-FE54-B00B-F009-24D9364D8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7367"/>
            <a:ext cx="3162016" cy="5080634"/>
          </a:xfrm>
          <a:prstGeom prst="rect">
            <a:avLst/>
          </a:prstGeom>
        </p:spPr>
      </p:pic>
      <p:pic>
        <p:nvPicPr>
          <p:cNvPr id="21" name="Picture 20" descr="A cartoon of a child with a backpack&#10;&#10;Description automatically generated">
            <a:extLst>
              <a:ext uri="{FF2B5EF4-FFF2-40B4-BE49-F238E27FC236}">
                <a16:creationId xmlns:a16="http://schemas.microsoft.com/office/drawing/2014/main" id="{C443A378-1B76-0384-BBBA-CAC8A4EA7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61" y="1777367"/>
            <a:ext cx="3457039" cy="5080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94DAAE-FEF3-D0F2-6A93-C6455987B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842" y="1147131"/>
            <a:ext cx="7346317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275227" y="496389"/>
            <a:ext cx="11728087" cy="6125581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 dirty="0"/>
              <a:t>i have a photo. i want to turn it into a video where every one is smiling, talking, and moving their heads and hands slightly.</a:t>
            </a:r>
            <a:endParaRPr lang="en-US" dirty="0"/>
          </a:p>
          <a:p>
            <a:r>
              <a:rPr lang="vi-VN" b="1" dirty="0"/>
              <a:t> </a:t>
            </a:r>
            <a:endParaRPr lang="en-US" dirty="0"/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14" y="-2002971"/>
            <a:ext cx="1730830" cy="17019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37220" y="260359"/>
            <a:ext cx="11266094" cy="6612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b="1" dirty="0"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Xem và trao đổi với bạn bên cạnh những gì nhìn thấy trong </a:t>
            </a:r>
            <a:r>
              <a:rPr lang="vi-VN" sz="2800" b="1" dirty="0" smtClean="0"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video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au c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2951" y="1015285"/>
            <a:ext cx="11266094" cy="50877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2" y="1025437"/>
            <a:ext cx="1222158" cy="10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015970" y="-66983"/>
            <a:ext cx="51489748" cy="6915151"/>
            <a:chOff x="0" y="-57150"/>
            <a:chExt cx="51489748" cy="6915151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-57150"/>
              <a:ext cx="51489748" cy="6870171"/>
              <a:chOff x="0" y="-57150"/>
              <a:chExt cx="51489748" cy="6870171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0" y="-57150"/>
                <a:ext cx="35457223" cy="6863003"/>
                <a:chOff x="0" y="-57150"/>
                <a:chExt cx="35457223" cy="6863003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0" y="-57150"/>
                  <a:ext cx="35457223" cy="6863003"/>
                  <a:chOff x="0" y="-57150"/>
                  <a:chExt cx="35457223" cy="6863003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0" y="-57150"/>
                    <a:ext cx="23228300" cy="6787436"/>
                    <a:chOff x="0" y="-57150"/>
                    <a:chExt cx="23228300" cy="6787436"/>
                  </a:xfrm>
                </p:grpSpPr>
                <p:grpSp>
                  <p:nvGrpSpPr>
                    <p:cNvPr id="3" name="Group 2"/>
                    <p:cNvGrpSpPr/>
                    <p:nvPr/>
                  </p:nvGrpSpPr>
                  <p:grpSpPr>
                    <a:xfrm>
                      <a:off x="0" y="-57150"/>
                      <a:ext cx="12406634" cy="6787436"/>
                      <a:chOff x="0" y="-57150"/>
                      <a:chExt cx="12406634" cy="6787436"/>
                    </a:xfrm>
                  </p:grpSpPr>
                  <p:pic>
                    <p:nvPicPr>
                      <p:cNvPr id="7" name="Picture 6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b="51667"/>
                      <a:stretch/>
                    </p:blipFill>
                    <p:spPr>
                      <a:xfrm>
                        <a:off x="0" y="-57150"/>
                        <a:ext cx="12192000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" name="Picture 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214634" y="1091245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" name="Group 42"/>
                    <p:cNvGrpSpPr/>
                    <p:nvPr/>
                  </p:nvGrpSpPr>
                  <p:grpSpPr>
                    <a:xfrm flipH="1">
                      <a:off x="12141200" y="-53817"/>
                      <a:ext cx="11087100" cy="6777020"/>
                      <a:chOff x="-41897" y="-57150"/>
                      <a:chExt cx="12192000" cy="6777020"/>
                    </a:xfrm>
                  </p:grpSpPr>
                  <p:pic>
                    <p:nvPicPr>
                      <p:cNvPr id="44" name="Picture 4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r="573" b="51667"/>
                      <a:stretch/>
                    </p:blipFill>
                    <p:spPr>
                      <a:xfrm>
                        <a:off x="0" y="-57150"/>
                        <a:ext cx="12122172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-41897" y="108082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4286"/>
                  <a:stretch/>
                </p:blipFill>
                <p:spPr>
                  <a:xfrm>
                    <a:off x="23265223" y="1166812"/>
                    <a:ext cx="12192000" cy="563904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793" r="416" b="51667"/>
                <a:stretch/>
              </p:blipFill>
              <p:spPr>
                <a:xfrm>
                  <a:off x="23177500" y="-57150"/>
                  <a:ext cx="12141200" cy="1885950"/>
                </a:xfrm>
                <a:prstGeom prst="rect">
                  <a:avLst/>
                </a:prstGeom>
              </p:spPr>
            </p:pic>
          </p:grpSp>
          <p:pic>
            <p:nvPicPr>
              <p:cNvPr id="397" name="Picture 39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286"/>
              <a:stretch/>
            </p:blipFill>
            <p:spPr>
              <a:xfrm flipH="1">
                <a:off x="35413362" y="1173980"/>
                <a:ext cx="16076386" cy="5639041"/>
              </a:xfrm>
              <a:prstGeom prst="rect">
                <a:avLst/>
              </a:prstGeom>
            </p:spPr>
          </p:pic>
          <p:pic>
            <p:nvPicPr>
              <p:cNvPr id="398" name="Picture 39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793" r="513" b="51667"/>
              <a:stretch/>
            </p:blipFill>
            <p:spPr>
              <a:xfrm flipH="1">
                <a:off x="35318700" y="-57150"/>
                <a:ext cx="16127186" cy="1885950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149" y="1669313"/>
              <a:ext cx="555292" cy="5188688"/>
            </a:xfrm>
            <a:prstGeom prst="rect">
              <a:avLst/>
            </a:prstGeom>
          </p:spPr>
        </p:pic>
        <p:pic>
          <p:nvPicPr>
            <p:cNvPr id="361" name="Picture 3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93327" y="1624333"/>
              <a:ext cx="555292" cy="5188688"/>
            </a:xfrm>
            <a:prstGeom prst="rect">
              <a:avLst/>
            </a:prstGeom>
          </p:spPr>
        </p:pic>
      </p:grpSp>
      <p:sp>
        <p:nvSpPr>
          <p:cNvPr id="399" name="Rounded Rectangle 398"/>
          <p:cNvSpPr/>
          <p:nvPr/>
        </p:nvSpPr>
        <p:spPr>
          <a:xfrm>
            <a:off x="4737100" y="115502"/>
            <a:ext cx="2820836" cy="798897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BẮT ĐẦU</a:t>
            </a:r>
          </a:p>
        </p:txBody>
      </p:sp>
      <p:pic>
        <p:nvPicPr>
          <p:cNvPr id="403" name="Đồng-hồ-đếm-ngược-1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2075" y="116755"/>
            <a:ext cx="1635125" cy="919758"/>
          </a:xfrm>
          <a:prstGeom prst="rect">
            <a:avLst/>
          </a:prstGeom>
        </p:spPr>
      </p:pic>
      <p:pic>
        <p:nvPicPr>
          <p:cNvPr id="345" name="Nhac Gunb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11660" y="8358170"/>
            <a:ext cx="696840" cy="696840"/>
          </a:xfrm>
          <a:prstGeom prst="rect">
            <a:avLst/>
          </a:prstGeom>
        </p:spPr>
      </p:pic>
      <p:pic>
        <p:nvPicPr>
          <p:cNvPr id="346" name="Còi vịt chạ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92197" y="6951517"/>
            <a:ext cx="935767" cy="935767"/>
          </a:xfrm>
          <a:prstGeom prst="rect">
            <a:avLst/>
          </a:prstGeom>
        </p:spPr>
      </p:pic>
      <p:grpSp>
        <p:nvGrpSpPr>
          <p:cNvPr id="198" name="Group 197"/>
          <p:cNvGrpSpPr/>
          <p:nvPr/>
        </p:nvGrpSpPr>
        <p:grpSpPr>
          <a:xfrm>
            <a:off x="4191595" y="2069372"/>
            <a:ext cx="1008505" cy="1015112"/>
            <a:chOff x="-163939" y="1022388"/>
            <a:chExt cx="1103740" cy="1110971"/>
          </a:xfrm>
        </p:grpSpPr>
        <p:pic>
          <p:nvPicPr>
            <p:cNvPr id="199" name="Picture 19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0" name="Rounded Rectangular Callout 199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3415142" y="1885274"/>
            <a:ext cx="988841" cy="1015112"/>
            <a:chOff x="-142419" y="1022388"/>
            <a:chExt cx="1082220" cy="1110971"/>
          </a:xfrm>
        </p:grpSpPr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3" name="Rounded Rectangular Callout 202"/>
            <p:cNvSpPr/>
            <p:nvPr/>
          </p:nvSpPr>
          <p:spPr>
            <a:xfrm>
              <a:off x="-142419" y="1022388"/>
              <a:ext cx="901699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2536383" y="1893478"/>
            <a:ext cx="1008505" cy="1015112"/>
            <a:chOff x="-163939" y="1022388"/>
            <a:chExt cx="1103740" cy="1110971"/>
          </a:xfrm>
        </p:grpSpPr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6" name="Rounded Rectangular Callout 20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1622610" y="1883403"/>
            <a:ext cx="959716" cy="1031316"/>
            <a:chOff x="-110543" y="1004654"/>
            <a:chExt cx="1050344" cy="1128705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9" name="Rounded Rectangular Callout 208"/>
            <p:cNvSpPr/>
            <p:nvPr/>
          </p:nvSpPr>
          <p:spPr>
            <a:xfrm>
              <a:off x="-110543" y="1004654"/>
              <a:ext cx="967635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666013" y="1784938"/>
            <a:ext cx="950095" cy="1014002"/>
            <a:chOff x="-100013" y="1023603"/>
            <a:chExt cx="1039814" cy="1109756"/>
          </a:xfrm>
        </p:grpSpPr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2" name="Rounded Rectangular Callout 211"/>
            <p:cNvSpPr/>
            <p:nvPr/>
          </p:nvSpPr>
          <p:spPr>
            <a:xfrm>
              <a:off x="-100013" y="1023603"/>
              <a:ext cx="955098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Tú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-98379" y="5294114"/>
            <a:ext cx="1008505" cy="1015112"/>
            <a:chOff x="-163939" y="1022388"/>
            <a:chExt cx="1103740" cy="1110971"/>
          </a:xfrm>
        </p:grpSpPr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5" name="Rounded Rectangular Callout 21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/>
                <a:t>Anh</a:t>
              </a:r>
              <a:endParaRPr lang="en-US" sz="1600" b="1" dirty="0"/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4495296" y="5347931"/>
            <a:ext cx="1008505" cy="1015112"/>
            <a:chOff x="-163939" y="1022388"/>
            <a:chExt cx="1103740" cy="1110971"/>
          </a:xfrm>
        </p:grpSpPr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4" name="Rounded Rectangular Callout 22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1328505" y="3028371"/>
            <a:ext cx="1131289" cy="1015112"/>
            <a:chOff x="-298318" y="1022388"/>
            <a:chExt cx="1238119" cy="1110971"/>
          </a:xfrm>
        </p:grpSpPr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0" name="Rounded Rectangular Callout 229"/>
            <p:cNvSpPr/>
            <p:nvPr/>
          </p:nvSpPr>
          <p:spPr>
            <a:xfrm>
              <a:off x="-298318" y="1022388"/>
              <a:ext cx="120064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Huệ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-223500" y="1746611"/>
            <a:ext cx="1008505" cy="1015111"/>
            <a:chOff x="-163939" y="1022389"/>
            <a:chExt cx="1103740" cy="1110970"/>
          </a:xfrm>
        </p:grpSpPr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6" name="Rounded Rectangular Callout 235"/>
            <p:cNvSpPr/>
            <p:nvPr/>
          </p:nvSpPr>
          <p:spPr>
            <a:xfrm>
              <a:off x="-163939" y="1022389"/>
              <a:ext cx="1032717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Vinh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3671398" y="5374871"/>
            <a:ext cx="1008505" cy="1015112"/>
            <a:chOff x="-163939" y="1022388"/>
            <a:chExt cx="1103740" cy="1110971"/>
          </a:xfrm>
        </p:grpSpPr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2" name="Rounded Rectangular Callout 241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Tuệ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4228267" y="3176776"/>
            <a:ext cx="885594" cy="1022182"/>
            <a:chOff x="-29422" y="1014652"/>
            <a:chExt cx="969223" cy="1118707"/>
          </a:xfrm>
        </p:grpSpPr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5" name="Rounded Rectangular Callout 244"/>
            <p:cNvSpPr/>
            <p:nvPr/>
          </p:nvSpPr>
          <p:spPr>
            <a:xfrm>
              <a:off x="-29422" y="1014652"/>
              <a:ext cx="901699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Hân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3285776" y="2965252"/>
            <a:ext cx="1008505" cy="1109294"/>
            <a:chOff x="-163939" y="919312"/>
            <a:chExt cx="1103740" cy="1214047"/>
          </a:xfrm>
        </p:grpSpPr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8" name="Rounded Rectangular Callout 247"/>
            <p:cNvSpPr/>
            <p:nvPr/>
          </p:nvSpPr>
          <p:spPr>
            <a:xfrm>
              <a:off x="-163939" y="919312"/>
              <a:ext cx="1080478" cy="521935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Kim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2410033" y="2982087"/>
            <a:ext cx="1008505" cy="1015112"/>
            <a:chOff x="-163939" y="1022388"/>
            <a:chExt cx="1103740" cy="1110971"/>
          </a:xfrm>
        </p:grpSpPr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51" name="Rounded Rectangular Callout 25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3564878" y="4148234"/>
            <a:ext cx="1008505" cy="1015112"/>
            <a:chOff x="-163939" y="1022388"/>
            <a:chExt cx="1103740" cy="1110971"/>
          </a:xfrm>
        </p:grpSpPr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54" name="Rounded Rectangular Callout 25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/>
                <a:t>An</a:t>
              </a:r>
              <a:endParaRPr lang="en-US" sz="1600" b="1" dirty="0"/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579333" y="3059435"/>
            <a:ext cx="1008505" cy="1015112"/>
            <a:chOff x="-163939" y="1022388"/>
            <a:chExt cx="1103740" cy="1110971"/>
          </a:xfrm>
        </p:grpSpPr>
        <p:pic>
          <p:nvPicPr>
            <p:cNvPr id="256" name="Picture 2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57" name="Rounded Rectangular Callout 256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Thúy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710975" y="4097984"/>
            <a:ext cx="1047380" cy="1021639"/>
            <a:chOff x="-206485" y="1015245"/>
            <a:chExt cx="1146286" cy="1118114"/>
          </a:xfrm>
        </p:grpSpPr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0" name="Rounded Rectangular Callout 259"/>
            <p:cNvSpPr/>
            <p:nvPr/>
          </p:nvSpPr>
          <p:spPr>
            <a:xfrm>
              <a:off x="-206485" y="1015245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-141027" y="4084468"/>
            <a:ext cx="1008505" cy="1015112"/>
            <a:chOff x="-163939" y="1022388"/>
            <a:chExt cx="1103740" cy="1110971"/>
          </a:xfrm>
        </p:grpSpPr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3" name="Rounded Rectangular Callout 26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918096" y="5361657"/>
            <a:ext cx="901632" cy="1009193"/>
            <a:chOff x="-179498" y="1042101"/>
            <a:chExt cx="986774" cy="1104493"/>
          </a:xfrm>
        </p:grpSpPr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4" y="1424331"/>
              <a:ext cx="753162" cy="722263"/>
            </a:xfrm>
            <a:prstGeom prst="rect">
              <a:avLst/>
            </a:prstGeom>
          </p:spPr>
        </p:pic>
        <p:sp>
          <p:nvSpPr>
            <p:cNvPr id="266" name="Rounded Rectangular Callout 265"/>
            <p:cNvSpPr/>
            <p:nvPr/>
          </p:nvSpPr>
          <p:spPr>
            <a:xfrm>
              <a:off x="-179498" y="1042101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2579512" y="4100313"/>
            <a:ext cx="1008506" cy="1015112"/>
            <a:chOff x="-163940" y="1022388"/>
            <a:chExt cx="1103741" cy="1110971"/>
          </a:xfrm>
        </p:grpSpPr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9" name="Rounded Rectangular Callout 268"/>
            <p:cNvSpPr/>
            <p:nvPr/>
          </p:nvSpPr>
          <p:spPr>
            <a:xfrm>
              <a:off x="-163940" y="1022388"/>
              <a:ext cx="110374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/>
                <a:t>Cương</a:t>
              </a:r>
              <a:endParaRPr lang="en-US" sz="1600" b="1" dirty="0"/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1466935" y="3947335"/>
            <a:ext cx="1248299" cy="1250005"/>
            <a:chOff x="-340117" y="1022388"/>
            <a:chExt cx="1279918" cy="1110971"/>
          </a:xfrm>
        </p:grpSpPr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2" name="Rounded Rectangular Callout 271"/>
            <p:cNvSpPr/>
            <p:nvPr/>
          </p:nvSpPr>
          <p:spPr>
            <a:xfrm>
              <a:off x="-340117" y="1022388"/>
              <a:ext cx="1103265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6" name="Group 275"/>
          <p:cNvGrpSpPr/>
          <p:nvPr/>
        </p:nvGrpSpPr>
        <p:grpSpPr>
          <a:xfrm>
            <a:off x="2716211" y="5269622"/>
            <a:ext cx="1214686" cy="1101227"/>
            <a:chOff x="-389590" y="928141"/>
            <a:chExt cx="1329391" cy="1205218"/>
          </a:xfrm>
        </p:grpSpPr>
        <p:pic>
          <p:nvPicPr>
            <p:cNvPr id="277" name="Picture 27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8" name="Rounded Rectangular Callout 277"/>
            <p:cNvSpPr/>
            <p:nvPr/>
          </p:nvSpPr>
          <p:spPr>
            <a:xfrm>
              <a:off x="-389590" y="928141"/>
              <a:ext cx="1080603" cy="534047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Dũng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9" name="Group 278"/>
          <p:cNvGrpSpPr/>
          <p:nvPr/>
        </p:nvGrpSpPr>
        <p:grpSpPr>
          <a:xfrm>
            <a:off x="-172300" y="2944966"/>
            <a:ext cx="886625" cy="994374"/>
            <a:chOff x="-163939" y="1022388"/>
            <a:chExt cx="970351" cy="1088275"/>
          </a:xfrm>
        </p:grpSpPr>
        <p:pic>
          <p:nvPicPr>
            <p:cNvPr id="280" name="Picture 27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50" y="1388400"/>
              <a:ext cx="753162" cy="722263"/>
            </a:xfrm>
            <a:prstGeom prst="rect">
              <a:avLst/>
            </a:prstGeom>
          </p:spPr>
        </p:pic>
        <p:sp>
          <p:nvSpPr>
            <p:cNvPr id="281" name="Rounded Rectangular Callout 28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0" name="Group 299"/>
          <p:cNvGrpSpPr/>
          <p:nvPr/>
        </p:nvGrpSpPr>
        <p:grpSpPr>
          <a:xfrm>
            <a:off x="1831025" y="5191878"/>
            <a:ext cx="1008505" cy="1146172"/>
            <a:chOff x="-163939" y="878952"/>
            <a:chExt cx="1103740" cy="1254407"/>
          </a:xfrm>
        </p:grpSpPr>
        <p:pic>
          <p:nvPicPr>
            <p:cNvPr id="301" name="Picture 30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2" name="Rounded Rectangular Callout 301"/>
            <p:cNvSpPr/>
            <p:nvPr/>
          </p:nvSpPr>
          <p:spPr>
            <a:xfrm>
              <a:off x="-163939" y="878952"/>
              <a:ext cx="901700" cy="562295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Dũng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724" y="361643"/>
            <a:ext cx="3001652" cy="26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CFB052E-E257-490B-8FCE-0820BA9BB527}"/>
              </a:ext>
            </a:extLst>
          </p:cNvPr>
          <p:cNvGrpSpPr/>
          <p:nvPr/>
        </p:nvGrpSpPr>
        <p:grpSpPr>
          <a:xfrm>
            <a:off x="4546665" y="4207981"/>
            <a:ext cx="1008505" cy="1015112"/>
            <a:chOff x="-163939" y="1022388"/>
            <a:chExt cx="1103740" cy="1110971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BF05388E-954E-495E-9C69-B40CF155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44" name="Rounded Rectangular Callout 253">
              <a:extLst>
                <a:ext uri="{FF2B5EF4-FFF2-40B4-BE49-F238E27FC236}">
                  <a16:creationId xmlns:a16="http://schemas.microsoft.com/office/drawing/2014/main" id="{8A62DAB0-F54B-4A8A-9F42-9B2FA05A36BF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/>
                <a:t>Nhi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899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23373 0.009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32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19 0.16806 L -1.97291 0.04167 " pathEditMode="relative" rAng="0" ptsTypes="AA">
                                      <p:cBhvr>
                                        <p:cTn id="23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57" y="-631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99 0.01135 L 0.42994 0.01644 " pathEditMode="relative" rAng="0" ptsTypes="AA">
                                      <p:cBhvr>
                                        <p:cTn id="25" dur="1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0" y="2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49 0.00556 L 0.60287 0.11019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52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44609 0.01528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76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93 0.13565 L 0.78945 0.22893 " pathEditMode="relative" rAng="0" ptsTypes="AA">
                                      <p:cBhvr>
                                        <p:cTn id="31" dur="1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69" y="465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67409 0.00857 " pathEditMode="relative" rAng="0" ptsTypes="AA">
                                      <p:cBhvr>
                                        <p:cTn id="33" dur="1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41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34 -0.00694 L 0.42006 -0.00393 " pathEditMode="relative" rAng="0" ptsTypes="AA">
                                      <p:cBhvr>
                                        <p:cTn id="35" dur="1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3767 0.00393 " pathEditMode="relative" rAng="0" ptsTypes="AA">
                                      <p:cBhvr>
                                        <p:cTn id="37" dur="1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28" y="18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112E-17 L 0.53542 -0.01505 " pathEditMode="relative" rAng="0" ptsTypes="AA">
                                      <p:cBhvr>
                                        <p:cTn id="39" dur="1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-76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66055 -0.01759 " pathEditMode="relative" rAng="0" ptsTypes="AA">
                                      <p:cBhvr>
                                        <p:cTn id="41" dur="1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21" y="-88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 -0.00092 L 0.27096 0.01389 " pathEditMode="relative" rAng="0" ptsTypes="AA">
                                      <p:cBhvr>
                                        <p:cTn id="43" dur="1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74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47669 0.00787 " pathEditMode="relative" rAng="0" ptsTypes="AA">
                                      <p:cBhvr>
                                        <p:cTn id="45" dur="1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39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1 -0.00139 L 0.48607 0.00185 " pathEditMode="relative" rAng="0" ptsTypes="AA">
                                      <p:cBhvr>
                                        <p:cTn id="47" dur="10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16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6 -0.00162 L 0.61172 -0.01158 " pathEditMode="relative" rAng="0" ptsTypes="AA">
                                      <p:cBhvr>
                                        <p:cTn id="49" dur="10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97" y="-50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26 -0.00185 L 0.43191 0.00139 " pathEditMode="relative" rAng="0" ptsTypes="AA">
                                      <p:cBhvr>
                                        <p:cTn id="51" dur="10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16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21 0.04167 L 0.55976 0.05047 " pathEditMode="relative" rAng="0" ptsTypes="AA">
                                      <p:cBhvr>
                                        <p:cTn id="53" dur="1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44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06 0.0243 L 0.40365 0.03472 " pathEditMode="relative" rAng="0" ptsTypes="AA">
                                      <p:cBhvr>
                                        <p:cTn id="55" dur="1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0" y="50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28411 0.0132 " pathEditMode="relative" rAng="0" ptsTypes="AA">
                                      <p:cBhvr>
                                        <p:cTn id="57" dur="10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64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-0.00324 L 0.57839 -0.04121 " pathEditMode="relative" rAng="0" ptsTypes="AA">
                                      <p:cBhvr>
                                        <p:cTn id="59" dur="10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-189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125 L 0.46875 -0.0493 " pathEditMode="relative" rAng="0" ptsTypes="AA">
                                      <p:cBhvr>
                                        <p:cTn id="61" dur="10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310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2 -0.02407 L 0.76979 -0.0118 " pathEditMode="relative" rAng="0" ptsTypes="AA">
                                      <p:cBhvr>
                                        <p:cTn id="63" dur="10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60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17 -0.01042 L 0.61185 -0.06435 " pathEditMode="relative" rAng="0" ptsTypes="AA">
                                      <p:cBhvr>
                                        <p:cTn id="65" dur="10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84" y="-270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03"/>
                </p:tgtEl>
              </p:cMediaNode>
            </p:video>
            <p:audio>
              <p:cMediaNode vol="68367">
                <p:cTn id="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594325" y="294399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46885" y="381000"/>
            <a:ext cx="11659223" cy="6049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50AB4F-5DFF-5A84-FB00-B0904676D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5637" y="1370152"/>
            <a:ext cx="7663336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pond and trees&#10;&#10;Description automatically generated">
            <a:extLst>
              <a:ext uri="{FF2B5EF4-FFF2-40B4-BE49-F238E27FC236}">
                <a16:creationId xmlns:a16="http://schemas.microsoft.com/office/drawing/2014/main" id="{9961AEF2-174A-41AF-8FAD-965A24F76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222069" y="195943"/>
            <a:ext cx="11730447" cy="6335486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0187A-2A20-9866-4843-963F2700661B}"/>
              </a:ext>
            </a:extLst>
          </p:cNvPr>
          <p:cNvSpPr txBox="1"/>
          <p:nvPr/>
        </p:nvSpPr>
        <p:spPr>
          <a:xfrm>
            <a:off x="284922" y="0"/>
            <a:ext cx="11907078" cy="833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Bay trên mái nhà của mẹ</a:t>
            </a:r>
            <a:endParaRPr lang="en-US" sz="3600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449" y="905635"/>
            <a:ext cx="5575551" cy="5484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đã bay qua nhiều miền đất lạ</a:t>
            </a:r>
          </a:p>
          <a:p>
            <a:pPr algn="just">
              <a:lnSpc>
                <a:spcPct val="150000"/>
              </a:lnSpc>
            </a:pPr>
            <a:r>
              <a:rPr lang="en-US" sz="240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 Tây Nguyên hay xanh biếc Biên Hòa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iàn khoan đứng giữa mịt mù sóng biển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hững bãi bờ rừng ráng đỏ phù sa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rgbClr val="081C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giấc mơ</a:t>
            </a:r>
            <a:r>
              <a:rPr lang="en-US" sz="240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chuồn chuồn bằng thép</a:t>
            </a:r>
            <a:endParaRPr lang="en-US" sz="2400" i="0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ay cao hơn cánh diều giấy tuổi thơ</a:t>
            </a:r>
            <a:endParaRPr lang="en-US" sz="2400" i="0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ùi rơm rạ cứ bồn chồn dưới cánh</a:t>
            </a:r>
            <a:endParaRPr lang="en-US" sz="2400" i="0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40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 sao xa như đốm lửa chăn bò</a:t>
            </a:r>
            <a:r>
              <a:rPr lang="en-US" sz="240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000" b="0" i="0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249CAD-1584-455F-8D31-9AD296CDB991}"/>
              </a:ext>
            </a:extLst>
          </p:cNvPr>
          <p:cNvSpPr/>
          <p:nvPr/>
        </p:nvSpPr>
        <p:spPr>
          <a:xfrm>
            <a:off x="6238461" y="732447"/>
            <a:ext cx="5098473" cy="565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ã cùng con canh trời một thuở</a:t>
            </a:r>
            <a:endParaRPr lang="en-US" sz="2400" b="0" i="0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 chim </a:t>
            </a: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nhớ tổ lại quay về</a:t>
            </a:r>
            <a:endParaRPr lang="en-US" sz="2400" b="0" i="0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iờ con bay trên máy nhà của mẹ</a:t>
            </a:r>
            <a:endParaRPr lang="en-US" sz="2400" b="0" i="0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oa mướp vàng</a:t>
            </a:r>
            <a:r>
              <a:rPr lang="en-US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xoan tím</a:t>
            </a:r>
            <a:r>
              <a:rPr lang="en-US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cỏ </a:t>
            </a: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triền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rgbClr val="081C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Xuyên qua ngày và xuyên qua đêm</a:t>
            </a:r>
            <a:endParaRPr lang="en-US" sz="2400" b="0" i="0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hững cánh bay của </a:t>
            </a:r>
            <a:r>
              <a:rPr lang="en-US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òa </a:t>
            </a:r>
            <a:r>
              <a:rPr lang="en-US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ình m</a:t>
            </a:r>
            <a:r>
              <a:rPr lang="en-US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miết</a:t>
            </a:r>
            <a:endParaRPr lang="en-US" sz="2400" b="0" i="0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 tay lái con chu</a:t>
            </a:r>
            <a:r>
              <a:rPr lang="en-US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chu</a:t>
            </a:r>
            <a:r>
              <a:rPr lang="en-US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bằng thép</a:t>
            </a:r>
            <a:endParaRPr lang="en-US" sz="2400" b="0" i="0" dirty="0">
              <a:solidFill>
                <a:srgbClr val="081C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sẽ về bé bỏng giữa quê hương</a:t>
            </a:r>
            <a:r>
              <a:rPr lang="en-US" sz="2400" b="0" i="0" dirty="0">
                <a:solidFill>
                  <a:srgbClr val="081C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0" i="0" dirty="0">
              <a:solidFill>
                <a:srgbClr val="081C36"/>
              </a:solidFill>
              <a:effectLst/>
              <a:latin typeface="SegoeuiPc"/>
            </a:endParaRPr>
          </a:p>
          <a:p>
            <a:pPr lvl="6" algn="just">
              <a:lnSpc>
                <a:spcPct val="150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 Ngọc</a:t>
            </a:r>
          </a:p>
        </p:txBody>
      </p:sp>
    </p:spTree>
    <p:extLst>
      <p:ext uri="{BB962C8B-B14F-4D97-AF65-F5344CB8AC3E}">
        <p14:creationId xmlns:p14="http://schemas.microsoft.com/office/powerpoint/2010/main" val="9779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pond and trees&#10;&#10;Description automatically generated">
            <a:extLst>
              <a:ext uri="{FF2B5EF4-FFF2-40B4-BE49-F238E27FC236}">
                <a16:creationId xmlns:a16="http://schemas.microsoft.com/office/drawing/2014/main" id="{9961AEF2-174A-41AF-8FAD-965A24F76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401783"/>
            <a:ext cx="11541968" cy="5924380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809432" y="527776"/>
            <a:ext cx="10744199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  <a:endParaRPr lang="en-US" altLang="zh-C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79400-B3D1-7F42-D26D-A24EE41187CF}"/>
              </a:ext>
            </a:extLst>
          </p:cNvPr>
          <p:cNvSpPr txBox="1"/>
          <p:nvPr/>
        </p:nvSpPr>
        <p:spPr>
          <a:xfrm>
            <a:off x="809432" y="1179104"/>
            <a:ext cx="3766088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UTM Avo" panose="02040603050506020204"/>
                <a:ea typeface="Times New Roman" panose="02020603050405020304" pitchFamily="18" charset="0"/>
              </a:rPr>
              <a:t>- ráng đỏ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UTM Avo" panose="02040603050506020204"/>
                <a:ea typeface="Times New Roman" panose="02020603050405020304" pitchFamily="18" charset="0"/>
              </a:rPr>
              <a:t>- rơm rạ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UTM Avo" panose="02040603050506020204"/>
                <a:ea typeface="Times New Roman" panose="02020603050405020304" pitchFamily="18" charset="0"/>
              </a:rPr>
              <a:t>- triền đê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UTM Avo" panose="02040603050506020204"/>
                <a:ea typeface="Times New Roman" panose="02020603050405020304" pitchFamily="18" charset="0"/>
              </a:rPr>
              <a:t>- bồn chồn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UTM Avo" panose="02040603050506020204"/>
                <a:ea typeface="Times New Roman" panose="02020603050405020304" pitchFamily="18" charset="0"/>
              </a:rPr>
              <a:t>- đốm lửa 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32E73A-0B8D-41E7-A688-73C340B0A16B}"/>
              </a:ext>
            </a:extLst>
          </p:cNvPr>
          <p:cNvSpPr txBox="1"/>
          <p:nvPr/>
        </p:nvSpPr>
        <p:spPr>
          <a:xfrm>
            <a:off x="952362" y="4838061"/>
            <a:ext cx="61929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Đã cùng con / </a:t>
            </a:r>
            <a:r>
              <a:rPr lang="en-US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canh trời </a:t>
            </a:r>
            <a:r>
              <a:rPr lang="en-US" sz="32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 thuở /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32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Cánh chim</a:t>
            </a:r>
            <a:r>
              <a:rPr lang="en-US" sz="3200" i="1" spc="-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xa </a:t>
            </a:r>
            <a:r>
              <a:rPr lang="en-US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nhớ tổ</a:t>
            </a:r>
            <a:r>
              <a:rPr lang="en-US" sz="3200" b="1" i="1" spc="-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 lại quay về //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65771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594325" y="294399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46885" y="381000"/>
            <a:ext cx="11659223" cy="6049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809432" y="527776"/>
            <a:ext cx="10744199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NỐI TIẾP ĐOẠN</a:t>
            </a:r>
            <a:endParaRPr lang="en-US" altLang="zh-C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pond and trees&#10;&#10;Description automatically generated">
            <a:extLst>
              <a:ext uri="{FF2B5EF4-FFF2-40B4-BE49-F238E27FC236}">
                <a16:creationId xmlns:a16="http://schemas.microsoft.com/office/drawing/2014/main" id="{9961AEF2-174A-41AF-8FAD-965A24F76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401783"/>
            <a:ext cx="11541968" cy="5924380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632460" y="522846"/>
            <a:ext cx="10744199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TRONG NHÓM</a:t>
            </a:r>
            <a:endParaRPr lang="en-US" altLang="zh-C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34">
            <a:extLst>
              <a:ext uri="{FF2B5EF4-FFF2-40B4-BE49-F238E27FC236}">
                <a16:creationId xmlns:a16="http://schemas.microsoft.com/office/drawing/2014/main" id="{407E6334-25D8-89EF-A035-4225A83F7A67}"/>
              </a:ext>
            </a:extLst>
          </p:cNvPr>
          <p:cNvSpPr/>
          <p:nvPr/>
        </p:nvSpPr>
        <p:spPr>
          <a:xfrm>
            <a:off x="2778644" y="1737352"/>
            <a:ext cx="6634712" cy="2680758"/>
          </a:xfrm>
          <a:custGeom>
            <a:avLst/>
            <a:gdLst>
              <a:gd name="connsiteX0" fmla="*/ 0 w 5432196"/>
              <a:gd name="connsiteY0" fmla="*/ 518078 h 2568302"/>
              <a:gd name="connsiteX1" fmla="*/ 518078 w 5432196"/>
              <a:gd name="connsiteY1" fmla="*/ 0 h 2568302"/>
              <a:gd name="connsiteX2" fmla="*/ 1146084 w 5432196"/>
              <a:gd name="connsiteY2" fmla="*/ 0 h 2568302"/>
              <a:gd name="connsiteX3" fmla="*/ 1686169 w 5432196"/>
              <a:gd name="connsiteY3" fmla="*/ 0 h 2568302"/>
              <a:gd name="connsiteX4" fmla="*/ 2226254 w 5432196"/>
              <a:gd name="connsiteY4" fmla="*/ 0 h 2568302"/>
              <a:gd name="connsiteX5" fmla="*/ 2898220 w 5432196"/>
              <a:gd name="connsiteY5" fmla="*/ 0 h 2568302"/>
              <a:gd name="connsiteX6" fmla="*/ 3394344 w 5432196"/>
              <a:gd name="connsiteY6" fmla="*/ 0 h 2568302"/>
              <a:gd name="connsiteX7" fmla="*/ 3934429 w 5432196"/>
              <a:gd name="connsiteY7" fmla="*/ 0 h 2568302"/>
              <a:gd name="connsiteX8" fmla="*/ 4914118 w 5432196"/>
              <a:gd name="connsiteY8" fmla="*/ 0 h 2568302"/>
              <a:gd name="connsiteX9" fmla="*/ 5432196 w 5432196"/>
              <a:gd name="connsiteY9" fmla="*/ 518078 h 2568302"/>
              <a:gd name="connsiteX10" fmla="*/ 5432196 w 5432196"/>
              <a:gd name="connsiteY10" fmla="*/ 1044115 h 2568302"/>
              <a:gd name="connsiteX11" fmla="*/ 5432196 w 5432196"/>
              <a:gd name="connsiteY11" fmla="*/ 1554830 h 2568302"/>
              <a:gd name="connsiteX12" fmla="*/ 5432196 w 5432196"/>
              <a:gd name="connsiteY12" fmla="*/ 2050224 h 2568302"/>
              <a:gd name="connsiteX13" fmla="*/ 4914118 w 5432196"/>
              <a:gd name="connsiteY13" fmla="*/ 2568302 h 2568302"/>
              <a:gd name="connsiteX14" fmla="*/ 4286112 w 5432196"/>
              <a:gd name="connsiteY14" fmla="*/ 2568302 h 2568302"/>
              <a:gd name="connsiteX15" fmla="*/ 3658107 w 5432196"/>
              <a:gd name="connsiteY15" fmla="*/ 2568302 h 2568302"/>
              <a:gd name="connsiteX16" fmla="*/ 2986140 w 5432196"/>
              <a:gd name="connsiteY16" fmla="*/ 2568302 h 2568302"/>
              <a:gd name="connsiteX17" fmla="*/ 2358135 w 5432196"/>
              <a:gd name="connsiteY17" fmla="*/ 2568302 h 2568302"/>
              <a:gd name="connsiteX18" fmla="*/ 1774089 w 5432196"/>
              <a:gd name="connsiteY18" fmla="*/ 2568302 h 2568302"/>
              <a:gd name="connsiteX19" fmla="*/ 1190044 w 5432196"/>
              <a:gd name="connsiteY19" fmla="*/ 2568302 h 2568302"/>
              <a:gd name="connsiteX20" fmla="*/ 518078 w 5432196"/>
              <a:gd name="connsiteY20" fmla="*/ 2568302 h 2568302"/>
              <a:gd name="connsiteX21" fmla="*/ 0 w 5432196"/>
              <a:gd name="connsiteY21" fmla="*/ 2050224 h 2568302"/>
              <a:gd name="connsiteX22" fmla="*/ 0 w 5432196"/>
              <a:gd name="connsiteY22" fmla="*/ 1539509 h 2568302"/>
              <a:gd name="connsiteX23" fmla="*/ 0 w 5432196"/>
              <a:gd name="connsiteY23" fmla="*/ 998150 h 2568302"/>
              <a:gd name="connsiteX24" fmla="*/ 0 w 5432196"/>
              <a:gd name="connsiteY24" fmla="*/ 518078 h 256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32196" h="2568302" fill="none" extrusionOk="0">
                <a:moveTo>
                  <a:pt x="0" y="518078"/>
                </a:moveTo>
                <a:cubicBezTo>
                  <a:pt x="-11387" y="197991"/>
                  <a:pt x="269436" y="54876"/>
                  <a:pt x="518078" y="0"/>
                </a:cubicBezTo>
                <a:cubicBezTo>
                  <a:pt x="659701" y="14275"/>
                  <a:pt x="912122" y="-30254"/>
                  <a:pt x="1146084" y="0"/>
                </a:cubicBezTo>
                <a:cubicBezTo>
                  <a:pt x="1380046" y="30254"/>
                  <a:pt x="1426534" y="17585"/>
                  <a:pt x="1686169" y="0"/>
                </a:cubicBezTo>
                <a:cubicBezTo>
                  <a:pt x="1945805" y="-17585"/>
                  <a:pt x="2042360" y="14011"/>
                  <a:pt x="2226254" y="0"/>
                </a:cubicBezTo>
                <a:cubicBezTo>
                  <a:pt x="2410148" y="-14011"/>
                  <a:pt x="2748289" y="16526"/>
                  <a:pt x="2898220" y="0"/>
                </a:cubicBezTo>
                <a:cubicBezTo>
                  <a:pt x="3048151" y="-16526"/>
                  <a:pt x="3252340" y="-19015"/>
                  <a:pt x="3394344" y="0"/>
                </a:cubicBezTo>
                <a:cubicBezTo>
                  <a:pt x="3536348" y="19015"/>
                  <a:pt x="3708195" y="12403"/>
                  <a:pt x="3934429" y="0"/>
                </a:cubicBezTo>
                <a:cubicBezTo>
                  <a:pt x="4160663" y="-12403"/>
                  <a:pt x="4623081" y="25647"/>
                  <a:pt x="4914118" y="0"/>
                </a:cubicBezTo>
                <a:cubicBezTo>
                  <a:pt x="5204129" y="-60694"/>
                  <a:pt x="5418482" y="180293"/>
                  <a:pt x="5432196" y="518078"/>
                </a:cubicBezTo>
                <a:cubicBezTo>
                  <a:pt x="5451096" y="766346"/>
                  <a:pt x="5447505" y="855452"/>
                  <a:pt x="5432196" y="1044115"/>
                </a:cubicBezTo>
                <a:cubicBezTo>
                  <a:pt x="5416887" y="1232778"/>
                  <a:pt x="5439258" y="1346447"/>
                  <a:pt x="5432196" y="1554830"/>
                </a:cubicBezTo>
                <a:cubicBezTo>
                  <a:pt x="5425134" y="1763214"/>
                  <a:pt x="5431820" y="1877753"/>
                  <a:pt x="5432196" y="2050224"/>
                </a:cubicBezTo>
                <a:cubicBezTo>
                  <a:pt x="5464332" y="2330653"/>
                  <a:pt x="5173894" y="2540642"/>
                  <a:pt x="4914118" y="2568302"/>
                </a:cubicBezTo>
                <a:cubicBezTo>
                  <a:pt x="4641375" y="2546006"/>
                  <a:pt x="4518488" y="2594932"/>
                  <a:pt x="4286112" y="2568302"/>
                </a:cubicBezTo>
                <a:cubicBezTo>
                  <a:pt x="4053736" y="2541672"/>
                  <a:pt x="3880308" y="2593613"/>
                  <a:pt x="3658107" y="2568302"/>
                </a:cubicBezTo>
                <a:cubicBezTo>
                  <a:pt x="3435906" y="2542991"/>
                  <a:pt x="3304211" y="2581026"/>
                  <a:pt x="2986140" y="2568302"/>
                </a:cubicBezTo>
                <a:cubicBezTo>
                  <a:pt x="2668069" y="2555578"/>
                  <a:pt x="2510383" y="2553157"/>
                  <a:pt x="2358135" y="2568302"/>
                </a:cubicBezTo>
                <a:cubicBezTo>
                  <a:pt x="2205888" y="2583447"/>
                  <a:pt x="1902480" y="2573740"/>
                  <a:pt x="1774089" y="2568302"/>
                </a:cubicBezTo>
                <a:cubicBezTo>
                  <a:pt x="1645698" y="2562864"/>
                  <a:pt x="1331445" y="2589614"/>
                  <a:pt x="1190044" y="2568302"/>
                </a:cubicBezTo>
                <a:cubicBezTo>
                  <a:pt x="1048644" y="2546990"/>
                  <a:pt x="845553" y="2555609"/>
                  <a:pt x="518078" y="2568302"/>
                </a:cubicBezTo>
                <a:cubicBezTo>
                  <a:pt x="247416" y="2585155"/>
                  <a:pt x="53384" y="2348248"/>
                  <a:pt x="0" y="2050224"/>
                </a:cubicBezTo>
                <a:cubicBezTo>
                  <a:pt x="21867" y="1849868"/>
                  <a:pt x="-6218" y="1676397"/>
                  <a:pt x="0" y="1539509"/>
                </a:cubicBezTo>
                <a:cubicBezTo>
                  <a:pt x="6218" y="1402622"/>
                  <a:pt x="16705" y="1199114"/>
                  <a:pt x="0" y="998150"/>
                </a:cubicBezTo>
                <a:cubicBezTo>
                  <a:pt x="-16705" y="797186"/>
                  <a:pt x="-23664" y="641939"/>
                  <a:pt x="0" y="518078"/>
                </a:cubicBezTo>
                <a:close/>
              </a:path>
              <a:path w="5432196" h="2568302" stroke="0" extrusionOk="0">
                <a:moveTo>
                  <a:pt x="0" y="518078"/>
                </a:moveTo>
                <a:cubicBezTo>
                  <a:pt x="1362" y="273604"/>
                  <a:pt x="246295" y="25631"/>
                  <a:pt x="518078" y="0"/>
                </a:cubicBezTo>
                <a:cubicBezTo>
                  <a:pt x="689230" y="3860"/>
                  <a:pt x="1041464" y="-25685"/>
                  <a:pt x="1190044" y="0"/>
                </a:cubicBezTo>
                <a:cubicBezTo>
                  <a:pt x="1338624" y="25685"/>
                  <a:pt x="1537326" y="-11304"/>
                  <a:pt x="1730129" y="0"/>
                </a:cubicBezTo>
                <a:cubicBezTo>
                  <a:pt x="1922933" y="11304"/>
                  <a:pt x="2127335" y="-7751"/>
                  <a:pt x="2270214" y="0"/>
                </a:cubicBezTo>
                <a:cubicBezTo>
                  <a:pt x="2413094" y="7751"/>
                  <a:pt x="2729505" y="27468"/>
                  <a:pt x="2942180" y="0"/>
                </a:cubicBezTo>
                <a:cubicBezTo>
                  <a:pt x="3154855" y="-27468"/>
                  <a:pt x="3368738" y="-4307"/>
                  <a:pt x="3526225" y="0"/>
                </a:cubicBezTo>
                <a:cubicBezTo>
                  <a:pt x="3683712" y="4307"/>
                  <a:pt x="4061522" y="-2753"/>
                  <a:pt x="4242152" y="0"/>
                </a:cubicBezTo>
                <a:cubicBezTo>
                  <a:pt x="4422782" y="2753"/>
                  <a:pt x="4689208" y="-23213"/>
                  <a:pt x="4914118" y="0"/>
                </a:cubicBezTo>
                <a:cubicBezTo>
                  <a:pt x="5158405" y="22023"/>
                  <a:pt x="5476422" y="182994"/>
                  <a:pt x="5432196" y="518078"/>
                </a:cubicBezTo>
                <a:cubicBezTo>
                  <a:pt x="5444994" y="644890"/>
                  <a:pt x="5409249" y="881699"/>
                  <a:pt x="5432196" y="998150"/>
                </a:cubicBezTo>
                <a:cubicBezTo>
                  <a:pt x="5455143" y="1114601"/>
                  <a:pt x="5418007" y="1336090"/>
                  <a:pt x="5432196" y="1539509"/>
                </a:cubicBezTo>
                <a:cubicBezTo>
                  <a:pt x="5446385" y="1742928"/>
                  <a:pt x="5433068" y="1827586"/>
                  <a:pt x="5432196" y="2050224"/>
                </a:cubicBezTo>
                <a:cubicBezTo>
                  <a:pt x="5436897" y="2275397"/>
                  <a:pt x="5168616" y="2508268"/>
                  <a:pt x="4914118" y="2568302"/>
                </a:cubicBezTo>
                <a:cubicBezTo>
                  <a:pt x="4814720" y="2548941"/>
                  <a:pt x="4549574" y="2574685"/>
                  <a:pt x="4417993" y="2568302"/>
                </a:cubicBezTo>
                <a:cubicBezTo>
                  <a:pt x="4286412" y="2561919"/>
                  <a:pt x="3970024" y="2572759"/>
                  <a:pt x="3702067" y="2568302"/>
                </a:cubicBezTo>
                <a:cubicBezTo>
                  <a:pt x="3434110" y="2563845"/>
                  <a:pt x="3325896" y="2554395"/>
                  <a:pt x="3118022" y="2568302"/>
                </a:cubicBezTo>
                <a:cubicBezTo>
                  <a:pt x="2910148" y="2582209"/>
                  <a:pt x="2699970" y="2589983"/>
                  <a:pt x="2533976" y="2568302"/>
                </a:cubicBezTo>
                <a:cubicBezTo>
                  <a:pt x="2367982" y="2546621"/>
                  <a:pt x="2169928" y="2568216"/>
                  <a:pt x="1818050" y="2568302"/>
                </a:cubicBezTo>
                <a:cubicBezTo>
                  <a:pt x="1466172" y="2568388"/>
                  <a:pt x="1480025" y="2592225"/>
                  <a:pt x="1146084" y="2568302"/>
                </a:cubicBezTo>
                <a:cubicBezTo>
                  <a:pt x="812143" y="2544379"/>
                  <a:pt x="649034" y="2597098"/>
                  <a:pt x="518078" y="2568302"/>
                </a:cubicBezTo>
                <a:cubicBezTo>
                  <a:pt x="219052" y="2543976"/>
                  <a:pt x="11028" y="2367066"/>
                  <a:pt x="0" y="2050224"/>
                </a:cubicBezTo>
                <a:cubicBezTo>
                  <a:pt x="9826" y="1898912"/>
                  <a:pt x="-13276" y="1790722"/>
                  <a:pt x="0" y="1539509"/>
                </a:cubicBezTo>
                <a:cubicBezTo>
                  <a:pt x="13276" y="1288296"/>
                  <a:pt x="4863" y="1291137"/>
                  <a:pt x="0" y="1044115"/>
                </a:cubicBezTo>
                <a:cubicBezTo>
                  <a:pt x="-4863" y="797093"/>
                  <a:pt x="-3027" y="647084"/>
                  <a:pt x="0" y="51807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94902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Tất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cả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đều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Giải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 </a:t>
            </a:r>
            <a:endParaRPr lang="vi-VN" sz="36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7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841</TotalTime>
  <Words>961</Words>
  <Application>Microsoft Office PowerPoint</Application>
  <PresentationFormat>Widescreen</PresentationFormat>
  <Paragraphs>106</Paragraphs>
  <Slides>20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SimSun</vt:lpstr>
      <vt:lpstr>SimSun</vt:lpstr>
      <vt:lpstr>Aptos</vt:lpstr>
      <vt:lpstr>Arial</vt:lpstr>
      <vt:lpstr>Calibri</vt:lpstr>
      <vt:lpstr>Calibri Light</vt:lpstr>
      <vt:lpstr>等线</vt:lpstr>
      <vt:lpstr>等线 Light</vt:lpstr>
      <vt:lpstr>inpin heiti</vt:lpstr>
      <vt:lpstr>SegoeuiPc</vt:lpstr>
      <vt:lpstr>Times New Roman</vt:lpstr>
      <vt:lpstr>UTM Avo</vt:lpstr>
      <vt:lpstr>思源黑体 CN Bold</vt:lpstr>
      <vt:lpstr>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hien tran 0353095025</cp:lastModifiedBy>
  <cp:revision>96</cp:revision>
  <dcterms:created xsi:type="dcterms:W3CDTF">2023-08-16T13:20:46Z</dcterms:created>
  <dcterms:modified xsi:type="dcterms:W3CDTF">2025-02-08T17:31:08Z</dcterms:modified>
  <cp:category>9Slide.vn</cp:category>
</cp:coreProperties>
</file>