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9"/>
  </p:notesMasterIdLst>
  <p:sldIdLst>
    <p:sldId id="257" r:id="rId2"/>
    <p:sldId id="262" r:id="rId3"/>
    <p:sldId id="264" r:id="rId4"/>
    <p:sldId id="305" r:id="rId5"/>
    <p:sldId id="306" r:id="rId6"/>
    <p:sldId id="265" r:id="rId7"/>
    <p:sldId id="314" r:id="rId8"/>
    <p:sldId id="315" r:id="rId9"/>
    <p:sldId id="319" r:id="rId10"/>
    <p:sldId id="316" r:id="rId11"/>
    <p:sldId id="320" r:id="rId12"/>
    <p:sldId id="318" r:id="rId13"/>
    <p:sldId id="317" r:id="rId14"/>
    <p:sldId id="307" r:id="rId15"/>
    <p:sldId id="313" r:id="rId16"/>
    <p:sldId id="287" r:id="rId17"/>
    <p:sldId id="288" r:id="rId18"/>
  </p:sldIdLst>
  <p:sldSz cx="12192000" cy="6858000"/>
  <p:notesSz cx="6858000" cy="9144000"/>
  <p:embeddedFontLst>
    <p:embeddedFont>
      <p:font typeface="UTM Mother" panose="02040603050506020204" pitchFamily="18" charset="0"/>
      <p:regular r:id="rId20"/>
    </p:embeddedFont>
    <p:embeddedFont>
      <p:font typeface="SVN-Poky's" panose="020B0604020202020204" charset="0"/>
      <p:regular r:id="rId21"/>
    </p:embeddedFont>
    <p:embeddedFont>
      <p:font typeface="LNTH-LuoLuoNotangYuanTi 1" panose="020B0604020202020204" charset="-128"/>
      <p:regular r:id="rId22"/>
    </p:embeddedFont>
    <p:embeddedFont>
      <p:font typeface="#9Slide07 SVNBeachwood Sans" charset="0"/>
      <p:bold r:id="rId23"/>
    </p:embeddedFont>
    <p:embeddedFont>
      <p:font typeface="Calibri Light" panose="020F0302020204030204" pitchFamily="34" charset="0"/>
      <p:regular r:id="rId24"/>
      <p:italic r:id="rId25"/>
    </p:embeddedFont>
    <p:embeddedFont>
      <p:font typeface="UTM Duepuntozero" panose="02040603050506020204" pitchFamily="18" charset="0"/>
      <p:regular r:id="rId26"/>
      <p:bold r:id="rId27"/>
    </p:embeddedFont>
    <p:embeddedFont>
      <p:font typeface="Calibri" panose="020F0502020204030204" pitchFamily="34" charset="0"/>
      <p:regular r:id="rId28"/>
      <p:bold r:id="rId29"/>
      <p:italic r:id="rId30"/>
      <p:boldItalic r:id="rId31"/>
    </p:embeddedFont>
    <p:embeddedFont>
      <p:font typeface="UTM Avo" panose="02040603050506020204" pitchFamily="18"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EC4"/>
    <a:srgbClr val="CBFFA9"/>
    <a:srgbClr val="FCC2FC"/>
    <a:srgbClr val="FFDEB4"/>
    <a:srgbClr val="B5F1CC"/>
    <a:srgbClr val="91190F"/>
    <a:srgbClr val="FFE7CE"/>
    <a:srgbClr val="F65C78"/>
    <a:srgbClr val="FF9B9B"/>
    <a:srgbClr val="FFD6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68" autoAdjust="0"/>
    <p:restoredTop sz="94660"/>
  </p:normalViewPr>
  <p:slideViewPr>
    <p:cSldViewPr snapToGrid="0">
      <p:cViewPr varScale="1">
        <p:scale>
          <a:sx n="73" d="100"/>
          <a:sy n="73" d="100"/>
        </p:scale>
        <p:origin x="606" y="78"/>
      </p:cViewPr>
      <p:guideLst/>
    </p:cSldViewPr>
  </p:slideViewPr>
  <p:notesTextViewPr>
    <p:cViewPr>
      <p:scale>
        <a:sx n="1" d="1"/>
        <a:sy n="1" d="1"/>
      </p:scale>
      <p:origin x="0" y="0"/>
    </p:cViewPr>
  </p:notesTextViewPr>
  <p:sorterViewPr>
    <p:cViewPr>
      <p:scale>
        <a:sx n="100" d="100"/>
        <a:sy n="100" d="100"/>
      </p:scale>
      <p:origin x="0" y="-10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tableStyles" Target="tableStyles.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017039-409D-42ED-8D6C-BD80C1354672}" type="datetimeFigureOut">
              <a:rPr lang="en-US" smtClean="0"/>
              <a:t>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0C867F-E4A5-473D-A74D-1ED1479DCF2F}" type="slidenum">
              <a:rPr lang="en-US" smtClean="0"/>
              <a:t>‹#›</a:t>
            </a:fld>
            <a:endParaRPr lang="en-US"/>
          </a:p>
        </p:txBody>
      </p:sp>
    </p:spTree>
    <p:extLst>
      <p:ext uri="{BB962C8B-B14F-4D97-AF65-F5344CB8AC3E}">
        <p14:creationId xmlns:p14="http://schemas.microsoft.com/office/powerpoint/2010/main" val="2907608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BC8FC-B0C4-457D-8AB7-E6D4931CBE62}" type="slidenum">
              <a:rPr lang="en-US" smtClean="0"/>
              <a:pPr/>
              <a:t>15</a:t>
            </a:fld>
            <a:endParaRPr lang="en-US"/>
          </a:p>
        </p:txBody>
      </p:sp>
    </p:spTree>
    <p:extLst>
      <p:ext uri="{BB962C8B-B14F-4D97-AF65-F5344CB8AC3E}">
        <p14:creationId xmlns:p14="http://schemas.microsoft.com/office/powerpoint/2010/main" val="3503748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t>2/7/2025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t>‹#›</a:t>
            </a:fld>
            <a:endParaRPr lang="en-US"/>
          </a:p>
        </p:txBody>
      </p:sp>
    </p:spTree>
    <p:extLst>
      <p:ext uri="{BB962C8B-B14F-4D97-AF65-F5344CB8AC3E}">
        <p14:creationId xmlns:p14="http://schemas.microsoft.com/office/powerpoint/2010/main" val="112239667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t>2/7/2025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t>‹#›</a:t>
            </a:fld>
            <a:endParaRPr lang="en-US"/>
          </a:p>
        </p:txBody>
      </p:sp>
    </p:spTree>
    <p:extLst>
      <p:ext uri="{BB962C8B-B14F-4D97-AF65-F5344CB8AC3E}">
        <p14:creationId xmlns:p14="http://schemas.microsoft.com/office/powerpoint/2010/main" val="3867814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t>2/7/2025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t>‹#›</a:t>
            </a:fld>
            <a:endParaRPr lang="en-US"/>
          </a:p>
        </p:txBody>
      </p:sp>
    </p:spTree>
    <p:extLst>
      <p:ext uri="{BB962C8B-B14F-4D97-AF65-F5344CB8AC3E}">
        <p14:creationId xmlns:p14="http://schemas.microsoft.com/office/powerpoint/2010/main" val="3863756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ounded Rectangle 8"/>
          <p:cNvSpPr/>
          <p:nvPr userDrawn="1"/>
        </p:nvSpPr>
        <p:spPr>
          <a:xfrm>
            <a:off x="247935" y="163797"/>
            <a:ext cx="11696131" cy="6530406"/>
          </a:xfrm>
          <a:prstGeom prst="roundRect">
            <a:avLst>
              <a:gd name="adj" fmla="val 9561"/>
            </a:avLst>
          </a:prstGeom>
          <a:solidFill>
            <a:schemeClr val="bg1">
              <a:alpha val="94000"/>
            </a:schemeClr>
          </a:solidFill>
          <a:ln w="38100">
            <a:solidFill>
              <a:srgbClr val="292C1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t>2/7/2025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t>‹#›</a:t>
            </a:fld>
            <a:endParaRPr lang="en-US"/>
          </a:p>
        </p:txBody>
      </p:sp>
    </p:spTree>
    <p:extLst>
      <p:ext uri="{BB962C8B-B14F-4D97-AF65-F5344CB8AC3E}">
        <p14:creationId xmlns:p14="http://schemas.microsoft.com/office/powerpoint/2010/main" val="287671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t>2/7/2025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t>‹#›</a:t>
            </a:fld>
            <a:endParaRPr lang="en-US"/>
          </a:p>
        </p:txBody>
      </p:sp>
    </p:spTree>
    <p:extLst>
      <p:ext uri="{BB962C8B-B14F-4D97-AF65-F5344CB8AC3E}">
        <p14:creationId xmlns:p14="http://schemas.microsoft.com/office/powerpoint/2010/main" val="1330184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t>2/7/2025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t>‹#›</a:t>
            </a:fld>
            <a:endParaRPr lang="en-US"/>
          </a:p>
        </p:txBody>
      </p:sp>
    </p:spTree>
    <p:extLst>
      <p:ext uri="{BB962C8B-B14F-4D97-AF65-F5344CB8AC3E}">
        <p14:creationId xmlns:p14="http://schemas.microsoft.com/office/powerpoint/2010/main" val="1034965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t>2/7/2025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t>‹#›</a:t>
            </a:fld>
            <a:endParaRPr lang="en-US"/>
          </a:p>
        </p:txBody>
      </p:sp>
    </p:spTree>
    <p:extLst>
      <p:ext uri="{BB962C8B-B14F-4D97-AF65-F5344CB8AC3E}">
        <p14:creationId xmlns:p14="http://schemas.microsoft.com/office/powerpoint/2010/main" val="203696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t>2/7/2025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t>‹#›</a:t>
            </a:fld>
            <a:endParaRPr lang="en-US"/>
          </a:p>
        </p:txBody>
      </p:sp>
    </p:spTree>
    <p:extLst>
      <p:ext uri="{BB962C8B-B14F-4D97-AF65-F5344CB8AC3E}">
        <p14:creationId xmlns:p14="http://schemas.microsoft.com/office/powerpoint/2010/main" val="1451114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t>2/7/2025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0" y="9241971"/>
            <a:ext cx="1506611" cy="1404352"/>
          </a:xfrm>
          <a:prstGeom prst="rect">
            <a:avLst/>
          </a:prstGeom>
        </p:spPr>
      </p:pic>
    </p:spTree>
    <p:extLst>
      <p:ext uri="{BB962C8B-B14F-4D97-AF65-F5344CB8AC3E}">
        <p14:creationId xmlns:p14="http://schemas.microsoft.com/office/powerpoint/2010/main" val="151467743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t>2/7/2025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t>‹#›</a:t>
            </a:fld>
            <a:endParaRPr lang="en-US"/>
          </a:p>
        </p:txBody>
      </p:sp>
    </p:spTree>
    <p:extLst>
      <p:ext uri="{BB962C8B-B14F-4D97-AF65-F5344CB8AC3E}">
        <p14:creationId xmlns:p14="http://schemas.microsoft.com/office/powerpoint/2010/main" val="2514748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t>2/7/2025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t>‹#›</a:t>
            </a:fld>
            <a:endParaRPr lang="en-US"/>
          </a:p>
        </p:txBody>
      </p:sp>
    </p:spTree>
    <p:extLst>
      <p:ext uri="{BB962C8B-B14F-4D97-AF65-F5344CB8AC3E}">
        <p14:creationId xmlns:p14="http://schemas.microsoft.com/office/powerpoint/2010/main" val="3434664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BAA57D12-5E37-11B9-8FC5-FEB77F4D84A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228215" y="7274948"/>
            <a:ext cx="1521566" cy="1418292"/>
          </a:xfrm>
          <a:prstGeom prst="rect">
            <a:avLst/>
          </a:prstGeom>
        </p:spPr>
      </p:pic>
    </p:spTree>
    <p:extLst>
      <p:ext uri="{BB962C8B-B14F-4D97-AF65-F5344CB8AC3E}">
        <p14:creationId xmlns:p14="http://schemas.microsoft.com/office/powerpoint/2010/main" val="1820792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7.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www.facebook.com/groups/514479210372531/?ref=share_group_link"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17.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7" y="0"/>
            <a:ext cx="12208677" cy="6858000"/>
          </a:xfrm>
          <a:prstGeom prst="rect">
            <a:avLst/>
          </a:prstGeom>
        </p:spPr>
      </p:pic>
      <p:sp>
        <p:nvSpPr>
          <p:cNvPr id="7" name="TextBox 6"/>
          <p:cNvSpPr txBox="1"/>
          <p:nvPr/>
        </p:nvSpPr>
        <p:spPr>
          <a:xfrm>
            <a:off x="-242129" y="110036"/>
            <a:ext cx="8714511" cy="769441"/>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tháng</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a:t>
            </a:r>
          </a:p>
        </p:txBody>
      </p:sp>
      <p:sp>
        <p:nvSpPr>
          <p:cNvPr id="9" name="TextBox 8"/>
          <p:cNvSpPr txBox="1"/>
          <p:nvPr/>
        </p:nvSpPr>
        <p:spPr>
          <a:xfrm>
            <a:off x="0" y="2186733"/>
            <a:ext cx="9002110" cy="2862322"/>
          </a:xfrm>
          <a:prstGeom prst="rect">
            <a:avLst/>
          </a:prstGeom>
          <a:noFill/>
        </p:spPr>
        <p:txBody>
          <a:bodyPr wrap="square" rtlCol="0">
            <a:spAutoFit/>
          </a:bodyPr>
          <a:lstStyle/>
          <a:p>
            <a:pPr algn="ctr"/>
            <a:r>
              <a:rPr lang="vi-VN" sz="6000" dirty="0" smtClean="0">
                <a:ln w="28575">
                  <a:solidFill>
                    <a:sysClr val="windowText" lastClr="000000"/>
                  </a:solidFill>
                </a:ln>
                <a:solidFill>
                  <a:schemeClr val="tx2"/>
                </a:solidFill>
                <a:latin typeface="+mj-lt"/>
              </a:rPr>
              <a:t>TUẦN 22</a:t>
            </a:r>
          </a:p>
          <a:p>
            <a:pPr algn="ctr"/>
            <a:r>
              <a:rPr lang="vi-VN" sz="6000" dirty="0" smtClean="0">
                <a:ln w="28575">
                  <a:solidFill>
                    <a:sysClr val="windowText" lastClr="000000"/>
                  </a:solidFill>
                </a:ln>
                <a:solidFill>
                  <a:srgbClr val="FF8080"/>
                </a:solidFill>
                <a:latin typeface="+mj-lt"/>
              </a:rPr>
              <a:t>NÓI VÀ NGHE</a:t>
            </a:r>
          </a:p>
          <a:p>
            <a:pPr algn="ctr"/>
            <a:r>
              <a:rPr lang="vi-VN" sz="6000" dirty="0" smtClean="0">
                <a:ln w="28575">
                  <a:solidFill>
                    <a:sysClr val="windowText" lastClr="000000"/>
                  </a:solidFill>
                </a:ln>
                <a:solidFill>
                  <a:srgbClr val="FF8080"/>
                </a:solidFill>
                <a:latin typeface="+mj-lt"/>
              </a:rPr>
              <a:t>EM ĐỌC SÁCH BÁO</a:t>
            </a:r>
            <a:endParaRPr lang="en-US" sz="6000" dirty="0">
              <a:ln w="28575">
                <a:solidFill>
                  <a:sysClr val="windowText" lastClr="000000"/>
                </a:solidFill>
              </a:ln>
              <a:solidFill>
                <a:srgbClr val="FF8080"/>
              </a:solidFill>
              <a:latin typeface="+mj-lt"/>
            </a:endParaRPr>
          </a:p>
        </p:txBody>
      </p:sp>
      <p:grpSp>
        <p:nvGrpSpPr>
          <p:cNvPr id="11" name="Group 10"/>
          <p:cNvGrpSpPr/>
          <p:nvPr/>
        </p:nvGrpSpPr>
        <p:grpSpPr>
          <a:xfrm>
            <a:off x="890975" y="1105813"/>
            <a:ext cx="6317674" cy="835775"/>
            <a:chOff x="2937163" y="341890"/>
            <a:chExt cx="6317674" cy="835775"/>
          </a:xfrm>
        </p:grpSpPr>
        <p:sp>
          <p:nvSpPr>
            <p:cNvPr id="12" name="TextBox 11"/>
            <p:cNvSpPr txBox="1"/>
            <p:nvPr/>
          </p:nvSpPr>
          <p:spPr>
            <a:xfrm>
              <a:off x="2937164" y="346668"/>
              <a:ext cx="6317673" cy="830997"/>
            </a:xfrm>
            <a:prstGeom prst="rect">
              <a:avLst/>
            </a:prstGeom>
            <a:noFill/>
          </p:spPr>
          <p:txBody>
            <a:bodyPr wrap="square" rtlCol="0">
              <a:spAutoFit/>
            </a:bodyPr>
            <a:lstStyle/>
            <a:p>
              <a:pPr algn="ctr"/>
              <a:r>
                <a:rPr lang="en-US" sz="4800" b="1">
                  <a:ln w="225425">
                    <a:solidFill>
                      <a:schemeClr val="bg1"/>
                    </a:solidFill>
                  </a:ln>
                  <a:solidFill>
                    <a:schemeClr val="bg1"/>
                  </a:solidFill>
                  <a:effectLst>
                    <a:outerShdw blurRad="38100" dist="38100" dir="2700000" algn="tl">
                      <a:srgbClr val="000000">
                        <a:alpha val="43137"/>
                      </a:srgbClr>
                    </a:outerShdw>
                  </a:effectLst>
                  <a:latin typeface="UTM Duepuntozero" panose="02040603050506020204" pitchFamily="18" charset="0"/>
                </a:rPr>
                <a:t>Tiếng Việt</a:t>
              </a:r>
            </a:p>
          </p:txBody>
        </p:sp>
        <p:sp>
          <p:nvSpPr>
            <p:cNvPr id="13" name="TextBox 12"/>
            <p:cNvSpPr txBox="1"/>
            <p:nvPr/>
          </p:nvSpPr>
          <p:spPr>
            <a:xfrm>
              <a:off x="2937163" y="341890"/>
              <a:ext cx="6317673" cy="830997"/>
            </a:xfrm>
            <a:prstGeom prst="rect">
              <a:avLst/>
            </a:prstGeom>
            <a:noFill/>
          </p:spPr>
          <p:txBody>
            <a:bodyPr wrap="square" rtlCol="0">
              <a:spAutoFit/>
            </a:bodyPr>
            <a:lstStyle/>
            <a:p>
              <a:pPr algn="ctr"/>
              <a:r>
                <a:rPr lang="en-US" sz="4800" b="1" dirty="0" err="1">
                  <a:solidFill>
                    <a:srgbClr val="E0482F"/>
                  </a:solidFill>
                  <a:latin typeface="Times New Roman" panose="02020603050405020304" pitchFamily="18" charset="0"/>
                  <a:cs typeface="Times New Roman" panose="02020603050405020304" pitchFamily="18" charset="0"/>
                </a:rPr>
                <a:t>Tiếng</a:t>
              </a:r>
              <a:r>
                <a:rPr lang="en-US" sz="4800" b="1" dirty="0">
                  <a:solidFill>
                    <a:srgbClr val="E0482F"/>
                  </a:solidFill>
                  <a:latin typeface="Times New Roman" panose="02020603050405020304" pitchFamily="18" charset="0"/>
                  <a:cs typeface="Times New Roman" panose="02020603050405020304" pitchFamily="18" charset="0"/>
                </a:rPr>
                <a:t> </a:t>
              </a:r>
              <a:r>
                <a:rPr lang="en-US" sz="4800" b="1" dirty="0" err="1">
                  <a:solidFill>
                    <a:srgbClr val="E0482F"/>
                  </a:solidFill>
                  <a:latin typeface="Times New Roman" panose="02020603050405020304" pitchFamily="18" charset="0"/>
                  <a:cs typeface="Times New Roman" panose="02020603050405020304" pitchFamily="18" charset="0"/>
                </a:rPr>
                <a:t>Việt</a:t>
              </a:r>
              <a:endParaRPr lang="en-US" sz="4800" b="1" dirty="0">
                <a:solidFill>
                  <a:srgbClr val="E0482F"/>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453577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F64C2F-A4C3-0656-6749-0D6A72A7E5EB}"/>
              </a:ext>
            </a:extLst>
          </p:cNvPr>
          <p:cNvSpPr txBox="1"/>
          <p:nvPr/>
        </p:nvSpPr>
        <p:spPr>
          <a:xfrm>
            <a:off x="3190854" y="392412"/>
            <a:ext cx="6098344"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TRAO ĐỔI TRONG NHÓM</a:t>
            </a:r>
          </a:p>
        </p:txBody>
      </p:sp>
      <p:pic>
        <p:nvPicPr>
          <p:cNvPr id="3" name="Picture 2">
            <a:extLst>
              <a:ext uri="{FF2B5EF4-FFF2-40B4-BE49-F238E27FC236}">
                <a16:creationId xmlns:a16="http://schemas.microsoft.com/office/drawing/2014/main" id="{BC3D0E2A-5EF7-C160-C670-B0A7898A8486}"/>
              </a:ext>
            </a:extLst>
          </p:cNvPr>
          <p:cNvPicPr>
            <a:picLocks noChangeAspect="1"/>
          </p:cNvPicPr>
          <p:nvPr/>
        </p:nvPicPr>
        <p:blipFill>
          <a:blip r:embed="rId2"/>
          <a:stretch>
            <a:fillRect/>
          </a:stretch>
        </p:blipFill>
        <p:spPr>
          <a:xfrm>
            <a:off x="2110153" y="1094254"/>
            <a:ext cx="7398604" cy="5291787"/>
          </a:xfrm>
          <a:prstGeom prst="rect">
            <a:avLst/>
          </a:prstGeom>
        </p:spPr>
      </p:pic>
    </p:spTree>
    <p:extLst>
      <p:ext uri="{BB962C8B-B14F-4D97-AF65-F5344CB8AC3E}">
        <p14:creationId xmlns:p14="http://schemas.microsoft.com/office/powerpoint/2010/main" val="3181047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26944"/>
          <a:stretch/>
        </p:blipFill>
        <p:spPr>
          <a:xfrm>
            <a:off x="0" y="0"/>
            <a:ext cx="12192000" cy="6858000"/>
          </a:xfrm>
          <a:prstGeom prst="rect">
            <a:avLst/>
          </a:prstGeom>
        </p:spPr>
      </p:pic>
      <p:grpSp>
        <p:nvGrpSpPr>
          <p:cNvPr id="16" name="Group 15"/>
          <p:cNvGrpSpPr/>
          <p:nvPr/>
        </p:nvGrpSpPr>
        <p:grpSpPr>
          <a:xfrm>
            <a:off x="4257675" y="1561875"/>
            <a:ext cx="3505200" cy="1956780"/>
            <a:chOff x="3006435" y="3279593"/>
            <a:chExt cx="8242135" cy="1956780"/>
          </a:xfrm>
        </p:grpSpPr>
        <p:sp>
          <p:nvSpPr>
            <p:cNvPr id="7" name="TextBox 6"/>
            <p:cNvSpPr txBox="1"/>
            <p:nvPr/>
          </p:nvSpPr>
          <p:spPr>
            <a:xfrm>
              <a:off x="3006435" y="3297381"/>
              <a:ext cx="8242135" cy="1938992"/>
            </a:xfrm>
            <a:prstGeom prst="rect">
              <a:avLst/>
            </a:prstGeom>
            <a:noFill/>
          </p:spPr>
          <p:txBody>
            <a:bodyPr wrap="square" rtlCol="0">
              <a:spAutoFit/>
            </a:bodyPr>
            <a:lstStyle/>
            <a:p>
              <a:pPr algn="ctr"/>
              <a:r>
                <a:rPr lang="en-US" sz="6000" b="1">
                  <a:ln w="2540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Trình bày trước lớp</a:t>
              </a:r>
            </a:p>
          </p:txBody>
        </p:sp>
        <p:sp>
          <p:nvSpPr>
            <p:cNvPr id="13" name="TextBox 12"/>
            <p:cNvSpPr txBox="1"/>
            <p:nvPr/>
          </p:nvSpPr>
          <p:spPr>
            <a:xfrm>
              <a:off x="3006435" y="3279593"/>
              <a:ext cx="8242135" cy="1938992"/>
            </a:xfrm>
            <a:prstGeom prst="rect">
              <a:avLst/>
            </a:prstGeom>
            <a:noFill/>
          </p:spPr>
          <p:txBody>
            <a:bodyPr wrap="square" rtlCol="0">
              <a:spAutoFit/>
            </a:bodyPr>
            <a:lstStyle/>
            <a:p>
              <a:pPr algn="ctr"/>
              <a:r>
                <a:rPr lang="en-US" sz="6000" b="1" dirty="0" err="1">
                  <a:ln>
                    <a:solidFill>
                      <a:sysClr val="windowText" lastClr="000000"/>
                    </a:solidFill>
                  </a:ln>
                  <a:gradFill flip="none" rotWithShape="1">
                    <a:gsLst>
                      <a:gs pos="0">
                        <a:srgbClr val="FEBE8C">
                          <a:lumMod val="100000"/>
                        </a:srgbClr>
                      </a:gs>
                      <a:gs pos="36000">
                        <a:srgbClr val="FF5B00"/>
                      </a:gs>
                      <a:gs pos="52000">
                        <a:srgbClr val="FFEE63"/>
                      </a:gs>
                      <a:gs pos="89000">
                        <a:srgbClr val="9ADE7B"/>
                      </a:gs>
                      <a:gs pos="18000">
                        <a:srgbClr val="FF6666"/>
                      </a:gs>
                      <a:gs pos="73000">
                        <a:srgbClr val="D4D925"/>
                      </a:gs>
                    </a:gsLst>
                    <a:lin ang="21000000" scaled="0"/>
                    <a:tileRect/>
                  </a:gra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Trình</a:t>
              </a:r>
              <a:r>
                <a:rPr lang="en-US" sz="6000" b="1" dirty="0">
                  <a:ln>
                    <a:solidFill>
                      <a:sysClr val="windowText" lastClr="000000"/>
                    </a:solidFill>
                  </a:ln>
                  <a:gradFill flip="none" rotWithShape="1">
                    <a:gsLst>
                      <a:gs pos="0">
                        <a:srgbClr val="FEBE8C">
                          <a:lumMod val="100000"/>
                        </a:srgbClr>
                      </a:gs>
                      <a:gs pos="36000">
                        <a:srgbClr val="FF5B00"/>
                      </a:gs>
                      <a:gs pos="52000">
                        <a:srgbClr val="FFEE63"/>
                      </a:gs>
                      <a:gs pos="89000">
                        <a:srgbClr val="9ADE7B"/>
                      </a:gs>
                      <a:gs pos="18000">
                        <a:srgbClr val="FF6666"/>
                      </a:gs>
                      <a:gs pos="73000">
                        <a:srgbClr val="D4D925"/>
                      </a:gs>
                    </a:gsLst>
                    <a:lin ang="21000000" scaled="0"/>
                    <a:tileRect/>
                  </a:gra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 </a:t>
              </a:r>
              <a:r>
                <a:rPr lang="en-US" sz="6000" b="1" dirty="0" err="1">
                  <a:ln>
                    <a:solidFill>
                      <a:sysClr val="windowText" lastClr="000000"/>
                    </a:solidFill>
                  </a:ln>
                  <a:gradFill flip="none" rotWithShape="1">
                    <a:gsLst>
                      <a:gs pos="0">
                        <a:srgbClr val="FEBE8C">
                          <a:lumMod val="100000"/>
                        </a:srgbClr>
                      </a:gs>
                      <a:gs pos="36000">
                        <a:srgbClr val="FF5B00"/>
                      </a:gs>
                      <a:gs pos="52000">
                        <a:srgbClr val="FFEE63"/>
                      </a:gs>
                      <a:gs pos="89000">
                        <a:srgbClr val="9ADE7B"/>
                      </a:gs>
                      <a:gs pos="18000">
                        <a:srgbClr val="FF6666"/>
                      </a:gs>
                      <a:gs pos="73000">
                        <a:srgbClr val="D4D925"/>
                      </a:gs>
                    </a:gsLst>
                    <a:lin ang="21000000" scaled="0"/>
                    <a:tileRect/>
                  </a:gra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bày</a:t>
              </a:r>
              <a:r>
                <a:rPr lang="en-US" sz="6000" b="1" dirty="0">
                  <a:ln>
                    <a:solidFill>
                      <a:sysClr val="windowText" lastClr="000000"/>
                    </a:solidFill>
                  </a:ln>
                  <a:gradFill flip="none" rotWithShape="1">
                    <a:gsLst>
                      <a:gs pos="0">
                        <a:srgbClr val="FEBE8C">
                          <a:lumMod val="100000"/>
                        </a:srgbClr>
                      </a:gs>
                      <a:gs pos="36000">
                        <a:srgbClr val="FF5B00"/>
                      </a:gs>
                      <a:gs pos="52000">
                        <a:srgbClr val="FFEE63"/>
                      </a:gs>
                      <a:gs pos="89000">
                        <a:srgbClr val="9ADE7B"/>
                      </a:gs>
                      <a:gs pos="18000">
                        <a:srgbClr val="FF6666"/>
                      </a:gs>
                      <a:gs pos="73000">
                        <a:srgbClr val="D4D925"/>
                      </a:gs>
                    </a:gsLst>
                    <a:lin ang="21000000" scaled="0"/>
                    <a:tileRect/>
                  </a:gra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 </a:t>
              </a:r>
              <a:r>
                <a:rPr lang="en-US" sz="6000" b="1" dirty="0" err="1">
                  <a:ln>
                    <a:solidFill>
                      <a:sysClr val="windowText" lastClr="000000"/>
                    </a:solidFill>
                  </a:ln>
                  <a:gradFill flip="none" rotWithShape="1">
                    <a:gsLst>
                      <a:gs pos="0">
                        <a:srgbClr val="FEBE8C">
                          <a:lumMod val="100000"/>
                        </a:srgbClr>
                      </a:gs>
                      <a:gs pos="36000">
                        <a:srgbClr val="FF5B00"/>
                      </a:gs>
                      <a:gs pos="52000">
                        <a:srgbClr val="FFEE63"/>
                      </a:gs>
                      <a:gs pos="89000">
                        <a:srgbClr val="9ADE7B"/>
                      </a:gs>
                      <a:gs pos="18000">
                        <a:srgbClr val="FF6666"/>
                      </a:gs>
                      <a:gs pos="73000">
                        <a:srgbClr val="D4D925"/>
                      </a:gs>
                    </a:gsLst>
                    <a:lin ang="21000000" scaled="0"/>
                    <a:tileRect/>
                  </a:gra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trước</a:t>
              </a:r>
              <a:r>
                <a:rPr lang="en-US" sz="6000" b="1" dirty="0">
                  <a:ln>
                    <a:solidFill>
                      <a:sysClr val="windowText" lastClr="000000"/>
                    </a:solidFill>
                  </a:ln>
                  <a:gradFill flip="none" rotWithShape="1">
                    <a:gsLst>
                      <a:gs pos="0">
                        <a:srgbClr val="FEBE8C">
                          <a:lumMod val="100000"/>
                        </a:srgbClr>
                      </a:gs>
                      <a:gs pos="36000">
                        <a:srgbClr val="FF5B00"/>
                      </a:gs>
                      <a:gs pos="52000">
                        <a:srgbClr val="FFEE63"/>
                      </a:gs>
                      <a:gs pos="89000">
                        <a:srgbClr val="9ADE7B"/>
                      </a:gs>
                      <a:gs pos="18000">
                        <a:srgbClr val="FF6666"/>
                      </a:gs>
                      <a:gs pos="73000">
                        <a:srgbClr val="D4D925"/>
                      </a:gs>
                    </a:gsLst>
                    <a:lin ang="21000000" scaled="0"/>
                    <a:tileRect/>
                  </a:gra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 </a:t>
              </a:r>
              <a:r>
                <a:rPr lang="en-US" sz="6000" b="1" dirty="0" err="1">
                  <a:ln>
                    <a:solidFill>
                      <a:sysClr val="windowText" lastClr="000000"/>
                    </a:solidFill>
                  </a:ln>
                  <a:gradFill flip="none" rotWithShape="1">
                    <a:gsLst>
                      <a:gs pos="0">
                        <a:srgbClr val="FEBE8C">
                          <a:lumMod val="100000"/>
                        </a:srgbClr>
                      </a:gs>
                      <a:gs pos="36000">
                        <a:srgbClr val="FF5B00"/>
                      </a:gs>
                      <a:gs pos="52000">
                        <a:srgbClr val="FFEE63"/>
                      </a:gs>
                      <a:gs pos="89000">
                        <a:srgbClr val="9ADE7B"/>
                      </a:gs>
                      <a:gs pos="18000">
                        <a:srgbClr val="FF6666"/>
                      </a:gs>
                      <a:gs pos="73000">
                        <a:srgbClr val="D4D925"/>
                      </a:gs>
                    </a:gsLst>
                    <a:lin ang="21000000" scaled="0"/>
                    <a:tileRect/>
                  </a:gra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lớp</a:t>
              </a:r>
              <a:endParaRPr lang="en-US" sz="6000" b="1" dirty="0">
                <a:ln>
                  <a:solidFill>
                    <a:sysClr val="windowText" lastClr="000000"/>
                  </a:solidFill>
                </a:ln>
                <a:gradFill flip="none" rotWithShape="1">
                  <a:gsLst>
                    <a:gs pos="0">
                      <a:srgbClr val="FEBE8C">
                        <a:lumMod val="100000"/>
                      </a:srgbClr>
                    </a:gs>
                    <a:gs pos="36000">
                      <a:srgbClr val="FF5B00"/>
                    </a:gs>
                    <a:gs pos="52000">
                      <a:srgbClr val="FFEE63"/>
                    </a:gs>
                    <a:gs pos="89000">
                      <a:srgbClr val="9ADE7B"/>
                    </a:gs>
                    <a:gs pos="18000">
                      <a:srgbClr val="FF6666"/>
                    </a:gs>
                    <a:gs pos="73000">
                      <a:srgbClr val="D4D925"/>
                    </a:gs>
                  </a:gsLst>
                  <a:lin ang="21000000" scaled="0"/>
                  <a:tileRect/>
                </a:gra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endParaRPr>
            </a:p>
          </p:txBody>
        </p:sp>
      </p:grpSp>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3576" b="66384" l="43133" r="59304">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backgroundRemoval>
                    </a14:imgEffect>
                  </a14:imgLayer>
                </a14:imgProps>
              </a:ext>
              <a:ext uri="{28A0092B-C50C-407E-A947-70E740481C1C}">
                <a14:useLocalDpi xmlns:a14="http://schemas.microsoft.com/office/drawing/2010/main" val="0"/>
              </a:ext>
            </a:extLst>
          </a:blip>
          <a:srcRect l="42659" t="32901" r="40500" b="32654"/>
          <a:stretch/>
        </p:blipFill>
        <p:spPr>
          <a:xfrm>
            <a:off x="7800975" y="1673910"/>
            <a:ext cx="2190750" cy="3510179"/>
          </a:xfrm>
          <a:prstGeom prst="rect">
            <a:avLst/>
          </a:prstGeom>
          <a:effectLst>
            <a:outerShdw blurRad="76200" dir="18900000" sy="23000" kx="-1200000" algn="bl" rotWithShape="0">
              <a:prstClr val="black">
                <a:alpha val="20000"/>
              </a:prstClr>
            </a:outerShdw>
          </a:effectLst>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33091" b="66505" l="12437" r="28608">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foregroundMark x1="19367" y1="46465" x2="19652" y2="51515"/>
                        <a14:foregroundMark x1="18038" y1="56040" x2="16962" y2="65495"/>
                        <a14:foregroundMark x1="20665" y1="54788" x2="22785" y2="64242"/>
                        <a14:foregroundMark x1="23766" y1="64889" x2="25316" y2="64889"/>
                        <a14:foregroundMark x1="23196" y1="63434" x2="24905" y2="65131"/>
                        <a14:foregroundMark x1="23829" y1="63717" x2="23829" y2="63717"/>
                        <a14:foregroundMark x1="21994" y1="52889" x2="22563" y2="54343"/>
                        <a14:foregroundMark x1="17247" y1="53697" x2="17247" y2="54869"/>
                        <a14:foregroundMark x1="16424" y1="65859" x2="16424" y2="65859"/>
                        <a14:foregroundMark x1="15918" y1="65616" x2="15918" y2="65616"/>
                        <a14:foregroundMark x1="24810" y1="65778" x2="24810" y2="65778"/>
                        <a14:foregroundMark x1="25443" y1="65414" x2="25443" y2="65414"/>
                        <a14:foregroundMark x1="22785" y1="65414" x2="22785" y2="65414"/>
                        <a14:foregroundMark x1="22057" y1="65253" x2="22057" y2="65253"/>
                        <a14:foregroundMark x1="25886" y1="65253" x2="25886" y2="65253"/>
                      </a14:backgroundRemoval>
                    </a14:imgEffect>
                  </a14:imgLayer>
                </a14:imgProps>
              </a:ext>
              <a:ext uri="{28A0092B-C50C-407E-A947-70E740481C1C}">
                <a14:useLocalDpi xmlns:a14="http://schemas.microsoft.com/office/drawing/2010/main" val="0"/>
              </a:ext>
            </a:extLst>
          </a:blip>
          <a:srcRect l="11461" t="32428" r="71698" b="33127"/>
          <a:stretch/>
        </p:blipFill>
        <p:spPr>
          <a:xfrm>
            <a:off x="1818522" y="1745402"/>
            <a:ext cx="2067678" cy="3312984"/>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561069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0000">
                                          <p:cBhvr additive="base">
                                            <p:cTn id="7" dur="500" fill="hold"/>
                                            <p:tgtEl>
                                              <p:spTgt spid="16"/>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F64C2F-A4C3-0656-6749-0D6A72A7E5EB}"/>
              </a:ext>
            </a:extLst>
          </p:cNvPr>
          <p:cNvSpPr txBox="1"/>
          <p:nvPr/>
        </p:nvSpPr>
        <p:spPr>
          <a:xfrm>
            <a:off x="3308420" y="797360"/>
            <a:ext cx="6098344" cy="584775"/>
          </a:xfrm>
          <a:prstGeom prst="rect">
            <a:avLst/>
          </a:prstGeom>
          <a:noFill/>
        </p:spPr>
        <p:txBody>
          <a:bodyPr wrap="square">
            <a:spAutoFit/>
          </a:bodyPr>
          <a:lstStyle/>
          <a:p>
            <a:r>
              <a:rPr lang="vi-VN" sz="3200" b="1" dirty="0" smtClean="0">
                <a:solidFill>
                  <a:srgbClr val="FF0000"/>
                </a:solidFill>
                <a:latin typeface="Times New Roman" panose="02020603050405020304" pitchFamily="18" charset="0"/>
                <a:cs typeface="Times New Roman" panose="02020603050405020304" pitchFamily="18" charset="0"/>
              </a:rPr>
              <a:t>CHIA SẺ TRƯỚC LỚP</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3833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A144B1-BC48-4FB5-81A0-5EEE0F41D92F}"/>
              </a:ext>
            </a:extLst>
          </p:cNvPr>
          <p:cNvSpPr/>
          <p:nvPr/>
        </p:nvSpPr>
        <p:spPr>
          <a:xfrm>
            <a:off x="4034090" y="685800"/>
            <a:ext cx="4084580" cy="1107996"/>
          </a:xfrm>
          <a:prstGeom prst="rect">
            <a:avLst/>
          </a:prstGeom>
        </p:spPr>
        <p:txBody>
          <a:bodyPr wrap="none">
            <a:spAutoFit/>
          </a:bodyPr>
          <a:lstStyle/>
          <a:p>
            <a:pPr algn="ctr" defTabSz="914377">
              <a:defRPr/>
            </a:pPr>
            <a:r>
              <a:rPr lang="en-US" sz="6600" b="1" dirty="0">
                <a:solidFill>
                  <a:srgbClr val="FF0000"/>
                </a:solidFill>
                <a:latin typeface="UTM Avo"/>
                <a:cs typeface="Arial" panose="020B0604020202020204" pitchFamily="34" charset="0"/>
              </a:rPr>
              <a:t>VẬN DỤNG</a:t>
            </a:r>
          </a:p>
        </p:txBody>
      </p:sp>
    </p:spTree>
    <p:extLst>
      <p:ext uri="{BB962C8B-B14F-4D97-AF65-F5344CB8AC3E}">
        <p14:creationId xmlns:p14="http://schemas.microsoft.com/office/powerpoint/2010/main" val="1026627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36022" y="754521"/>
            <a:ext cx="10319657" cy="1569660"/>
          </a:xfrm>
          <a:prstGeom prst="rect">
            <a:avLst/>
          </a:prstGeom>
        </p:spPr>
        <p:txBody>
          <a:bodyPr wrap="square">
            <a:spAutoFit/>
          </a:bodyPr>
          <a:lstStyle/>
          <a:p>
            <a:pPr algn="just"/>
            <a:r>
              <a:rPr lang="nl-NL" sz="4800" b="1" dirty="0">
                <a:solidFill>
                  <a:srgbClr val="0070C0"/>
                </a:solidFill>
                <a:latin typeface="Calibri"/>
              </a:rPr>
              <a:t>Về nhà kể lại những tác phẩm em thấy ấn tượng cho người thân nghe.</a:t>
            </a:r>
            <a:endParaRPr lang="en-US" sz="4800" b="1" dirty="0">
              <a:solidFill>
                <a:srgbClr val="0070C0"/>
              </a:solidFill>
              <a:latin typeface="Calibri"/>
            </a:endParaRPr>
          </a:p>
        </p:txBody>
      </p:sp>
    </p:spTree>
    <p:extLst>
      <p:ext uri="{BB962C8B-B14F-4D97-AF65-F5344CB8AC3E}">
        <p14:creationId xmlns:p14="http://schemas.microsoft.com/office/powerpoint/2010/main" val="155137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37" name="Hình chữ nhật: Góc Tròn 6">
            <a:extLst>
              <a:ext uri="{FF2B5EF4-FFF2-40B4-BE49-F238E27FC236}">
                <a16:creationId xmlns:a16="http://schemas.microsoft.com/office/drawing/2014/main" id="{5EDA13FA-52E6-BE1A-FEDF-A2A8F414FB17}"/>
              </a:ext>
            </a:extLst>
          </p:cNvPr>
          <p:cNvSpPr/>
          <p:nvPr/>
        </p:nvSpPr>
        <p:spPr>
          <a:xfrm>
            <a:off x="172570" y="1719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76200">
            <a:solidFill>
              <a:srgbClr val="FF5D5D"/>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6DA287F-80C3-BFDD-2792-4403BD97486B}"/>
              </a:ext>
            </a:extLst>
          </p:cNvPr>
          <p:cNvSpPr txBox="1"/>
          <p:nvPr/>
        </p:nvSpPr>
        <p:spPr>
          <a:xfrm>
            <a:off x="428725" y="305026"/>
            <a:ext cx="1160158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effectLst/>
              <a:uLnTx/>
              <a:uFillTx/>
              <a:latin typeface="Calibri" panose="020F0502020204030204"/>
            </a:endParaRPr>
          </a:p>
        </p:txBody>
      </p:sp>
      <p:sp>
        <p:nvSpPr>
          <p:cNvPr id="35" name="TextBox 34">
            <a:extLst>
              <a:ext uri="{FF2B5EF4-FFF2-40B4-BE49-F238E27FC236}">
                <a16:creationId xmlns:a16="http://schemas.microsoft.com/office/drawing/2014/main" id="{486A586F-A7D2-40BC-9D03-53E132FD88CE}"/>
              </a:ext>
            </a:extLst>
          </p:cNvPr>
          <p:cNvSpPr txBox="1"/>
          <p:nvPr/>
        </p:nvSpPr>
        <p:spPr>
          <a:xfrm>
            <a:off x="522076" y="522851"/>
            <a:ext cx="11009439" cy="5386090"/>
          </a:xfrm>
          <a:prstGeom prst="rect">
            <a:avLst/>
          </a:prstGeom>
          <a:noFill/>
        </p:spPr>
        <p:txBody>
          <a:bodyPr wrap="square" rtlCol="0">
            <a:spAutoFit/>
          </a:bodyPr>
          <a:lstStyle/>
          <a:p>
            <a:pPr algn="ctr">
              <a:defRPr/>
            </a:pPr>
            <a:r>
              <a:rPr lang="en-GB" sz="2800" b="1" dirty="0" err="1">
                <a:solidFill>
                  <a:srgbClr val="0070C0"/>
                </a:solidFill>
                <a:latin typeface="Times New Roman" panose="02020603050405020304" pitchFamily="18" charset="0"/>
                <a:cs typeface="Times New Roman" panose="02020603050405020304" pitchFamily="18" charset="0"/>
              </a:rPr>
              <a:t>Cảm</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ơn</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quý</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thầy</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cô</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đã</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ủng</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hộ</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bài</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soạn</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điện</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tử</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smtClean="0">
                <a:solidFill>
                  <a:srgbClr val="0070C0"/>
                </a:solidFill>
                <a:latin typeface="Times New Roman" panose="02020603050405020304" pitchFamily="18" charset="0"/>
                <a:cs typeface="Times New Roman" panose="02020603050405020304" pitchFamily="18" charset="0"/>
              </a:rPr>
              <a:t>2,3,4</a:t>
            </a:r>
            <a:r>
              <a:rPr lang="vi-VN" sz="2800" b="1" dirty="0" smtClean="0">
                <a:solidFill>
                  <a:srgbClr val="0070C0"/>
                </a:solidFill>
                <a:latin typeface="Times New Roman" panose="02020603050405020304" pitchFamily="18" charset="0"/>
                <a:cs typeface="Times New Roman" panose="02020603050405020304" pitchFamily="18" charset="0"/>
              </a:rPr>
              <a:t>,5</a:t>
            </a:r>
            <a:r>
              <a:rPr lang="en-GB" sz="2800" b="1" dirty="0" smtClean="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của</a:t>
            </a:r>
            <a:r>
              <a:rPr lang="en-GB" sz="2800" b="1" dirty="0">
                <a:solidFill>
                  <a:srgbClr val="0070C0"/>
                </a:solidFill>
                <a:latin typeface="Times New Roman" panose="02020603050405020304" pitchFamily="18" charset="0"/>
                <a:cs typeface="Times New Roman" panose="02020603050405020304" pitchFamily="18" charset="0"/>
              </a:rPr>
              <a:t> </a:t>
            </a:r>
            <a:r>
              <a:rPr lang="vi-VN" sz="2800" b="1" dirty="0" smtClean="0">
                <a:solidFill>
                  <a:srgbClr val="0070C0"/>
                </a:solidFill>
                <a:latin typeface="Times New Roman" panose="02020603050405020304" pitchFamily="18" charset="0"/>
                <a:cs typeface="Times New Roman" panose="02020603050405020304" pitchFamily="18" charset="0"/>
              </a:rPr>
              <a:t>Kênh giáo án  điện tử Hiền </a:t>
            </a:r>
            <a:r>
              <a:rPr lang="vi-VN" sz="2800" b="1" dirty="0">
                <a:solidFill>
                  <a:srgbClr val="0070C0"/>
                </a:solidFill>
                <a:latin typeface="Times New Roman" panose="02020603050405020304" pitchFamily="18" charset="0"/>
                <a:cs typeface="Times New Roman" panose="02020603050405020304" pitchFamily="18" charset="0"/>
              </a:rPr>
              <a:t>Trần</a:t>
            </a:r>
            <a:endParaRPr lang="en-GB" sz="2800" b="1" dirty="0">
              <a:solidFill>
                <a:srgbClr val="0070C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smtClean="0">
                <a:solidFill>
                  <a:srgbClr val="FF0000"/>
                </a:solidFill>
                <a:latin typeface="Times New Roman" panose="02020603050405020304" pitchFamily="18" charset="0"/>
                <a:cs typeface="Times New Roman" panose="02020603050405020304" pitchFamily="18" charset="0"/>
              </a:rPr>
              <a:t>Mong cô thầy sử dụng bài giảng nội bộ ko gửi lên trang mạng XH hội nhóm zalo,Facebook</a:t>
            </a:r>
            <a:r>
              <a:rPr lang="en-GB" sz="3600" dirty="0" smtClean="0">
                <a:solidFill>
                  <a:srgbClr val="FF0000"/>
                </a:solidFill>
                <a:latin typeface="Times New Roman" panose="02020603050405020304" pitchFamily="18" charset="0"/>
                <a:cs typeface="Times New Roman" panose="02020603050405020304" pitchFamily="18" charset="0"/>
              </a:rPr>
              <a:t>. </a:t>
            </a:r>
            <a:endParaRPr lang="vi-VN" sz="3600" dirty="0" smtClean="0">
              <a:solidFill>
                <a:srgbClr val="FF000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smtClean="0">
                <a:latin typeface="Calibri" panose="020F0502020204030204"/>
              </a:rPr>
              <a:t>T</a:t>
            </a:r>
            <a:r>
              <a:rPr lang="en-GB" sz="3600" dirty="0" err="1" smtClean="0">
                <a:latin typeface="Calibri" panose="020F0502020204030204"/>
              </a:rPr>
              <a:t>hầy</a:t>
            </a:r>
            <a:r>
              <a:rPr lang="en-GB" sz="3600" dirty="0" smtClean="0">
                <a:latin typeface="Calibri" panose="020F0502020204030204"/>
              </a:rPr>
              <a:t> </a:t>
            </a:r>
            <a:r>
              <a:rPr lang="en-GB" sz="3600" dirty="0" err="1">
                <a:latin typeface="Calibri" panose="020F0502020204030204"/>
              </a:rPr>
              <a:t>cô</a:t>
            </a:r>
            <a:r>
              <a:rPr lang="en-GB" sz="3600" dirty="0">
                <a:latin typeface="Calibri" panose="020F0502020204030204"/>
              </a:rPr>
              <a:t> </a:t>
            </a:r>
            <a:r>
              <a:rPr lang="en-GB" sz="3600" dirty="0" err="1" smtClean="0">
                <a:latin typeface="Calibri" panose="020F0502020204030204"/>
              </a:rPr>
              <a:t>liên</a:t>
            </a:r>
            <a:r>
              <a:rPr lang="vi-VN" sz="3600" dirty="0" smtClean="0">
                <a:latin typeface="Calibri" panose="020F0502020204030204"/>
              </a:rPr>
              <a:t> hệ</a:t>
            </a:r>
            <a:r>
              <a:rPr lang="en-GB" sz="3600" dirty="0" smtClean="0">
                <a:latin typeface="Calibri" panose="020F0502020204030204"/>
              </a:rPr>
              <a:t> </a:t>
            </a:r>
            <a:endParaRPr lang="vi-VN" sz="3600" dirty="0" smtClean="0">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smtClean="0">
                <a:solidFill>
                  <a:srgbClr val="0070C0"/>
                </a:solidFill>
                <a:latin typeface="Calibri" panose="020F0502020204030204"/>
              </a:rPr>
              <a:t>ZALO</a:t>
            </a:r>
            <a:r>
              <a:rPr lang="vi-VN" sz="3600" dirty="0" smtClean="0">
                <a:solidFill>
                  <a:srgbClr val="0070C0"/>
                </a:solidFill>
                <a:latin typeface="Calibri" panose="020F0502020204030204"/>
              </a:rPr>
              <a:t> Duy nhất</a:t>
            </a:r>
            <a:r>
              <a:rPr lang="en-GB" sz="3600" dirty="0" smtClean="0">
                <a:solidFill>
                  <a:srgbClr val="0070C0"/>
                </a:solidFill>
                <a:latin typeface="Calibri" panose="020F0502020204030204"/>
              </a:rPr>
              <a:t>  </a:t>
            </a:r>
            <a:r>
              <a:rPr lang="en-GB" sz="4800" dirty="0">
                <a:solidFill>
                  <a:srgbClr val="0070C0"/>
                </a:solidFill>
                <a:latin typeface="Calibri" panose="020F0502020204030204"/>
              </a:rPr>
              <a:t>SĐT: </a:t>
            </a:r>
            <a:r>
              <a:rPr lang="en-GB" sz="4800" dirty="0" smtClean="0">
                <a:solidFill>
                  <a:srgbClr val="0070C0"/>
                </a:solidFill>
                <a:latin typeface="Calibri" panose="020F0502020204030204"/>
              </a:rPr>
              <a:t>035</a:t>
            </a:r>
            <a:r>
              <a:rPr lang="vi-VN" sz="4800" dirty="0" smtClean="0">
                <a:solidFill>
                  <a:srgbClr val="0070C0"/>
                </a:solidFill>
                <a:latin typeface="Calibri" panose="020F0502020204030204"/>
              </a:rPr>
              <a:t>3095025</a:t>
            </a:r>
            <a:endParaRPr lang="en-US" sz="4800" dirty="0" smtClean="0">
              <a:solidFill>
                <a:srgbClr val="0070C0"/>
              </a:solidFill>
              <a:latin typeface="Calibri" panose="020F0502020204030204"/>
            </a:endParaRPr>
          </a:p>
          <a:p>
            <a:pPr lvl="0" algn="ctr">
              <a:defRPr/>
            </a:pPr>
            <a:r>
              <a:rPr lang="en-US" altLang="zh-CN" sz="3600" dirty="0" err="1">
                <a:latin typeface="Times New Roman" panose="02020603050405020304" pitchFamily="18" charset="0"/>
                <a:ea typeface="inpin heiti" charset="-122"/>
                <a:cs typeface="Times New Roman" panose="02020603050405020304" pitchFamily="18" charset="0"/>
              </a:rPr>
              <a:t>Để</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biết</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thêm</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nhiều</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tài</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nguyên</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smtClean="0">
                <a:latin typeface="Times New Roman" panose="02020603050405020304" pitchFamily="18" charset="0"/>
                <a:ea typeface="inpin heiti" charset="-122"/>
                <a:cs typeface="Times New Roman" panose="02020603050405020304" pitchFamily="18" charset="0"/>
              </a:rPr>
              <a:t>hay</a:t>
            </a:r>
            <a:r>
              <a:rPr lang="vi-VN" altLang="zh-CN" sz="3600" dirty="0" smtClean="0">
                <a:latin typeface="Times New Roman" panose="02020603050405020304" pitchFamily="18" charset="0"/>
                <a:ea typeface="inpin heiti" charset="-122"/>
                <a:cs typeface="Times New Roman" panose="02020603050405020304" pitchFamily="18" charset="0"/>
              </a:rPr>
              <a:t> </a:t>
            </a:r>
            <a:r>
              <a:rPr lang="en-US" altLang="zh-CN" sz="3600" dirty="0" err="1" smtClean="0">
                <a:latin typeface="Times New Roman" panose="02020603050405020304" pitchFamily="18" charset="0"/>
                <a:ea typeface="inpin heiti" charset="-122"/>
                <a:cs typeface="Times New Roman" panose="02020603050405020304" pitchFamily="18" charset="0"/>
              </a:rPr>
              <a:t>hãy</a:t>
            </a:r>
            <a:r>
              <a:rPr lang="en-US" altLang="zh-CN" sz="3600" dirty="0" smtClean="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truy</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cập</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smtClean="0">
                <a:latin typeface="Times New Roman" panose="02020603050405020304" pitchFamily="18" charset="0"/>
                <a:ea typeface="inpin heiti" charset="-122"/>
                <a:cs typeface="Times New Roman" panose="02020603050405020304" pitchFamily="18" charset="0"/>
              </a:rPr>
              <a:t>Facebook:</a:t>
            </a:r>
            <a:endParaRPr lang="vi-VN" sz="3600" dirty="0" smtClean="0">
              <a:latin typeface="Times New Roman" panose="02020603050405020304" pitchFamily="18" charset="0"/>
              <a:cs typeface="Times New Roman" panose="02020603050405020304" pitchFamily="18" charset="0"/>
            </a:endParaRPr>
          </a:p>
          <a:p>
            <a:pPr lvl="0" algn="ctr" defTabSz="835526">
              <a:defRPr/>
            </a:pPr>
            <a:r>
              <a:rPr lang="vi-VN" sz="2400" b="1" kern="0" dirty="0">
                <a:solidFill>
                  <a:srgbClr val="FF0000"/>
                </a:solidFill>
                <a:latin typeface="Times New Roman"/>
                <a:cs typeface="Times New Roman" panose="02020603050405020304" pitchFamily="18" charset="0"/>
              </a:rPr>
              <a:t>NHÓM GIÁO ÁN ĐIÊN TỬ </a:t>
            </a:r>
            <a:r>
              <a:rPr lang="vi-VN" sz="2400" b="1" kern="0" dirty="0" smtClean="0">
                <a:solidFill>
                  <a:srgbClr val="FF0000"/>
                </a:solidFill>
                <a:latin typeface="Times New Roman"/>
                <a:cs typeface="Times New Roman" panose="02020603050405020304" pitchFamily="18" charset="0"/>
              </a:rPr>
              <a:t>5,9,12 </a:t>
            </a:r>
            <a:r>
              <a:rPr lang="vi-VN" sz="2400" b="1" kern="0" dirty="0">
                <a:solidFill>
                  <a:srgbClr val="FF0000"/>
                </a:solidFill>
                <a:latin typeface="Times New Roman"/>
                <a:cs typeface="Times New Roman" panose="02020603050405020304" pitchFamily="18" charset="0"/>
              </a:rPr>
              <a:t>( coppy link bên dưới vào tìm kiếm fb )</a:t>
            </a:r>
          </a:p>
          <a:p>
            <a:pPr lvl="0" algn="ctr" defTabSz="835526">
              <a:defRPr/>
            </a:pPr>
            <a:r>
              <a:rPr lang="vi-VN" sz="2400" b="1" kern="0" dirty="0">
                <a:solidFill>
                  <a:srgbClr val="0070C0"/>
                </a:solidFill>
                <a:latin typeface="Times New Roman"/>
                <a:cs typeface="Times New Roman" panose="02020603050405020304" pitchFamily="18" charset="0"/>
                <a:hlinkClick r:id="rId4"/>
              </a:rPr>
              <a:t>https://www.facebook.com/groups/514479210372531/?ref=share_group_link</a:t>
            </a:r>
            <a:endParaRPr lang="vi-VN" sz="2400" b="1" kern="0" dirty="0">
              <a:solidFill>
                <a:srgbClr val="0070C0"/>
              </a:solidFill>
              <a:latin typeface="Times New Roman"/>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FF0000"/>
              </a:solidFill>
              <a:effectLst/>
              <a:uLnTx/>
              <a:uFillTx/>
              <a:latin typeface="Calibri" panose="020F0502020204030204"/>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725" y="2325651"/>
            <a:ext cx="1420199" cy="1258385"/>
          </a:xfrm>
          <a:prstGeom prst="rect">
            <a:avLst/>
          </a:prstGeom>
        </p:spPr>
      </p:pic>
      <p:pic>
        <p:nvPicPr>
          <p:cNvPr id="7" name="Picture 2" descr="Danh mục 5 bộ sách giáo khoa lớp 1 mới | Bộ sách lớp 1 mới">
            <a:extLst>
              <a:ext uri="{FF2B5EF4-FFF2-40B4-BE49-F238E27FC236}">
                <a16:creationId xmlns:a16="http://schemas.microsoft.com/office/drawing/2014/main" id="{CBD1067E-CD8C-4662-A6BF-A73A6977D446}"/>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63425" y="5418880"/>
            <a:ext cx="1881629" cy="14157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02730" y="2314428"/>
            <a:ext cx="1443030" cy="1122265"/>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30899" y="5543550"/>
            <a:ext cx="1770526" cy="1058782"/>
          </a:xfrm>
          <a:prstGeom prst="rect">
            <a:avLst/>
          </a:prstGeom>
        </p:spPr>
      </p:pic>
    </p:spTree>
    <p:extLst>
      <p:ext uri="{BB962C8B-B14F-4D97-AF65-F5344CB8AC3E}">
        <p14:creationId xmlns:p14="http://schemas.microsoft.com/office/powerpoint/2010/main" val="337975352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 whiteboard&#10;&#10;Description automatically generated">
            <a:extLst>
              <a:ext uri="{FF2B5EF4-FFF2-40B4-BE49-F238E27FC236}">
                <a16:creationId xmlns:a16="http://schemas.microsoft.com/office/drawing/2014/main" id="{C3929BB6-6EEB-C34E-FD0C-6D5F4C7834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919" y="671332"/>
            <a:ext cx="10203543" cy="6096861"/>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3722117" y="2151995"/>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sp>
        <p:nvSpPr>
          <p:cNvPr id="6" name="TextBox 5"/>
          <p:cNvSpPr txBox="1"/>
          <p:nvPr/>
        </p:nvSpPr>
        <p:spPr>
          <a:xfrm>
            <a:off x="3722117" y="3176942"/>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sp>
        <p:nvSpPr>
          <p:cNvPr id="7" name="TextBox 6"/>
          <p:cNvSpPr txBox="1"/>
          <p:nvPr/>
        </p:nvSpPr>
        <p:spPr>
          <a:xfrm>
            <a:off x="3736195" y="4211005"/>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2548" b="98423" l="1081" r="99126"/>
                    </a14:imgEffect>
                  </a14:imgLayer>
                </a14:imgProps>
              </a:ext>
              <a:ext uri="{28A0092B-C50C-407E-A947-70E740481C1C}">
                <a14:useLocalDpi xmlns:a14="http://schemas.microsoft.com/office/drawing/2010/main" val="0"/>
              </a:ext>
            </a:extLst>
          </a:blip>
          <a:stretch>
            <a:fillRect/>
          </a:stretch>
        </p:blipFill>
        <p:spPr>
          <a:xfrm>
            <a:off x="-506619" y="-747330"/>
            <a:ext cx="5723833" cy="3257346"/>
          </a:xfrm>
          <a:prstGeom prst="rect">
            <a:avLst/>
          </a:prstGeom>
        </p:spPr>
      </p:pic>
      <p:grpSp>
        <p:nvGrpSpPr>
          <p:cNvPr id="9" name="Group 8"/>
          <p:cNvGrpSpPr/>
          <p:nvPr/>
        </p:nvGrpSpPr>
        <p:grpSpPr>
          <a:xfrm>
            <a:off x="195815" y="1219503"/>
            <a:ext cx="2566728" cy="923331"/>
            <a:chOff x="4653324" y="1521656"/>
            <a:chExt cx="2885356" cy="1037951"/>
          </a:xfrm>
        </p:grpSpPr>
        <p:sp>
          <p:nvSpPr>
            <p:cNvPr id="10" name="Rectangle 9"/>
            <p:cNvSpPr/>
            <p:nvPr/>
          </p:nvSpPr>
          <p:spPr>
            <a:xfrm>
              <a:off x="4675847" y="1521657"/>
              <a:ext cx="2840307" cy="1037950"/>
            </a:xfrm>
            <a:prstGeom prst="rect">
              <a:avLst/>
            </a:prstGeom>
          </p:spPr>
          <p:txBody>
            <a:bodyPr wrap="none">
              <a:spAutoFit/>
            </a:bodyPr>
            <a:lstStyle/>
            <a:p>
              <a:pPr algn="ctr"/>
              <a:r>
                <a:rPr lang="en-US" sz="5400" b="1">
                  <a:ln w="120650">
                    <a:solidFill>
                      <a:schemeClr val="accent4">
                        <a:lumMod val="20000"/>
                        <a:lumOff val="80000"/>
                      </a:schemeClr>
                    </a:solidFill>
                  </a:ln>
                  <a:solidFill>
                    <a:schemeClr val="bg1"/>
                  </a:solidFill>
                  <a:effectLst>
                    <a:outerShdw blurRad="38100" dist="38100" dir="2700000" algn="tl">
                      <a:srgbClr val="000000">
                        <a:alpha val="43137"/>
                      </a:srgbClr>
                    </a:outerShdw>
                  </a:effectLst>
                  <a:latin typeface="iCiel Pony" panose="02000000000000000000" pitchFamily="2" charset="0"/>
                </a:rPr>
                <a:t>Dặn dò</a:t>
              </a:r>
              <a:endParaRPr lang="en-US" sz="5400" b="1">
                <a:ln w="120650">
                  <a:solidFill>
                    <a:schemeClr val="accent4">
                      <a:lumMod val="20000"/>
                      <a:lumOff val="80000"/>
                    </a:schemeClr>
                  </a:solidFill>
                </a:ln>
                <a:solidFill>
                  <a:schemeClr val="bg1"/>
                </a:solidFill>
                <a:effectLst>
                  <a:outerShdw blurRad="38100" dist="38100" dir="2700000" algn="tl">
                    <a:srgbClr val="000000">
                      <a:alpha val="43137"/>
                    </a:srgbClr>
                  </a:outerShdw>
                </a:effectLst>
              </a:endParaRPr>
            </a:p>
          </p:txBody>
        </p:sp>
        <p:sp>
          <p:nvSpPr>
            <p:cNvPr id="11" name="Rectangle 10"/>
            <p:cNvSpPr/>
            <p:nvPr/>
          </p:nvSpPr>
          <p:spPr>
            <a:xfrm>
              <a:off x="4653324" y="1521656"/>
              <a:ext cx="2885356" cy="1037950"/>
            </a:xfrm>
            <a:prstGeom prst="rect">
              <a:avLst/>
            </a:prstGeom>
          </p:spPr>
          <p:txBody>
            <a:bodyPr wrap="none">
              <a:spAutoFit/>
            </a:bodyPr>
            <a:lstStyle/>
            <a:p>
              <a:pPr algn="ctr"/>
              <a:r>
                <a:rPr lang="en-US" sz="5400">
                  <a:ln>
                    <a:solidFill>
                      <a:sysClr val="windowText" lastClr="000000"/>
                    </a:solidFill>
                  </a:ln>
                  <a:solidFill>
                    <a:srgbClr val="F6FA70"/>
                  </a:solidFill>
                  <a:latin typeface="iCiel Pony" panose="02000000000000000000" pitchFamily="2" charset="0"/>
                </a:rPr>
                <a:t>Dặn dò</a:t>
              </a:r>
              <a:endParaRPr lang="en-US" sz="5400">
                <a:ln>
                  <a:solidFill>
                    <a:sysClr val="windowText" lastClr="000000"/>
                  </a:solidFill>
                </a:ln>
                <a:solidFill>
                  <a:srgbClr val="F6FA70"/>
                </a:solidFill>
              </a:endParaRPr>
            </a:p>
          </p:txBody>
        </p:sp>
      </p:gr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4959" y="1741269"/>
            <a:ext cx="910537" cy="910537"/>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4959" y="2806637"/>
            <a:ext cx="910537" cy="910537"/>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4959" y="3837386"/>
            <a:ext cx="910537" cy="910537"/>
          </a:xfrm>
          <a:prstGeom prst="rect">
            <a:avLst/>
          </a:prstGeom>
        </p:spPr>
      </p:pic>
      <p:sp>
        <p:nvSpPr>
          <p:cNvPr id="15" name="TextBox 14"/>
          <p:cNvSpPr txBox="1"/>
          <p:nvPr/>
        </p:nvSpPr>
        <p:spPr>
          <a:xfrm>
            <a:off x="3722117" y="5302789"/>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0881" y="4929170"/>
            <a:ext cx="910537" cy="910537"/>
          </a:xfrm>
          <a:prstGeom prst="rect">
            <a:avLst/>
          </a:prstGeom>
        </p:spPr>
      </p:pic>
    </p:spTree>
    <p:extLst>
      <p:ext uri="{BB962C8B-B14F-4D97-AF65-F5344CB8AC3E}">
        <p14:creationId xmlns:p14="http://schemas.microsoft.com/office/powerpoint/2010/main" val="30052932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250"/>
                                        <p:tgtEl>
                                          <p:spTgt spid="12"/>
                                        </p:tgtEl>
                                      </p:cBhvr>
                                    </p:animEffect>
                                  </p:childTnLst>
                                </p:cTn>
                              </p:par>
                            </p:childTnLst>
                          </p:cTn>
                        </p:par>
                        <p:par>
                          <p:cTn id="12" fill="hold">
                            <p:stCondLst>
                              <p:cond delay="250"/>
                            </p:stCondLst>
                            <p:childTnLst>
                              <p:par>
                                <p:cTn id="13" presetID="2" presetClass="entr" presetSubtype="2"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250"/>
                                        <p:tgtEl>
                                          <p:spTgt spid="13"/>
                                        </p:tgtEl>
                                      </p:cBhvr>
                                    </p:animEffect>
                                  </p:childTnLst>
                                </p:cTn>
                              </p:par>
                            </p:childTnLst>
                          </p:cTn>
                        </p:par>
                        <p:par>
                          <p:cTn id="22" fill="hold">
                            <p:stCondLst>
                              <p:cond delay="250"/>
                            </p:stCondLst>
                            <p:childTnLst>
                              <p:par>
                                <p:cTn id="23" presetID="2" presetClass="entr" presetSubtype="2"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1+#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250"/>
                                        <p:tgtEl>
                                          <p:spTgt spid="14"/>
                                        </p:tgtEl>
                                      </p:cBhvr>
                                    </p:animEffect>
                                  </p:childTnLst>
                                </p:cTn>
                              </p:par>
                            </p:childTnLst>
                          </p:cTn>
                        </p:par>
                        <p:par>
                          <p:cTn id="32" fill="hold">
                            <p:stCondLst>
                              <p:cond delay="250"/>
                            </p:stCondLst>
                            <p:childTnLst>
                              <p:par>
                                <p:cTn id="33" presetID="2" presetClass="entr" presetSubtype="2"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1+#ppt_w/2"/>
                                          </p:val>
                                        </p:tav>
                                        <p:tav tm="100000">
                                          <p:val>
                                            <p:strVal val="#ppt_x"/>
                                          </p:val>
                                        </p:tav>
                                      </p:tavLst>
                                    </p:anim>
                                    <p:anim calcmode="lin" valueType="num">
                                      <p:cBhvr additive="base">
                                        <p:cTn id="3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250"/>
                                        <p:tgtEl>
                                          <p:spTgt spid="16"/>
                                        </p:tgtEl>
                                      </p:cBhvr>
                                    </p:animEffect>
                                  </p:childTnLst>
                                </p:cTn>
                              </p:par>
                            </p:childTnLst>
                          </p:cTn>
                        </p:par>
                        <p:par>
                          <p:cTn id="42" fill="hold">
                            <p:stCondLst>
                              <p:cond delay="250"/>
                            </p:stCondLst>
                            <p:childTnLst>
                              <p:par>
                                <p:cTn id="43" presetID="2" presetClass="entr" presetSubtype="2"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1+#ppt_w/2"/>
                                          </p:val>
                                        </p:tav>
                                        <p:tav tm="100000">
                                          <p:val>
                                            <p:strVal val="#ppt_x"/>
                                          </p:val>
                                        </p:tav>
                                      </p:tavLst>
                                    </p:anim>
                                    <p:anim calcmode="lin" valueType="num">
                                      <p:cBhvr additive="base">
                                        <p:cTn id="4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3A44821-E58A-99DA-490A-EEF377E38E39}"/>
              </a:ext>
            </a:extLst>
          </p:cNvPr>
          <p:cNvGrpSpPr/>
          <p:nvPr/>
        </p:nvGrpSpPr>
        <p:grpSpPr>
          <a:xfrm>
            <a:off x="11266723" y="1371356"/>
            <a:ext cx="9010042" cy="5690740"/>
            <a:chOff x="873669" y="1167260"/>
            <a:chExt cx="9010042" cy="5690740"/>
          </a:xfrm>
        </p:grpSpPr>
        <p:pic>
          <p:nvPicPr>
            <p:cNvPr id="18" name="Picture 17" descr="A picture containing yellow, orange&#10;&#10;Description automatically generated">
              <a:extLst>
                <a:ext uri="{FF2B5EF4-FFF2-40B4-BE49-F238E27FC236}">
                  <a16:creationId xmlns:a16="http://schemas.microsoft.com/office/drawing/2014/main" id="{A7F08667-08D7-3373-4CF2-E6EAFD9598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669" y="1167260"/>
              <a:ext cx="8347673" cy="5690740"/>
            </a:xfrm>
            <a:prstGeom prst="rect">
              <a:avLst/>
            </a:prstGeom>
          </p:spPr>
        </p:pic>
        <p:sp>
          <p:nvSpPr>
            <p:cNvPr id="19" name="TextBox 18">
              <a:extLst>
                <a:ext uri="{FF2B5EF4-FFF2-40B4-BE49-F238E27FC236}">
                  <a16:creationId xmlns:a16="http://schemas.microsoft.com/office/drawing/2014/main" id="{63F654E6-8DFC-CCEF-6590-1D4CEE7C96B9}"/>
                </a:ext>
              </a:extLst>
            </p:cNvPr>
            <p:cNvSpPr txBox="1"/>
            <p:nvPr/>
          </p:nvSpPr>
          <p:spPr>
            <a:xfrm>
              <a:off x="1669657" y="3931920"/>
              <a:ext cx="8214054" cy="388343"/>
            </a:xfrm>
            <a:prstGeom prst="rect">
              <a:avLst/>
            </a:prstGeom>
            <a:noFill/>
          </p:spPr>
          <p:txBody>
            <a:bodyPr wrap="square" rtlCol="0">
              <a:prstTxWarp prst="textButton">
                <a:avLst>
                  <a:gd name="adj" fmla="val 11166381"/>
                </a:avLst>
              </a:prstTxWarp>
              <a:spAutoFit/>
            </a:bodyPr>
            <a:lstStyle/>
            <a:p>
              <a:pPr algn="ctr">
                <a:lnSpc>
                  <a:spcPct val="80000"/>
                </a:lnSpc>
              </a:pPr>
              <a:r>
                <a:rPr lang="en-US" sz="6000" b="1" dirty="0" err="1">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Tạm</a:t>
              </a:r>
              <a:r>
                <a:rPr lang="en-US" sz="6000" b="1" dirty="0">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biệt</a:t>
              </a:r>
              <a:r>
                <a:rPr lang="en-US" sz="6000" b="1" dirty="0">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a:t>
              </a:r>
            </a:p>
            <a:p>
              <a:pPr algn="ctr">
                <a:lnSpc>
                  <a:spcPct val="80000"/>
                </a:lnSpc>
              </a:pPr>
              <a:endParaRPr lang="en-US" sz="6000" b="1" dirty="0">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endParaRPr lang="en-US" sz="6000" b="1" dirty="0">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6000" b="1" dirty="0" err="1">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hẹn</a:t>
              </a:r>
              <a:r>
                <a:rPr lang="en-US" sz="6000" b="1" dirty="0">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gặp</a:t>
              </a:r>
              <a:r>
                <a:rPr lang="en-US" sz="6000" b="1" dirty="0">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lại</a:t>
              </a:r>
              <a:endParaRPr lang="en-US" sz="6000" b="1" dirty="0">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spTree>
    <p:extLst>
      <p:ext uri="{BB962C8B-B14F-4D97-AF65-F5344CB8AC3E}">
        <p14:creationId xmlns:p14="http://schemas.microsoft.com/office/powerpoint/2010/main" val="37610655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8307 -0.00439 L -0.96693 -0.03449 " pathEditMode="relative" rAng="0" ptsTypes="AA">
                                      <p:cBhvr>
                                        <p:cTn id="6" dur="600" fill="hold"/>
                                        <p:tgtEl>
                                          <p:spTgt spid="17"/>
                                        </p:tgtEl>
                                        <p:attrNameLst>
                                          <p:attrName>ppt_x</p:attrName>
                                          <p:attrName>ppt_y</p:attrName>
                                        </p:attrNameLst>
                                      </p:cBhvr>
                                      <p:rCtr x="-44193" y="-15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11723" y="1223480"/>
            <a:ext cx="11561622" cy="5426703"/>
          </a:xfrm>
          <a:prstGeom prst="roundRect">
            <a:avLst>
              <a:gd name="adj" fmla="val 8814"/>
            </a:avLst>
          </a:prstGeom>
          <a:solidFill>
            <a:schemeClr val="bg1"/>
          </a:solidFill>
          <a:ln w="381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555193" y="8634"/>
            <a:ext cx="6885709" cy="1015663"/>
          </a:xfrm>
          <a:prstGeom prst="rect">
            <a:avLst/>
          </a:prstGeom>
          <a:noFill/>
        </p:spPr>
        <p:txBody>
          <a:bodyPr wrap="square" rtlCol="0">
            <a:spAutoFit/>
          </a:bodyPr>
          <a:lstStyle/>
          <a:p>
            <a:pPr algn="ctr"/>
            <a:r>
              <a:rPr lang="en-US" sz="6000" b="1" dirty="0" err="1">
                <a:ln>
                  <a:solidFill>
                    <a:schemeClr val="tx1"/>
                  </a:solidFill>
                </a:ln>
                <a:solidFill>
                  <a:srgbClr val="E0482F"/>
                </a:solidFill>
                <a:latin typeface="#9Slide07 SVNBeachwood Sans" pitchFamily="2" charset="0"/>
              </a:rPr>
              <a:t>Yêu</a:t>
            </a:r>
            <a:r>
              <a:rPr lang="en-US" sz="6000" b="1" dirty="0">
                <a:ln>
                  <a:solidFill>
                    <a:schemeClr val="tx1"/>
                  </a:solidFill>
                </a:ln>
                <a:solidFill>
                  <a:srgbClr val="E0482F"/>
                </a:solidFill>
                <a:latin typeface="#9Slide07 SVNBeachwood Sans" pitchFamily="2" charset="0"/>
              </a:rPr>
              <a:t> </a:t>
            </a:r>
            <a:r>
              <a:rPr lang="en-US" sz="6000" b="1" dirty="0" err="1">
                <a:ln>
                  <a:solidFill>
                    <a:schemeClr val="tx1"/>
                  </a:solidFill>
                </a:ln>
                <a:solidFill>
                  <a:srgbClr val="E0482F"/>
                </a:solidFill>
                <a:latin typeface="#9Slide07 SVNBeachwood Sans" pitchFamily="2" charset="0"/>
              </a:rPr>
              <a:t>cầu</a:t>
            </a:r>
            <a:r>
              <a:rPr lang="en-US" sz="6000" b="1" dirty="0">
                <a:ln>
                  <a:solidFill>
                    <a:schemeClr val="tx1"/>
                  </a:solidFill>
                </a:ln>
                <a:solidFill>
                  <a:srgbClr val="E0482F"/>
                </a:solidFill>
                <a:latin typeface="#9Slide07 SVNBeachwood Sans" pitchFamily="2" charset="0"/>
              </a:rPr>
              <a:t> </a:t>
            </a:r>
            <a:r>
              <a:rPr lang="en-US" sz="6000" b="1" dirty="0" err="1">
                <a:ln>
                  <a:solidFill>
                    <a:schemeClr val="tx1"/>
                  </a:solidFill>
                </a:ln>
                <a:solidFill>
                  <a:srgbClr val="E0482F"/>
                </a:solidFill>
                <a:latin typeface="#9Slide07 SVNBeachwood Sans" pitchFamily="2" charset="0"/>
              </a:rPr>
              <a:t>cần</a:t>
            </a:r>
            <a:r>
              <a:rPr lang="en-US" sz="6000" b="1" dirty="0">
                <a:ln>
                  <a:solidFill>
                    <a:schemeClr val="tx1"/>
                  </a:solidFill>
                </a:ln>
                <a:solidFill>
                  <a:srgbClr val="E0482F"/>
                </a:solidFill>
                <a:latin typeface="#9Slide07 SVNBeachwood Sans" pitchFamily="2" charset="0"/>
              </a:rPr>
              <a:t> </a:t>
            </a:r>
            <a:r>
              <a:rPr lang="en-US" sz="6000" b="1" dirty="0" err="1">
                <a:ln>
                  <a:solidFill>
                    <a:schemeClr val="tx1"/>
                  </a:solidFill>
                </a:ln>
                <a:solidFill>
                  <a:srgbClr val="E0482F"/>
                </a:solidFill>
                <a:latin typeface="#9Slide07 SVNBeachwood Sans" pitchFamily="2" charset="0"/>
              </a:rPr>
              <a:t>đạt</a:t>
            </a:r>
            <a:endParaRPr lang="en-US" sz="7200" b="1" dirty="0">
              <a:ln>
                <a:solidFill>
                  <a:schemeClr val="tx1"/>
                </a:solidFill>
              </a:ln>
              <a:solidFill>
                <a:srgbClr val="E0482F"/>
              </a:solidFill>
              <a:latin typeface="#9Slide07 SVNBeachwood Sans" pitchFamily="2" charset="0"/>
            </a:endParaRPr>
          </a:p>
        </p:txBody>
      </p:sp>
      <p:sp>
        <p:nvSpPr>
          <p:cNvPr id="6" name="TextBox 5">
            <a:extLst>
              <a:ext uri="{FF2B5EF4-FFF2-40B4-BE49-F238E27FC236}">
                <a16:creationId xmlns:a16="http://schemas.microsoft.com/office/drawing/2014/main" id="{38B09F75-AF79-E073-40AE-F169B5F37D90}"/>
              </a:ext>
            </a:extLst>
          </p:cNvPr>
          <p:cNvSpPr txBox="1"/>
          <p:nvPr/>
        </p:nvSpPr>
        <p:spPr>
          <a:xfrm>
            <a:off x="1123405" y="3151209"/>
            <a:ext cx="10267406" cy="646331"/>
          </a:xfrm>
          <a:prstGeom prst="rect">
            <a:avLst/>
          </a:prstGeom>
          <a:noFill/>
        </p:spPr>
        <p:txBody>
          <a:bodyPr wrap="square" rtlCol="0">
            <a:spAutoFit/>
          </a:bodyPr>
          <a:lstStyle/>
          <a:p>
            <a:pPr lvl="3"/>
            <a:r>
              <a:rPr lang="vi-VN"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lvl="3"/>
            <a:endParaRPr lang="en-US" dirty="0">
              <a:latin typeface="+mj-lt"/>
            </a:endParaRPr>
          </a:p>
        </p:txBody>
      </p:sp>
      <p:sp>
        <p:nvSpPr>
          <p:cNvPr id="8" name="TextBox 7">
            <a:extLst>
              <a:ext uri="{FF2B5EF4-FFF2-40B4-BE49-F238E27FC236}">
                <a16:creationId xmlns:a16="http://schemas.microsoft.com/office/drawing/2014/main" id="{6CC9CEE5-747B-CF86-818B-B106662EF9A9}"/>
              </a:ext>
            </a:extLst>
          </p:cNvPr>
          <p:cNvSpPr txBox="1"/>
          <p:nvPr/>
        </p:nvSpPr>
        <p:spPr>
          <a:xfrm>
            <a:off x="-759432" y="1661712"/>
            <a:ext cx="12632777" cy="4031873"/>
          </a:xfrm>
          <a:prstGeom prst="rect">
            <a:avLst/>
          </a:prstGeom>
          <a:noFill/>
        </p:spPr>
        <p:txBody>
          <a:bodyPr wrap="square" rtlCol="0">
            <a:spAutoFit/>
          </a:bodyPr>
          <a:lstStyle/>
          <a:p>
            <a:pPr lvl="3"/>
            <a:r>
              <a:rPr lang="vi-VN" sz="3200" dirty="0" smtClean="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Nhớ nội dung, giới thiệu được tác phẩm (câu chuyện hoặc bài thơ, bài văn, bài báo, vở kịch) đã đọc về lòng yêu nước và những công dân gương mẫu.</a:t>
            </a:r>
            <a:endParaRPr lang="en-US" sz="3200" dirty="0">
              <a:latin typeface="Times New Roman" panose="02020603050405020304" pitchFamily="18" charset="0"/>
              <a:cs typeface="Times New Roman" panose="02020603050405020304" pitchFamily="18" charset="0"/>
            </a:endParaRPr>
          </a:p>
          <a:p>
            <a:pPr lvl="3"/>
            <a:r>
              <a:rPr lang="vi-VN" sz="3200" dirty="0">
                <a:latin typeface="Times New Roman" panose="02020603050405020304" pitchFamily="18" charset="0"/>
                <a:cs typeface="Times New Roman" panose="02020603050405020304" pitchFamily="18" charset="0"/>
              </a:rPr>
              <a:t>- Lắng nghe bạn; biết ghi chép thắc mắc, nhận xét về lời giới thiệu và ý kiến trao đổi của bạn.</a:t>
            </a:r>
            <a:endParaRPr lang="en-US" sz="3200" dirty="0">
              <a:latin typeface="Times New Roman" panose="02020603050405020304" pitchFamily="18" charset="0"/>
              <a:cs typeface="Times New Roman" panose="02020603050405020304" pitchFamily="18" charset="0"/>
            </a:endParaRPr>
          </a:p>
          <a:p>
            <a:pPr lvl="3"/>
            <a:r>
              <a:rPr lang="vi-VN" sz="3200" dirty="0">
                <a:latin typeface="Times New Roman" panose="02020603050405020304" pitchFamily="18" charset="0"/>
                <a:cs typeface="Times New Roman" panose="02020603050405020304" pitchFamily="18" charset="0"/>
              </a:rPr>
              <a:t>- Biết trao đổi cùng các bạn về tác phẩm được giới thiệu.</a:t>
            </a:r>
          </a:p>
          <a:p>
            <a:pPr lvl="3"/>
            <a:r>
              <a:rPr lang="vi-VN" sz="3200" dirty="0">
                <a:latin typeface="Times New Roman" panose="02020603050405020304" pitchFamily="18" charset="0"/>
                <a:cs typeface="Times New Roman" panose="02020603050405020304" pitchFamily="18" charset="0"/>
              </a:rPr>
              <a:t>- Biết bày tỏ sự yêu thích các chi tiết thú vị, hình ảnh đẹp trong câu chuyện hoặc các câu thơ hay</a:t>
            </a:r>
            <a:endParaRPr kumimoji="0" lang="en-US" sz="32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164499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ky-dieu-dieu-ky-www_tiengdong_com.wav"/>
                                        </p:tgtEl>
                                      </p:cMediaNode>
                                    </p:audio>
                                  </p:sub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rot="21312383">
            <a:off x="845722" y="2639755"/>
            <a:ext cx="10709564" cy="2215992"/>
            <a:chOff x="1828800" y="1482435"/>
            <a:chExt cx="8534400" cy="2215992"/>
          </a:xfrm>
        </p:grpSpPr>
        <p:sp>
          <p:nvSpPr>
            <p:cNvPr id="9" name="TextBox 8"/>
            <p:cNvSpPr txBox="1"/>
            <p:nvPr/>
          </p:nvSpPr>
          <p:spPr>
            <a:xfrm>
              <a:off x="1828801" y="1482436"/>
              <a:ext cx="8534399" cy="2215991"/>
            </a:xfrm>
            <a:prstGeom prst="rect">
              <a:avLst/>
            </a:prstGeom>
            <a:noFill/>
          </p:spPr>
          <p:txBody>
            <a:bodyPr wrap="square" rtlCol="0">
              <a:spAutoFit/>
            </a:bodyPr>
            <a:lstStyle/>
            <a:p>
              <a:pPr algn="ctr"/>
              <a:r>
                <a:rPr lang="en-US" sz="13800" b="1">
                  <a:ln w="225425">
                    <a:solidFill>
                      <a:schemeClr val="bg1"/>
                    </a:solidFill>
                  </a:ln>
                  <a:solidFill>
                    <a:schemeClr val="bg1"/>
                  </a:solidFill>
                  <a:effectLst>
                    <a:outerShdw blurRad="38100" dist="38100" dir="2700000" algn="tl">
                      <a:srgbClr val="000000">
                        <a:alpha val="43137"/>
                      </a:srgbClr>
                    </a:outerShdw>
                  </a:effectLst>
                  <a:latin typeface="UTM Mother" panose="02040603050506020204" pitchFamily="18" charset="0"/>
                </a:rPr>
                <a:t>Khởi động</a:t>
              </a:r>
            </a:p>
          </p:txBody>
        </p:sp>
        <p:sp>
          <p:nvSpPr>
            <p:cNvPr id="10" name="TextBox 9"/>
            <p:cNvSpPr txBox="1"/>
            <p:nvPr/>
          </p:nvSpPr>
          <p:spPr>
            <a:xfrm rot="287617">
              <a:off x="1828800" y="1482435"/>
              <a:ext cx="8534399" cy="2215991"/>
            </a:xfrm>
            <a:prstGeom prst="rect">
              <a:avLst/>
            </a:prstGeom>
            <a:noFill/>
          </p:spPr>
          <p:txBody>
            <a:bodyPr wrap="square" rtlCol="0">
              <a:spAutoFit/>
            </a:bodyPr>
            <a:lstStyle/>
            <a:p>
              <a:pPr algn="ctr"/>
              <a:r>
                <a:rPr lang="en-US" sz="13800" b="1" dirty="0" err="1">
                  <a:ln w="28575">
                    <a:solidFill>
                      <a:sysClr val="windowText" lastClr="000000"/>
                    </a:solidFill>
                  </a:ln>
                  <a:solidFill>
                    <a:srgbClr val="FFCF96"/>
                  </a:solidFill>
                  <a:latin typeface="UTM Mother" panose="02040603050506020204" pitchFamily="18" charset="0"/>
                </a:rPr>
                <a:t>Khởi</a:t>
              </a:r>
              <a:r>
                <a:rPr lang="en-US" sz="13800" b="1" dirty="0">
                  <a:ln w="28575">
                    <a:solidFill>
                      <a:sysClr val="windowText" lastClr="000000"/>
                    </a:solidFill>
                  </a:ln>
                  <a:solidFill>
                    <a:srgbClr val="FFCF96"/>
                  </a:solidFill>
                  <a:latin typeface="UTM Mother" panose="02040603050506020204" pitchFamily="18" charset="0"/>
                </a:rPr>
                <a:t> </a:t>
              </a:r>
              <a:r>
                <a:rPr lang="en-US" sz="13800" b="1" dirty="0" err="1">
                  <a:ln w="28575">
                    <a:solidFill>
                      <a:sysClr val="windowText" lastClr="000000"/>
                    </a:solidFill>
                  </a:ln>
                  <a:solidFill>
                    <a:srgbClr val="FFCF96"/>
                  </a:solidFill>
                  <a:latin typeface="UTM Mother" panose="02040603050506020204" pitchFamily="18" charset="0"/>
                </a:rPr>
                <a:t>động</a:t>
              </a:r>
              <a:endParaRPr lang="en-US" sz="13800" b="1" dirty="0">
                <a:ln w="28575">
                  <a:solidFill>
                    <a:sysClr val="windowText" lastClr="000000"/>
                  </a:solidFill>
                </a:ln>
                <a:solidFill>
                  <a:srgbClr val="FFCF96"/>
                </a:solidFill>
                <a:latin typeface="UTM Mother" panose="02040603050506020204" pitchFamily="18" charset="0"/>
              </a:endParaRPr>
            </a:p>
          </p:txBody>
        </p:sp>
      </p:grpSp>
    </p:spTree>
    <p:extLst>
      <p:ext uri="{BB962C8B-B14F-4D97-AF65-F5344CB8AC3E}">
        <p14:creationId xmlns:p14="http://schemas.microsoft.com/office/powerpoint/2010/main" val="896467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DGM) Quang Linh Vlogs - Tấm lòng chàng trai Việt với người dân Angola - VTV TST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8242" y="215991"/>
            <a:ext cx="11592832" cy="6315438"/>
          </a:xfrm>
          <a:prstGeom prst="rect">
            <a:avLst/>
          </a:prstGeom>
        </p:spPr>
      </p:pic>
    </p:spTree>
    <p:extLst>
      <p:ext uri="{BB962C8B-B14F-4D97-AF65-F5344CB8AC3E}">
        <p14:creationId xmlns:p14="http://schemas.microsoft.com/office/powerpoint/2010/main" val="30484462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37879">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89854" y="653143"/>
            <a:ext cx="10188340" cy="255454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8575">
                  <a:solidFill>
                    <a:sysClr val="windowText" lastClr="000000"/>
                  </a:solidFill>
                </a:ln>
                <a:solidFill>
                  <a:srgbClr val="FF0000"/>
                </a:solidFill>
                <a:effectLst/>
                <a:uLnTx/>
                <a:uFillTx/>
                <a:latin typeface="Times New Roman" panose="02020603050405020304" pitchFamily="18" charset="0"/>
                <a:cs typeface="Times New Roman" panose="02020603050405020304" pitchFamily="18" charset="0"/>
              </a:rPr>
              <a:t>Trao</a:t>
            </a:r>
            <a:r>
              <a:rPr kumimoji="0" lang="en-US" sz="8000" b="1" i="0" u="none" strike="noStrike" kern="1200" cap="none" spc="0" normalizeH="0" baseline="0" noProof="0" dirty="0">
                <a:ln w="28575">
                  <a:solidFill>
                    <a:sysClr val="windowText" lastClr="000000"/>
                  </a:solidFill>
                </a:ln>
                <a:solidFill>
                  <a:srgbClr val="FF0000"/>
                </a:solidFill>
                <a:effectLst/>
                <a:uLnTx/>
                <a:uFillTx/>
                <a:latin typeface="Times New Roman" panose="02020603050405020304" pitchFamily="18" charset="0"/>
                <a:cs typeface="Times New Roman" panose="02020603050405020304" pitchFamily="18" charset="0"/>
              </a:rPr>
              <a:t> </a:t>
            </a:r>
            <a:r>
              <a:rPr kumimoji="0" lang="en-US" sz="8000" b="1" i="0" u="none" strike="noStrike" kern="1200" cap="none" spc="0" normalizeH="0" baseline="0" noProof="0" dirty="0" err="1">
                <a:ln w="28575">
                  <a:solidFill>
                    <a:sysClr val="windowText" lastClr="000000"/>
                  </a:solidFill>
                </a:ln>
                <a:solidFill>
                  <a:srgbClr val="FF0000"/>
                </a:solidFill>
                <a:effectLst/>
                <a:uLnTx/>
                <a:uFillTx/>
                <a:latin typeface="Times New Roman" panose="02020603050405020304" pitchFamily="18" charset="0"/>
                <a:cs typeface="Times New Roman" panose="02020603050405020304" pitchFamily="18" charset="0"/>
              </a:rPr>
              <a:t>đổi</a:t>
            </a:r>
            <a:r>
              <a:rPr kumimoji="0" lang="en-US" sz="8000" b="1" i="0" u="none" strike="noStrike" kern="1200" cap="none" spc="0" normalizeH="0" baseline="0" noProof="0" dirty="0">
                <a:ln w="28575">
                  <a:solidFill>
                    <a:sysClr val="windowText" lastClr="000000"/>
                  </a:solidFill>
                </a:ln>
                <a:solidFill>
                  <a:srgbClr val="FF0000"/>
                </a:solidFill>
                <a:effectLst/>
                <a:uLnTx/>
                <a:uFillTx/>
                <a:latin typeface="Times New Roman" panose="02020603050405020304" pitchFamily="18" charset="0"/>
                <a:cs typeface="Times New Roman" panose="02020603050405020304" pitchFamily="18" charset="0"/>
              </a:rPr>
              <a:t> </a:t>
            </a:r>
            <a:r>
              <a:rPr kumimoji="0" lang="en-US" sz="8000" b="1" i="0" u="none" strike="noStrike" kern="1200" cap="none" spc="0" normalizeH="0" baseline="0" noProof="0" dirty="0" err="1">
                <a:ln w="28575">
                  <a:solidFill>
                    <a:sysClr val="windowText" lastClr="000000"/>
                  </a:solidFill>
                </a:ln>
                <a:solidFill>
                  <a:srgbClr val="FF0000"/>
                </a:solidFill>
                <a:effectLst/>
                <a:uLnTx/>
                <a:uFillTx/>
                <a:latin typeface="Times New Roman" panose="02020603050405020304" pitchFamily="18" charset="0"/>
                <a:cs typeface="Times New Roman" panose="02020603050405020304" pitchFamily="18" charset="0"/>
              </a:rPr>
              <a:t>về</a:t>
            </a:r>
            <a:r>
              <a:rPr kumimoji="0" lang="en-US" sz="8000" b="1" i="0" u="none" strike="noStrike" kern="1200" cap="none" spc="0" normalizeH="0" baseline="0" noProof="0" dirty="0">
                <a:ln w="28575">
                  <a:solidFill>
                    <a:sysClr val="windowText" lastClr="000000"/>
                  </a:solidFill>
                </a:ln>
                <a:solidFill>
                  <a:srgbClr val="FF0000"/>
                </a:solidFill>
                <a:effectLst/>
                <a:uLnTx/>
                <a:uFillTx/>
                <a:latin typeface="Times New Roman" panose="02020603050405020304" pitchFamily="18" charset="0"/>
                <a:cs typeface="Times New Roman" panose="02020603050405020304" pitchFamily="18" charset="0"/>
              </a:rPr>
              <a:t> </a:t>
            </a:r>
            <a:r>
              <a:rPr kumimoji="0" lang="en-US" sz="8000" b="1" i="0" u="none" strike="noStrike" kern="1200" cap="none" spc="0" normalizeH="0" baseline="0" noProof="0" dirty="0" err="1">
                <a:ln w="28575">
                  <a:solidFill>
                    <a:sysClr val="windowText" lastClr="000000"/>
                  </a:solidFill>
                </a:ln>
                <a:solidFill>
                  <a:srgbClr val="FF0000"/>
                </a:solidFill>
                <a:effectLst/>
                <a:uLnTx/>
                <a:uFillTx/>
                <a:latin typeface="Times New Roman" panose="02020603050405020304" pitchFamily="18" charset="0"/>
                <a:cs typeface="Times New Roman" panose="02020603050405020304" pitchFamily="18" charset="0"/>
              </a:rPr>
              <a:t>những</a:t>
            </a:r>
            <a:r>
              <a:rPr kumimoji="0" lang="en-US" sz="8000" b="1" i="0" u="none" strike="noStrike" kern="1200" cap="none" spc="0" normalizeH="0" baseline="0" noProof="0" dirty="0">
                <a:ln w="28575">
                  <a:solidFill>
                    <a:sysClr val="windowText" lastClr="000000"/>
                  </a:solidFill>
                </a:ln>
                <a:solidFill>
                  <a:srgbClr val="FF0000"/>
                </a:solidFill>
                <a:effectLst/>
                <a:uLnTx/>
                <a:uFillTx/>
                <a:latin typeface="Times New Roman" panose="02020603050405020304" pitchFamily="18" charset="0"/>
                <a:cs typeface="Times New Roman" panose="02020603050405020304" pitchFamily="18" charset="0"/>
              </a:rPr>
              <a:t> </a:t>
            </a:r>
            <a:r>
              <a:rPr kumimoji="0" lang="en-US" sz="8000" b="1" i="0" u="none" strike="noStrike" kern="1200" cap="none" spc="0" normalizeH="0" baseline="0" noProof="0" dirty="0" err="1">
                <a:ln w="28575">
                  <a:solidFill>
                    <a:sysClr val="windowText" lastClr="000000"/>
                  </a:solidFill>
                </a:ln>
                <a:solidFill>
                  <a:srgbClr val="FF0000"/>
                </a:solidFill>
                <a:effectLst/>
                <a:uLnTx/>
                <a:uFillTx/>
                <a:latin typeface="Times New Roman" panose="02020603050405020304" pitchFamily="18" charset="0"/>
                <a:cs typeface="Times New Roman" panose="02020603050405020304" pitchFamily="18" charset="0"/>
              </a:rPr>
              <a:t>việc</a:t>
            </a:r>
            <a:r>
              <a:rPr kumimoji="0" lang="en-US" sz="8000" b="1" i="0" u="none" strike="noStrike" kern="1200" cap="none" spc="0" normalizeH="0" baseline="0" noProof="0" dirty="0">
                <a:ln w="28575">
                  <a:solidFill>
                    <a:sysClr val="windowText" lastClr="000000"/>
                  </a:solidFill>
                </a:ln>
                <a:solidFill>
                  <a:srgbClr val="FF0000"/>
                </a:solidFill>
                <a:effectLst/>
                <a:uLnTx/>
                <a:uFillTx/>
                <a:latin typeface="Times New Roman" panose="02020603050405020304" pitchFamily="18" charset="0"/>
                <a:cs typeface="Times New Roman" panose="02020603050405020304" pitchFamily="18" charset="0"/>
              </a:rPr>
              <a:t> </a:t>
            </a:r>
            <a:r>
              <a:rPr kumimoji="0" lang="en-US" sz="8000" b="1" i="0" u="none" strike="noStrike" kern="1200" cap="none" spc="0" normalizeH="0" baseline="0" noProof="0" dirty="0" err="1">
                <a:ln w="28575">
                  <a:solidFill>
                    <a:sysClr val="windowText" lastClr="000000"/>
                  </a:solidFill>
                </a:ln>
                <a:solidFill>
                  <a:srgbClr val="FF0000"/>
                </a:solidFill>
                <a:effectLst/>
                <a:uLnTx/>
                <a:uFillTx/>
                <a:latin typeface="Times New Roman" panose="02020603050405020304" pitchFamily="18" charset="0"/>
                <a:cs typeface="Times New Roman" panose="02020603050405020304" pitchFamily="18" charset="0"/>
              </a:rPr>
              <a:t>làm</a:t>
            </a:r>
            <a:r>
              <a:rPr kumimoji="0" lang="en-US" sz="8000" b="1" i="0" u="none" strike="noStrike" kern="1200" cap="none" spc="0" normalizeH="0" baseline="0" noProof="0" dirty="0">
                <a:ln w="28575">
                  <a:solidFill>
                    <a:sysClr val="windowText" lastClr="000000"/>
                  </a:solidFill>
                </a:ln>
                <a:solidFill>
                  <a:srgbClr val="FF0000"/>
                </a:solidFill>
                <a:effectLst/>
                <a:uLnTx/>
                <a:uFillTx/>
                <a:latin typeface="Times New Roman" panose="02020603050405020304" pitchFamily="18" charset="0"/>
                <a:cs typeface="Times New Roman" panose="02020603050405020304" pitchFamily="18" charset="0"/>
              </a:rPr>
              <a:t> </a:t>
            </a:r>
            <a:r>
              <a:rPr kumimoji="0" lang="en-US" sz="8000" b="1" i="0" u="none" strike="noStrike" kern="1200" cap="none" spc="0" normalizeH="0" baseline="0" noProof="0" dirty="0" err="1">
                <a:ln w="28575">
                  <a:solidFill>
                    <a:sysClr val="windowText" lastClr="000000"/>
                  </a:solidFill>
                </a:ln>
                <a:solidFill>
                  <a:srgbClr val="FF0000"/>
                </a:solidFill>
                <a:effectLst/>
                <a:uLnTx/>
                <a:uFillTx/>
                <a:latin typeface="Times New Roman" panose="02020603050405020304" pitchFamily="18" charset="0"/>
                <a:cs typeface="Times New Roman" panose="02020603050405020304" pitchFamily="18" charset="0"/>
              </a:rPr>
              <a:t>thể</a:t>
            </a:r>
            <a:r>
              <a:rPr kumimoji="0" lang="en-US" sz="8000" b="1" i="0" u="none" strike="noStrike" kern="1200" cap="none" spc="0" normalizeH="0" baseline="0" noProof="0" dirty="0">
                <a:ln w="28575">
                  <a:solidFill>
                    <a:sysClr val="windowText" lastClr="000000"/>
                  </a:solidFill>
                </a:ln>
                <a:solidFill>
                  <a:srgbClr val="FF0000"/>
                </a:solidFill>
                <a:effectLst/>
                <a:uLnTx/>
                <a:uFillTx/>
                <a:latin typeface="Times New Roman" panose="02020603050405020304" pitchFamily="18" charset="0"/>
                <a:cs typeface="Times New Roman" panose="02020603050405020304" pitchFamily="18" charset="0"/>
              </a:rPr>
              <a:t> </a:t>
            </a:r>
            <a:r>
              <a:rPr kumimoji="0" lang="en-US" sz="8000" b="1" i="0" u="none" strike="noStrike" kern="1200" cap="none" spc="0" normalizeH="0" baseline="0" noProof="0" dirty="0" err="1">
                <a:ln w="28575">
                  <a:solidFill>
                    <a:sysClr val="windowText" lastClr="000000"/>
                  </a:solidFill>
                </a:ln>
                <a:solidFill>
                  <a:srgbClr val="FF0000"/>
                </a:solidFill>
                <a:effectLst/>
                <a:uLnTx/>
                <a:uFillTx/>
                <a:latin typeface="Times New Roman" panose="02020603050405020304" pitchFamily="18" charset="0"/>
                <a:cs typeface="Times New Roman" panose="02020603050405020304" pitchFamily="18" charset="0"/>
              </a:rPr>
              <a:t>hiện</a:t>
            </a:r>
            <a:r>
              <a:rPr kumimoji="0" lang="en-US" sz="8000" b="1" i="0" u="none" strike="noStrike" kern="1200" cap="none" spc="0" normalizeH="0" baseline="0" noProof="0" dirty="0">
                <a:ln w="28575">
                  <a:solidFill>
                    <a:sysClr val="windowText" lastClr="000000"/>
                  </a:solidFill>
                </a:ln>
                <a:solidFill>
                  <a:srgbClr val="FF0000"/>
                </a:solidFill>
                <a:effectLst/>
                <a:uLnTx/>
                <a:uFillTx/>
                <a:latin typeface="Times New Roman" panose="02020603050405020304" pitchFamily="18" charset="0"/>
                <a:cs typeface="Times New Roman" panose="02020603050405020304" pitchFamily="18" charset="0"/>
              </a:rPr>
              <a:t> </a:t>
            </a:r>
            <a:r>
              <a:rPr kumimoji="0" lang="en-US" sz="8000" b="1" i="0" u="none" strike="noStrike" kern="1200" cap="none" spc="0" normalizeH="0" baseline="0" noProof="0" dirty="0" err="1">
                <a:ln w="28575">
                  <a:solidFill>
                    <a:sysClr val="windowText" lastClr="000000"/>
                  </a:solidFill>
                </a:ln>
                <a:solidFill>
                  <a:srgbClr val="FF0000"/>
                </a:solidFill>
                <a:effectLst/>
                <a:uLnTx/>
                <a:uFillTx/>
                <a:latin typeface="Times New Roman" panose="02020603050405020304" pitchFamily="18" charset="0"/>
                <a:cs typeface="Times New Roman" panose="02020603050405020304" pitchFamily="18" charset="0"/>
              </a:rPr>
              <a:t>sự</a:t>
            </a:r>
            <a:r>
              <a:rPr kumimoji="0" lang="en-US" sz="8000" b="1" i="0" u="none" strike="noStrike" kern="1200" cap="none" spc="0" normalizeH="0" baseline="0" noProof="0" dirty="0">
                <a:ln w="28575">
                  <a:solidFill>
                    <a:sysClr val="windowText" lastClr="000000"/>
                  </a:solidFill>
                </a:ln>
                <a:solidFill>
                  <a:srgbClr val="FF0000"/>
                </a:solidFill>
                <a:effectLst/>
                <a:uLnTx/>
                <a:uFillTx/>
                <a:latin typeface="Times New Roman" panose="02020603050405020304" pitchFamily="18" charset="0"/>
                <a:cs typeface="Times New Roman" panose="02020603050405020304" pitchFamily="18" charset="0"/>
              </a:rPr>
              <a:t> chia </a:t>
            </a:r>
            <a:r>
              <a:rPr kumimoji="0" lang="en-US" sz="8000" b="1" i="0" u="none" strike="noStrike" kern="1200" cap="none" spc="0" normalizeH="0" baseline="0" noProof="0" dirty="0" err="1">
                <a:ln w="28575">
                  <a:solidFill>
                    <a:sysClr val="windowText" lastClr="000000"/>
                  </a:solidFill>
                </a:ln>
                <a:solidFill>
                  <a:srgbClr val="FF0000"/>
                </a:solidFill>
                <a:effectLst/>
                <a:uLnTx/>
                <a:uFillTx/>
                <a:latin typeface="Times New Roman" panose="02020603050405020304" pitchFamily="18" charset="0"/>
                <a:cs typeface="Times New Roman" panose="02020603050405020304" pitchFamily="18" charset="0"/>
              </a:rPr>
              <a:t>sẻ</a:t>
            </a:r>
            <a:endParaRPr kumimoji="0" lang="en-US" sz="8000" b="1" i="0" u="none" strike="noStrike" kern="1200" cap="none" spc="0" normalizeH="0" baseline="0" noProof="0" dirty="0">
              <a:ln w="28575">
                <a:solidFill>
                  <a:sysClr val="windowText" lastClr="000000"/>
                </a:solid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3645" y="-1616258"/>
            <a:ext cx="1453223" cy="1354588"/>
          </a:xfrm>
          <a:prstGeom prst="rect">
            <a:avLst/>
          </a:prstGeom>
        </p:spPr>
      </p:pic>
    </p:spTree>
    <p:extLst>
      <p:ext uri="{BB962C8B-B14F-4D97-AF65-F5344CB8AC3E}">
        <p14:creationId xmlns:p14="http://schemas.microsoft.com/office/powerpoint/2010/main" val="591703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1481" y="448601"/>
            <a:ext cx="11718174" cy="584775"/>
          </a:xfrm>
          <a:prstGeom prst="rect">
            <a:avLst/>
          </a:prstGeom>
          <a:noFill/>
        </p:spPr>
        <p:txBody>
          <a:bodyPr wrap="square" rtlCol="0">
            <a:spAutoFit/>
          </a:bodyPr>
          <a:lstStyle/>
          <a:p>
            <a:r>
              <a:rPr lang="vi-VN" sz="3200" b="1" dirty="0" smtClean="0">
                <a:solidFill>
                  <a:srgbClr val="146C94"/>
                </a:solidFill>
              </a:rPr>
              <a:t>.</a:t>
            </a:r>
            <a:endParaRPr lang="en-US" sz="3200" b="1" dirty="0"/>
          </a:p>
        </p:txBody>
      </p:sp>
      <p:sp>
        <p:nvSpPr>
          <p:cNvPr id="4" name="TextBox 3">
            <a:extLst>
              <a:ext uri="{FF2B5EF4-FFF2-40B4-BE49-F238E27FC236}">
                <a16:creationId xmlns:a16="http://schemas.microsoft.com/office/drawing/2014/main" id="{8C6AF635-4A51-9E31-48BB-87C02F351FEC}"/>
              </a:ext>
            </a:extLst>
          </p:cNvPr>
          <p:cNvSpPr txBox="1"/>
          <p:nvPr/>
        </p:nvSpPr>
        <p:spPr>
          <a:xfrm>
            <a:off x="418953" y="388310"/>
            <a:ext cx="10784205" cy="2153282"/>
          </a:xfrm>
          <a:prstGeom prst="rect">
            <a:avLst/>
          </a:prstGeom>
          <a:noFill/>
        </p:spPr>
        <p:txBody>
          <a:bodyPr wrap="square">
            <a:spAutoFit/>
          </a:bodyPr>
          <a:lstStyle/>
          <a:p>
            <a:pPr lvl="0" algn="just">
              <a:lnSpc>
                <a:spcPct val="124000"/>
              </a:lnSpc>
              <a:spcAft>
                <a:spcPts val="1800"/>
              </a:spcAft>
              <a:buClr>
                <a:srgbClr val="D71820"/>
              </a:buClr>
              <a:buSzPts val="1200"/>
              <a:tabLst>
                <a:tab pos="270510" algn="l"/>
              </a:tabLst>
            </a:pPr>
            <a:r>
              <a:rPr lang="en-US" sz="3600" b="1" u="none" strike="noStrike" spc="0" dirty="0" err="1">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Bài</a:t>
            </a:r>
            <a:r>
              <a:rPr lang="en-US" sz="3600" b="1" u="none" strike="noStrike" spc="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1</a:t>
            </a:r>
            <a:r>
              <a:rPr lang="en-US" sz="3600" u="none" strike="noStrike" spc="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600" u="none" strike="noStrike" spc="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Giới thiệu một tác phẩm (câu chuyện hoặc bài thơ, bài văn, bài báo, vở kịch) mà </a:t>
            </a:r>
            <a:r>
              <a:rPr lang="en-US" sz="3600" u="none" strike="noStrike" spc="0" dirty="0" err="1">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em</a:t>
            </a:r>
            <a:r>
              <a:rPr lang="en-US" sz="3600" u="none" strike="noStrike" spc="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600" u="none" strike="noStrike" spc="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đã đọc ở nhà về lòng yêu nước và những công dân gương mẫu.</a:t>
            </a:r>
            <a:endParaRPr lang="en-US" sz="3600" u="none" strike="noStrike" spc="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60A8536-CA2A-C2F1-683B-7CC783076FBA}"/>
              </a:ext>
            </a:extLst>
          </p:cNvPr>
          <p:cNvSpPr txBox="1"/>
          <p:nvPr/>
        </p:nvSpPr>
        <p:spPr>
          <a:xfrm>
            <a:off x="418953" y="3139536"/>
            <a:ext cx="11426484" cy="646331"/>
          </a:xfrm>
          <a:prstGeom prst="rect">
            <a:avLst/>
          </a:prstGeom>
          <a:noFill/>
        </p:spPr>
        <p:txBody>
          <a:bodyPr wrap="square">
            <a:spAutoFit/>
          </a:bodyPr>
          <a:lstStyle/>
          <a:p>
            <a:r>
              <a:rPr lang="en-US" sz="3600" b="1"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Bài</a:t>
            </a:r>
            <a:r>
              <a:rPr lang="en-US" sz="3600" b="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2</a:t>
            </a:r>
            <a:r>
              <a:rPr lang="en-US" sz="36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Trao </a:t>
            </a:r>
            <a:r>
              <a:rPr lang="vi-VN" sz="36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đổi về nội </a:t>
            </a:r>
            <a:r>
              <a:rPr lang="en-US" sz="36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dung </a:t>
            </a:r>
            <a:r>
              <a:rPr lang="vi-VN" sz="36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tác phẩm được giới thiệu. </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9812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1481" y="448601"/>
            <a:ext cx="11718174" cy="584775"/>
          </a:xfrm>
          <a:prstGeom prst="rect">
            <a:avLst/>
          </a:prstGeom>
          <a:noFill/>
        </p:spPr>
        <p:txBody>
          <a:bodyPr wrap="square" rtlCol="0">
            <a:spAutoFit/>
          </a:bodyPr>
          <a:lstStyle/>
          <a:p>
            <a:r>
              <a:rPr lang="vi-VN" sz="3200" b="1" dirty="0" smtClean="0">
                <a:solidFill>
                  <a:srgbClr val="146C94"/>
                </a:solidFill>
              </a:rPr>
              <a:t>.</a:t>
            </a:r>
            <a:endParaRPr lang="en-US" sz="3200" b="1" dirty="0"/>
          </a:p>
        </p:txBody>
      </p:sp>
      <p:sp>
        <p:nvSpPr>
          <p:cNvPr id="3" name="TextBox 2">
            <a:extLst>
              <a:ext uri="{FF2B5EF4-FFF2-40B4-BE49-F238E27FC236}">
                <a16:creationId xmlns:a16="http://schemas.microsoft.com/office/drawing/2014/main" id="{8C6AF635-4A51-9E31-48BB-87C02F351FEC}"/>
              </a:ext>
            </a:extLst>
          </p:cNvPr>
          <p:cNvSpPr txBox="1"/>
          <p:nvPr/>
        </p:nvSpPr>
        <p:spPr>
          <a:xfrm>
            <a:off x="418953" y="388310"/>
            <a:ext cx="10784205" cy="2773644"/>
          </a:xfrm>
          <a:prstGeom prst="rect">
            <a:avLst/>
          </a:prstGeom>
          <a:noFill/>
        </p:spPr>
        <p:txBody>
          <a:bodyPr wrap="square">
            <a:spAutoFit/>
          </a:bodyPr>
          <a:lstStyle/>
          <a:p>
            <a:pPr marL="0" marR="0" lvl="0" indent="0" algn="just" defTabSz="914400" rtl="0" eaLnBrk="1" fontAlgn="auto" latinLnBrk="0" hangingPunct="1">
              <a:lnSpc>
                <a:spcPct val="124000"/>
              </a:lnSpc>
              <a:spcBef>
                <a:spcPts val="0"/>
              </a:spcBef>
              <a:spcAft>
                <a:spcPts val="1800"/>
              </a:spcAft>
              <a:buClr>
                <a:srgbClr val="D71820"/>
              </a:buClr>
              <a:buSzPts val="1200"/>
              <a:buFontTx/>
              <a:buNone/>
              <a:tabLst>
                <a:tab pos="270510" algn="l"/>
              </a:tabLst>
              <a:defRPr/>
            </a:pPr>
            <a:r>
              <a:rPr kumimoji="0" lang="en-US" sz="3600" b="0" i="0" u="none" strike="noStrike" kern="1200" cap="none" spc="0" normalizeH="0" baseline="0" noProof="0" dirty="0" err="1">
                <a:ln>
                  <a:noFill/>
                </a:ln>
                <a:solidFill>
                  <a:srgbClr val="231F20"/>
                </a:solidFill>
                <a:effectLst/>
                <a:uLnTx/>
                <a:uFillTx/>
                <a:latin typeface="Arial" panose="020B0604020202020204" pitchFamily="34" charset="0"/>
                <a:ea typeface="Arial" panose="020B0604020202020204" pitchFamily="34" charset="0"/>
                <a:cs typeface="Arial" panose="020B0604020202020204" pitchFamily="34" charset="0"/>
              </a:rPr>
              <a:t>Bài</a:t>
            </a:r>
            <a:r>
              <a:rPr kumimoji="0" lang="en-US"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Arial" panose="020B0604020202020204" pitchFamily="34" charset="0"/>
              </a:rPr>
              <a:t> 1. </a:t>
            </a:r>
            <a:r>
              <a:rPr kumimoji="0" lang="vi-VN"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Arial" panose="020B0604020202020204" pitchFamily="34" charset="0"/>
              </a:rPr>
              <a:t>Giới thiệu một tác phẩm (câu chuyện hoặc bài thơ, bài văn, bài báo, vở kịch) mà </a:t>
            </a:r>
            <a:r>
              <a:rPr kumimoji="0" lang="en-US" sz="3600" b="0" i="0" u="none" strike="noStrike" kern="1200" cap="none" spc="0" normalizeH="0" baseline="0" noProof="0" dirty="0" err="1">
                <a:ln>
                  <a:noFill/>
                </a:ln>
                <a:solidFill>
                  <a:srgbClr val="231F20"/>
                </a:solidFill>
                <a:effectLst/>
                <a:uLnTx/>
                <a:uFillTx/>
                <a:latin typeface="Arial" panose="020B0604020202020204" pitchFamily="34" charset="0"/>
                <a:ea typeface="Arial" panose="020B0604020202020204" pitchFamily="34" charset="0"/>
                <a:cs typeface="Arial" panose="020B0604020202020204" pitchFamily="34" charset="0"/>
              </a:rPr>
              <a:t>em</a:t>
            </a:r>
            <a:r>
              <a:rPr kumimoji="0" lang="en-US"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vi-VN"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Arial" panose="020B0604020202020204" pitchFamily="34" charset="0"/>
              </a:rPr>
              <a:t>đã đọc ở nhà về lòng yêu nước và những công dân gương mẫu.</a:t>
            </a:r>
            <a:endParaRPr kumimoji="0" lang="en-US"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52453D7-F1BF-FD61-1A93-63191A94C60C}"/>
              </a:ext>
            </a:extLst>
          </p:cNvPr>
          <p:cNvSpPr txBox="1"/>
          <p:nvPr/>
        </p:nvSpPr>
        <p:spPr>
          <a:xfrm>
            <a:off x="501747" y="3289221"/>
            <a:ext cx="11496382" cy="3046988"/>
          </a:xfrm>
          <a:prstGeom prst="rect">
            <a:avLst/>
          </a:prstGeom>
          <a:noFill/>
        </p:spPr>
        <p:txBody>
          <a:bodyPr wrap="square">
            <a:spAutoFit/>
          </a:bodyPr>
          <a:lstStyle/>
          <a:p>
            <a:pPr indent="533400"/>
            <a:r>
              <a:rPr lang="en-US" sz="3200" dirty="0">
                <a:solidFill>
                  <a:srgbClr val="3333FF"/>
                </a:solidFill>
                <a:effectLst/>
                <a:latin typeface="Arial" panose="020B0604020202020204" pitchFamily="34" charset="0"/>
                <a:ea typeface="Arial" panose="020B0604020202020204" pitchFamily="34" charset="0"/>
              </a:rPr>
              <a:t>- </a:t>
            </a:r>
            <a:r>
              <a:rPr lang="vi-VN" sz="3200" i="1" dirty="0">
                <a:solidFill>
                  <a:srgbClr val="3333FF"/>
                </a:solidFill>
                <a:effectLst/>
                <a:latin typeface="Arial" panose="020B0604020202020204" pitchFamily="34" charset="0"/>
                <a:ea typeface="Arial" panose="020B0604020202020204" pitchFamily="34" charset="0"/>
              </a:rPr>
              <a:t>Việt sử </a:t>
            </a:r>
            <a:r>
              <a:rPr lang="en-US" sz="3200" i="1" dirty="0" err="1">
                <a:solidFill>
                  <a:srgbClr val="3333FF"/>
                </a:solidFill>
                <a:effectLst/>
                <a:latin typeface="Arial" panose="020B0604020202020204" pitchFamily="34" charset="0"/>
                <a:ea typeface="Arial" panose="020B0604020202020204" pitchFamily="34" charset="0"/>
              </a:rPr>
              <a:t>giai</a:t>
            </a:r>
            <a:r>
              <a:rPr lang="en-US" sz="3200" i="1" dirty="0">
                <a:solidFill>
                  <a:srgbClr val="3333FF"/>
                </a:solidFill>
                <a:effectLst/>
                <a:latin typeface="Arial" panose="020B0604020202020204" pitchFamily="34" charset="0"/>
                <a:ea typeface="Arial" panose="020B0604020202020204" pitchFamily="34" charset="0"/>
              </a:rPr>
              <a:t> </a:t>
            </a:r>
            <a:r>
              <a:rPr lang="vi-VN" sz="3200" i="1" dirty="0">
                <a:solidFill>
                  <a:srgbClr val="3333FF"/>
                </a:solidFill>
                <a:effectLst/>
                <a:latin typeface="Arial" panose="020B0604020202020204" pitchFamily="34" charset="0"/>
                <a:ea typeface="Arial" panose="020B0604020202020204" pitchFamily="34" charset="0"/>
              </a:rPr>
              <a:t>thoại</a:t>
            </a:r>
            <a:r>
              <a:rPr lang="vi-VN" sz="3200" dirty="0">
                <a:solidFill>
                  <a:srgbClr val="3333FF"/>
                </a:solidFill>
                <a:effectLst/>
                <a:latin typeface="Arial" panose="020B0604020202020204" pitchFamily="34" charset="0"/>
                <a:ea typeface="Arial" panose="020B0604020202020204" pitchFamily="34" charset="0"/>
              </a:rPr>
              <a:t> (Nguyễn Khắc Thuần)</a:t>
            </a:r>
            <a:endParaRPr lang="en-US" sz="3200" dirty="0">
              <a:solidFill>
                <a:srgbClr val="3333FF"/>
              </a:solidFill>
              <a:effectLst/>
              <a:latin typeface="Arial" panose="020B0604020202020204" pitchFamily="34" charset="0"/>
              <a:ea typeface="Arial" panose="020B0604020202020204" pitchFamily="34" charset="0"/>
            </a:endParaRPr>
          </a:p>
          <a:p>
            <a:pPr indent="533400"/>
            <a:r>
              <a:rPr lang="en-US" sz="3200" dirty="0">
                <a:solidFill>
                  <a:srgbClr val="3333FF"/>
                </a:solidFill>
                <a:effectLst/>
                <a:latin typeface="Arial" panose="020B0604020202020204" pitchFamily="34" charset="0"/>
                <a:ea typeface="Arial" panose="020B0604020202020204" pitchFamily="34" charset="0"/>
              </a:rPr>
              <a:t>- </a:t>
            </a:r>
            <a:r>
              <a:rPr lang="en-US" sz="3200" i="1" dirty="0">
                <a:solidFill>
                  <a:srgbClr val="3333FF"/>
                </a:solidFill>
                <a:effectLst/>
                <a:latin typeface="Arial" panose="020B0604020202020204" pitchFamily="34" charset="0"/>
                <a:ea typeface="Arial" panose="020B0604020202020204" pitchFamily="34" charset="0"/>
              </a:rPr>
              <a:t>Danh </a:t>
            </a:r>
            <a:r>
              <a:rPr lang="vi-VN" sz="3200" i="1" dirty="0">
                <a:solidFill>
                  <a:srgbClr val="3333FF"/>
                </a:solidFill>
                <a:effectLst/>
                <a:latin typeface="Arial" panose="020B0604020202020204" pitchFamily="34" charset="0"/>
                <a:ea typeface="Arial" panose="020B0604020202020204" pitchFamily="34" charset="0"/>
              </a:rPr>
              <a:t>nhân đất Việt</a:t>
            </a:r>
            <a:r>
              <a:rPr lang="vi-VN" sz="3200" dirty="0">
                <a:solidFill>
                  <a:srgbClr val="3333FF"/>
                </a:solidFill>
                <a:effectLst/>
                <a:latin typeface="Arial" panose="020B0604020202020204" pitchFamily="34" charset="0"/>
                <a:ea typeface="Arial" panose="020B0604020202020204" pitchFamily="34" charset="0"/>
              </a:rPr>
              <a:t> (Văn </a:t>
            </a:r>
            <a:r>
              <a:rPr lang="en-US" sz="3200" dirty="0">
                <a:solidFill>
                  <a:srgbClr val="3333FF"/>
                </a:solidFill>
                <a:effectLst/>
                <a:latin typeface="Arial" panose="020B0604020202020204" pitchFamily="34" charset="0"/>
                <a:ea typeface="Arial" panose="020B0604020202020204" pitchFamily="34" charset="0"/>
              </a:rPr>
              <a:t>Lang, </a:t>
            </a:r>
            <a:r>
              <a:rPr lang="vi-VN" sz="3200" dirty="0">
                <a:solidFill>
                  <a:srgbClr val="3333FF"/>
                </a:solidFill>
                <a:effectLst/>
                <a:latin typeface="Arial" panose="020B0604020202020204" pitchFamily="34" charset="0"/>
                <a:ea typeface="Arial" panose="020B0604020202020204" pitchFamily="34" charset="0"/>
              </a:rPr>
              <a:t>Quỳnh Cư, Nguyễn </a:t>
            </a:r>
            <a:r>
              <a:rPr lang="en-US" sz="3200" dirty="0">
                <a:solidFill>
                  <a:srgbClr val="3333FF"/>
                </a:solidFill>
                <a:effectLst/>
                <a:latin typeface="Arial" panose="020B0604020202020204" pitchFamily="34" charset="0"/>
                <a:ea typeface="Arial" panose="020B0604020202020204" pitchFamily="34" charset="0"/>
              </a:rPr>
              <a:t>Anh)</a:t>
            </a:r>
          </a:p>
          <a:p>
            <a:pPr indent="533400"/>
            <a:r>
              <a:rPr lang="en-US" sz="3200" dirty="0">
                <a:solidFill>
                  <a:srgbClr val="3333FF"/>
                </a:solidFill>
                <a:effectLst/>
                <a:latin typeface="Arial" panose="020B0604020202020204" pitchFamily="34" charset="0"/>
                <a:ea typeface="Arial" panose="020B0604020202020204" pitchFamily="34" charset="0"/>
              </a:rPr>
              <a:t>- </a:t>
            </a:r>
            <a:r>
              <a:rPr lang="vi-VN" sz="3200" i="1" dirty="0">
                <a:solidFill>
                  <a:srgbClr val="3333FF"/>
                </a:solidFill>
                <a:effectLst/>
                <a:latin typeface="Arial" panose="020B0604020202020204" pitchFamily="34" charset="0"/>
                <a:ea typeface="Arial" panose="020B0604020202020204" pitchFamily="34" charset="0"/>
              </a:rPr>
              <a:t>Kể chuyện Bác Hồ</a:t>
            </a:r>
            <a:r>
              <a:rPr lang="vi-VN" sz="3200" dirty="0">
                <a:solidFill>
                  <a:srgbClr val="3333FF"/>
                </a:solidFill>
                <a:effectLst/>
                <a:latin typeface="Arial" panose="020B0604020202020204" pitchFamily="34" charset="0"/>
                <a:ea typeface="Arial" panose="020B0604020202020204" pitchFamily="34" charset="0"/>
              </a:rPr>
              <a:t> (Nhiều tác giả)</a:t>
            </a:r>
            <a:endParaRPr lang="en-US" sz="3200" dirty="0">
              <a:solidFill>
                <a:srgbClr val="3333FF"/>
              </a:solidFill>
              <a:effectLst/>
              <a:latin typeface="Arial" panose="020B0604020202020204" pitchFamily="34" charset="0"/>
              <a:ea typeface="Arial" panose="020B0604020202020204" pitchFamily="34" charset="0"/>
            </a:endParaRPr>
          </a:p>
          <a:p>
            <a:pPr indent="533400"/>
            <a:r>
              <a:rPr lang="en-US" sz="3200" dirty="0">
                <a:solidFill>
                  <a:srgbClr val="3333FF"/>
                </a:solidFill>
                <a:effectLst/>
                <a:latin typeface="Arial" panose="020B0604020202020204" pitchFamily="34" charset="0"/>
                <a:ea typeface="Arial" panose="020B0604020202020204" pitchFamily="34" charset="0"/>
              </a:rPr>
              <a:t>- </a:t>
            </a:r>
            <a:r>
              <a:rPr lang="vi-VN" sz="3200" i="1" dirty="0">
                <a:solidFill>
                  <a:srgbClr val="3333FF"/>
                </a:solidFill>
                <a:effectLst/>
                <a:latin typeface="Arial" panose="020B0604020202020204" pitchFamily="34" charset="0"/>
                <a:ea typeface="Arial" panose="020B0604020202020204" pitchFamily="34" charset="0"/>
              </a:rPr>
              <a:t>Tuyển tập truyện ngắn </a:t>
            </a:r>
            <a:r>
              <a:rPr lang="en-US" sz="3200" i="1" dirty="0">
                <a:solidFill>
                  <a:srgbClr val="3333FF"/>
                </a:solidFill>
                <a:effectLst/>
                <a:latin typeface="Arial" panose="020B0604020202020204" pitchFamily="34" charset="0"/>
                <a:ea typeface="Arial" panose="020B0604020202020204" pitchFamily="34" charset="0"/>
              </a:rPr>
              <a:t>hay </a:t>
            </a:r>
            <a:r>
              <a:rPr lang="vi-VN" sz="3200" i="1" dirty="0">
                <a:solidFill>
                  <a:srgbClr val="3333FF"/>
                </a:solidFill>
                <a:effectLst/>
                <a:latin typeface="Arial" panose="020B0604020202020204" pitchFamily="34" charset="0"/>
                <a:ea typeface="Arial" panose="020B0604020202020204" pitchFamily="34" charset="0"/>
              </a:rPr>
              <a:t>dành </a:t>
            </a:r>
            <a:r>
              <a:rPr lang="en-US" sz="3200" i="1" dirty="0" err="1">
                <a:solidFill>
                  <a:srgbClr val="3333FF"/>
                </a:solidFill>
                <a:effectLst/>
                <a:latin typeface="Arial" panose="020B0604020202020204" pitchFamily="34" charset="0"/>
                <a:ea typeface="Arial" panose="020B0604020202020204" pitchFamily="34" charset="0"/>
              </a:rPr>
              <a:t>cho</a:t>
            </a:r>
            <a:r>
              <a:rPr lang="en-US" sz="3200" i="1" dirty="0">
                <a:solidFill>
                  <a:srgbClr val="3333FF"/>
                </a:solidFill>
                <a:effectLst/>
                <a:latin typeface="Arial" panose="020B0604020202020204" pitchFamily="34" charset="0"/>
                <a:ea typeface="Arial" panose="020B0604020202020204" pitchFamily="34" charset="0"/>
              </a:rPr>
              <a:t> </a:t>
            </a:r>
            <a:r>
              <a:rPr lang="vi-VN" sz="3200" i="1" dirty="0">
                <a:solidFill>
                  <a:srgbClr val="3333FF"/>
                </a:solidFill>
                <a:effectLst/>
                <a:latin typeface="Arial" panose="020B0604020202020204" pitchFamily="34" charset="0"/>
                <a:ea typeface="Arial" panose="020B0604020202020204" pitchFamily="34" charset="0"/>
              </a:rPr>
              <a:t>thiếu </a:t>
            </a:r>
            <a:r>
              <a:rPr lang="en-US" sz="3200" i="1" dirty="0" err="1">
                <a:solidFill>
                  <a:srgbClr val="3333FF"/>
                </a:solidFill>
                <a:effectLst/>
                <a:latin typeface="Arial" panose="020B0604020202020204" pitchFamily="34" charset="0"/>
                <a:ea typeface="Arial" panose="020B0604020202020204" pitchFamily="34" charset="0"/>
              </a:rPr>
              <a:t>nhi</a:t>
            </a:r>
            <a:r>
              <a:rPr lang="en-US" sz="3200" dirty="0">
                <a:solidFill>
                  <a:srgbClr val="3333FF"/>
                </a:solidFill>
                <a:effectLst/>
                <a:latin typeface="Arial" panose="020B0604020202020204" pitchFamily="34" charset="0"/>
                <a:ea typeface="Arial" panose="020B0604020202020204" pitchFamily="34" charset="0"/>
              </a:rPr>
              <a:t> </a:t>
            </a:r>
            <a:r>
              <a:rPr lang="vi-VN" sz="3200" dirty="0">
                <a:solidFill>
                  <a:srgbClr val="3333FF"/>
                </a:solidFill>
                <a:effectLst/>
                <a:latin typeface="Arial" panose="020B0604020202020204" pitchFamily="34" charset="0"/>
                <a:ea typeface="Arial" panose="020B0604020202020204" pitchFamily="34" charset="0"/>
              </a:rPr>
              <a:t>(Nhiều tác giả)</a:t>
            </a:r>
            <a:endParaRPr lang="en-US" sz="3200" dirty="0">
              <a:solidFill>
                <a:srgbClr val="3333FF"/>
              </a:solidFill>
              <a:effectLst/>
              <a:latin typeface="Arial" panose="020B0604020202020204" pitchFamily="34" charset="0"/>
              <a:ea typeface="Arial" panose="020B0604020202020204" pitchFamily="34" charset="0"/>
            </a:endParaRPr>
          </a:p>
          <a:p>
            <a:pPr indent="533400"/>
            <a:r>
              <a:rPr lang="en-US" sz="3200" dirty="0">
                <a:solidFill>
                  <a:srgbClr val="3333FF"/>
                </a:solidFill>
                <a:effectLst/>
                <a:latin typeface="Arial" panose="020B0604020202020204" pitchFamily="34" charset="0"/>
                <a:ea typeface="Arial" panose="020B0604020202020204" pitchFamily="34" charset="0"/>
              </a:rPr>
              <a:t>- </a:t>
            </a:r>
            <a:r>
              <a:rPr lang="vi-VN" sz="3200" i="1" dirty="0">
                <a:solidFill>
                  <a:srgbClr val="3333FF"/>
                </a:solidFill>
                <a:effectLst/>
                <a:latin typeface="Arial" panose="020B0604020202020204" pitchFamily="34" charset="0"/>
                <a:ea typeface="Arial" panose="020B0604020202020204" pitchFamily="34" charset="0"/>
              </a:rPr>
              <a:t>Dòng Lô </a:t>
            </a:r>
            <a:r>
              <a:rPr lang="en-US" sz="3200" i="1" dirty="0" err="1">
                <a:solidFill>
                  <a:srgbClr val="3333FF"/>
                </a:solidFill>
                <a:effectLst/>
                <a:latin typeface="Arial" panose="020B0604020202020204" pitchFamily="34" charset="0"/>
                <a:ea typeface="Arial" panose="020B0604020202020204" pitchFamily="34" charset="0"/>
              </a:rPr>
              <a:t>xanh</a:t>
            </a:r>
            <a:r>
              <a:rPr lang="en-US" sz="3200" i="1" dirty="0">
                <a:solidFill>
                  <a:srgbClr val="3333FF"/>
                </a:solidFill>
                <a:effectLst/>
                <a:latin typeface="Arial" panose="020B0604020202020204" pitchFamily="34" charset="0"/>
                <a:ea typeface="Arial" panose="020B0604020202020204" pitchFamily="34" charset="0"/>
              </a:rPr>
              <a:t> </a:t>
            </a:r>
            <a:r>
              <a:rPr lang="vi-VN" sz="3200" i="1" dirty="0">
                <a:solidFill>
                  <a:srgbClr val="3333FF"/>
                </a:solidFill>
                <a:effectLst/>
                <a:latin typeface="Arial" panose="020B0604020202020204" pitchFamily="34" charset="0"/>
                <a:ea typeface="Arial" panose="020B0604020202020204" pitchFamily="34" charset="0"/>
              </a:rPr>
              <a:t>thẳm</a:t>
            </a:r>
            <a:r>
              <a:rPr lang="vi-VN" sz="3200" dirty="0">
                <a:solidFill>
                  <a:srgbClr val="3333FF"/>
                </a:solidFill>
                <a:effectLst/>
                <a:latin typeface="Arial" panose="020B0604020202020204" pitchFamily="34" charset="0"/>
                <a:ea typeface="Arial" panose="020B0604020202020204" pitchFamily="34" charset="0"/>
              </a:rPr>
              <a:t> (Đỗ Hàn)</a:t>
            </a:r>
            <a:endParaRPr lang="en-US" sz="3200" dirty="0">
              <a:solidFill>
                <a:srgbClr val="3333FF"/>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69474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1481" y="448601"/>
            <a:ext cx="11718174" cy="584775"/>
          </a:xfrm>
          <a:prstGeom prst="rect">
            <a:avLst/>
          </a:prstGeom>
          <a:noFill/>
        </p:spPr>
        <p:txBody>
          <a:bodyPr wrap="square" rtlCol="0">
            <a:spAutoFit/>
          </a:bodyPr>
          <a:lstStyle/>
          <a:p>
            <a:r>
              <a:rPr lang="vi-VN" sz="3200" b="1" dirty="0" smtClean="0">
                <a:solidFill>
                  <a:srgbClr val="146C94"/>
                </a:solidFill>
              </a:rPr>
              <a:t>.</a:t>
            </a:r>
            <a:endParaRPr lang="en-US" sz="3200" b="1" dirty="0"/>
          </a:p>
        </p:txBody>
      </p:sp>
      <p:sp>
        <p:nvSpPr>
          <p:cNvPr id="3" name="TextBox 2">
            <a:extLst>
              <a:ext uri="{FF2B5EF4-FFF2-40B4-BE49-F238E27FC236}">
                <a16:creationId xmlns:a16="http://schemas.microsoft.com/office/drawing/2014/main" id="{17270F1A-2BB7-4DF7-A25B-7761225539BC}"/>
              </a:ext>
            </a:extLst>
          </p:cNvPr>
          <p:cNvSpPr txBox="1"/>
          <p:nvPr/>
        </p:nvSpPr>
        <p:spPr>
          <a:xfrm>
            <a:off x="631481" y="387045"/>
            <a:ext cx="11426484" cy="646331"/>
          </a:xfrm>
          <a:prstGeom prst="rect">
            <a:avLst/>
          </a:prstGeom>
          <a:noFill/>
        </p:spPr>
        <p:txBody>
          <a:bodyPr wrap="square">
            <a:spAutoFit/>
          </a:bodyPr>
          <a:lstStyle/>
          <a:p>
            <a:r>
              <a:rPr lang="en-US" sz="3600"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Bài</a:t>
            </a:r>
            <a:r>
              <a:rPr lang="en-US" sz="36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2. Trao </a:t>
            </a:r>
            <a:r>
              <a:rPr lang="vi-VN" sz="36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đổi về nội </a:t>
            </a:r>
            <a:r>
              <a:rPr lang="en-US" sz="36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dung </a:t>
            </a:r>
            <a:r>
              <a:rPr lang="vi-VN" sz="36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tác phẩm được giới thiệu. </a:t>
            </a:r>
            <a:endParaRPr lang="en-US" sz="36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6A23F36-3134-DD68-F81B-D0DF1864B747}"/>
              </a:ext>
            </a:extLst>
          </p:cNvPr>
          <p:cNvSpPr txBox="1"/>
          <p:nvPr/>
        </p:nvSpPr>
        <p:spPr>
          <a:xfrm>
            <a:off x="681698" y="1263732"/>
            <a:ext cx="11127544" cy="4380686"/>
          </a:xfrm>
          <a:prstGeom prst="rect">
            <a:avLst/>
          </a:prstGeom>
          <a:noFill/>
        </p:spPr>
        <p:txBody>
          <a:bodyPr wrap="square">
            <a:spAutoFit/>
          </a:bodyPr>
          <a:lstStyle/>
          <a:p>
            <a:pPr marR="182245" algn="ctr">
              <a:lnSpc>
                <a:spcPct val="150000"/>
              </a:lnSpc>
              <a:spcAft>
                <a:spcPts val="800"/>
              </a:spcAft>
              <a:tabLst>
                <a:tab pos="180340" algn="l"/>
                <a:tab pos="296545" algn="l"/>
              </a:tabLst>
            </a:pPr>
            <a:r>
              <a:rPr lang="en-US" sz="3600" b="1" u="sng" kern="100" dirty="0">
                <a:solidFill>
                  <a:srgbClr val="3333FF"/>
                </a:solidFill>
                <a:effectLst/>
                <a:latin typeface="Times New Roman" panose="02020603050405020304" pitchFamily="18" charset="0"/>
                <a:ea typeface="Calibri" panose="020F0502020204030204" pitchFamily="34" charset="0"/>
                <a:cs typeface="Times New Roman" panose="02020603050405020304" pitchFamily="18" charset="0"/>
              </a:rPr>
              <a:t>GỢI Ý</a:t>
            </a:r>
          </a:p>
          <a:p>
            <a:pPr marR="182245">
              <a:lnSpc>
                <a:spcPct val="150000"/>
              </a:lnSpc>
              <a:spcAft>
                <a:spcPts val="800"/>
              </a:spcAft>
              <a:tabLst>
                <a:tab pos="180340" algn="l"/>
                <a:tab pos="296545" algn="l"/>
              </a:tabLst>
            </a:pP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600" kern="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vi-VN" sz="3600" kern="0" spc="-5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kern="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vi-VN" sz="3600" kern="0" spc="-5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ai?</a:t>
            </a:r>
          </a:p>
          <a:p>
            <a:pPr marR="182245">
              <a:lnSpc>
                <a:spcPct val="150000"/>
              </a:lnSpc>
              <a:spcAft>
                <a:spcPts val="800"/>
              </a:spcAft>
              <a:tabLst>
                <a:tab pos="180340" algn="l"/>
                <a:tab pos="296545" algn="l"/>
              </a:tabLst>
            </a:pP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600" kern="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vi-VN" sz="3600" kern="0" spc="-5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kern="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a:t>
            </a:r>
          </a:p>
          <a:p>
            <a:pPr marR="182245">
              <a:lnSpc>
                <a:spcPct val="150000"/>
              </a:lnSpc>
              <a:spcAft>
                <a:spcPts val="800"/>
              </a:spcAft>
              <a:tabLst>
                <a:tab pos="180340" algn="l"/>
                <a:tab pos="296545" algn="l"/>
              </a:tabLst>
            </a:pP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Em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chi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Cảm</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xúc</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của</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em</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khi</a:t>
            </a:r>
            <a:r>
              <a:rPr lang="en-US" sz="3600" dirty="0">
                <a:effectLst/>
                <a:latin typeface="Times New Roman" panose="02020603050405020304" pitchFamily="18" charset="0"/>
                <a:ea typeface="Calibri" panose="020F0502020204030204" pitchFamily="34" charset="0"/>
              </a:rPr>
              <a:t> </a:t>
            </a:r>
            <a:r>
              <a:rPr lang="vi-VN" sz="3600" kern="0" dirty="0">
                <a:solidFill>
                  <a:srgbClr val="231F20"/>
                </a:solidFill>
                <a:effectLst/>
                <a:latin typeface="Times New Roman" panose="02020603050405020304" pitchFamily="18" charset="0"/>
                <a:ea typeface="Times New Roman" panose="02020603050405020304" pitchFamily="18" charset="0"/>
              </a:rPr>
              <a:t>tác</a:t>
            </a:r>
            <a:r>
              <a:rPr lang="vi-VN" sz="3600" kern="0" spc="-50" dirty="0">
                <a:solidFill>
                  <a:srgbClr val="231F20"/>
                </a:solidFill>
                <a:effectLst/>
                <a:latin typeface="Times New Roman" panose="02020603050405020304" pitchFamily="18" charset="0"/>
                <a:ea typeface="Times New Roman" panose="02020603050405020304" pitchFamily="18" charset="0"/>
              </a:rPr>
              <a:t> </a:t>
            </a:r>
            <a:r>
              <a:rPr lang="vi-VN" sz="3600" kern="0" dirty="0">
                <a:solidFill>
                  <a:srgbClr val="231F20"/>
                </a:solidFill>
                <a:effectLst/>
                <a:latin typeface="Times New Roman" panose="02020603050405020304" pitchFamily="18" charset="0"/>
                <a:ea typeface="Times New Roman" panose="02020603050405020304" pitchFamily="18" charset="0"/>
              </a:rPr>
              <a:t>phẩm</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đó</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thế</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nào</a:t>
            </a:r>
            <a:r>
              <a:rPr lang="en-US" sz="3600" dirty="0">
                <a:effectLst/>
                <a:latin typeface="Times New Roman" panose="02020603050405020304" pitchFamily="18" charset="0"/>
                <a:ea typeface="Calibri" panose="020F0502020204030204" pitchFamily="34" charset="0"/>
              </a:rPr>
              <a:t>?</a:t>
            </a:r>
            <a:r>
              <a:rPr lang="en-US" sz="3600" kern="0" spc="-10" dirty="0">
                <a:solidFill>
                  <a:srgbClr val="231F20"/>
                </a:solidFill>
                <a:effectLst/>
                <a:latin typeface="Times New Roman" panose="02020603050405020304" pitchFamily="18" charset="0"/>
                <a:ea typeface="Times New Roman" panose="02020603050405020304" pitchFamily="18" charset="0"/>
              </a:rPr>
              <a:t> </a:t>
            </a:r>
            <a:endParaRPr lang="en-US" sz="3600" dirty="0"/>
          </a:p>
        </p:txBody>
      </p:sp>
    </p:spTree>
    <p:extLst>
      <p:ext uri="{BB962C8B-B14F-4D97-AF65-F5344CB8AC3E}">
        <p14:creationId xmlns:p14="http://schemas.microsoft.com/office/powerpoint/2010/main" val="3810722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38150" y="0"/>
            <a:ext cx="6289964" cy="2818555"/>
            <a:chOff x="3006435" y="3279593"/>
            <a:chExt cx="8242135" cy="2818555"/>
          </a:xfrm>
        </p:grpSpPr>
        <p:sp>
          <p:nvSpPr>
            <p:cNvPr id="6" name="TextBox 5"/>
            <p:cNvSpPr txBox="1"/>
            <p:nvPr/>
          </p:nvSpPr>
          <p:spPr>
            <a:xfrm>
              <a:off x="3006435" y="3297381"/>
              <a:ext cx="8242135" cy="2800767"/>
            </a:xfrm>
            <a:prstGeom prst="rect">
              <a:avLst/>
            </a:prstGeom>
            <a:noFill/>
          </p:spPr>
          <p:txBody>
            <a:bodyPr wrap="square" rtlCol="0">
              <a:spAutoFit/>
            </a:bodyPr>
            <a:lstStyle/>
            <a:p>
              <a:pPr algn="ctr"/>
              <a:r>
                <a:rPr lang="en-US" sz="8800" b="1">
                  <a:ln w="2540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Thảo luận nhóm đôi</a:t>
              </a:r>
            </a:p>
          </p:txBody>
        </p:sp>
        <p:sp>
          <p:nvSpPr>
            <p:cNvPr id="7" name="TextBox 6"/>
            <p:cNvSpPr txBox="1"/>
            <p:nvPr/>
          </p:nvSpPr>
          <p:spPr>
            <a:xfrm>
              <a:off x="3006435" y="3279593"/>
              <a:ext cx="8242135" cy="2800767"/>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8800" b="1">
                  <a:ln>
                    <a:solidFill>
                      <a:sysClr val="windowText" lastClr="000000"/>
                    </a:solidFill>
                  </a:ln>
                  <a:gradFill flip="none" rotWithShape="1">
                    <a:gsLst>
                      <a:gs pos="0">
                        <a:srgbClr val="FEBE8C">
                          <a:lumMod val="100000"/>
                        </a:srgbClr>
                      </a:gs>
                      <a:gs pos="36000">
                        <a:srgbClr val="FF5B00"/>
                      </a:gs>
                      <a:gs pos="52000">
                        <a:srgbClr val="FFEE63"/>
                      </a:gs>
                      <a:gs pos="89000">
                        <a:srgbClr val="9ADE7B"/>
                      </a:gs>
                      <a:gs pos="18000">
                        <a:srgbClr val="FF6666"/>
                      </a:gs>
                      <a:gs pos="73000">
                        <a:srgbClr val="D4D925"/>
                      </a:gs>
                    </a:gsLst>
                    <a:lin ang="21000000" scaled="0"/>
                    <a:tileRect/>
                  </a:gra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Thảo luận nhóm đôi</a:t>
              </a:r>
            </a:p>
          </p:txBody>
        </p:sp>
      </p:grpSp>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backgroundRemoval t="33576" b="66384" l="43133" r="59304">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backgroundRemoval>
                    </a14:imgEffect>
                  </a14:imgLayer>
                </a14:imgProps>
              </a:ext>
              <a:ext uri="{28A0092B-C50C-407E-A947-70E740481C1C}">
                <a14:useLocalDpi xmlns:a14="http://schemas.microsoft.com/office/drawing/2010/main" val="0"/>
              </a:ext>
            </a:extLst>
          </a:blip>
          <a:srcRect l="42659" t="32901" r="40500" b="32654"/>
          <a:stretch/>
        </p:blipFill>
        <p:spPr>
          <a:xfrm>
            <a:off x="1833615" y="3120884"/>
            <a:ext cx="2151975" cy="3448050"/>
          </a:xfrm>
          <a:prstGeom prst="rect">
            <a:avLst/>
          </a:prstGeom>
          <a:effectLst>
            <a:outerShdw blurRad="76200" dir="18900000" sy="23000" kx="-1200000" algn="bl" rotWithShape="0">
              <a:prstClr val="black">
                <a:alpha val="20000"/>
              </a:prstClr>
            </a:outerShdw>
          </a:effectLst>
        </p:spPr>
      </p:pic>
      <p:pic>
        <p:nvPicPr>
          <p:cNvPr id="12" name="Picture 11"/>
          <p:cNvPicPr>
            <a:picLocks noChangeAspect="1"/>
          </p:cNvPicPr>
          <p:nvPr/>
        </p:nvPicPr>
        <p:blipFill rotWithShape="1">
          <a:blip r:embed="rId4">
            <a:extLst>
              <a:ext uri="{BEBA8EAE-BF5A-486C-A8C5-ECC9F3942E4B}">
                <a14:imgProps xmlns:a14="http://schemas.microsoft.com/office/drawing/2010/main">
                  <a14:imgLayer r:embed="rId3">
                    <a14:imgEffect>
                      <a14:backgroundRemoval t="33091" b="66505" l="12437" r="28608">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foregroundMark x1="19367" y1="46465" x2="19652" y2="51515"/>
                        <a14:foregroundMark x1="18038" y1="56040" x2="16962" y2="65495"/>
                        <a14:foregroundMark x1="20665" y1="54788" x2="22785" y2="64242"/>
                        <a14:foregroundMark x1="23766" y1="64889" x2="25316" y2="64889"/>
                        <a14:foregroundMark x1="23196" y1="63434" x2="24905" y2="65131"/>
                        <a14:foregroundMark x1="23829" y1="63717" x2="23829" y2="63717"/>
                        <a14:foregroundMark x1="21994" y1="52889" x2="22563" y2="54343"/>
                        <a14:foregroundMark x1="17247" y1="53697" x2="17247" y2="54869"/>
                        <a14:foregroundMark x1="16424" y1="65859" x2="16424" y2="65859"/>
                        <a14:foregroundMark x1="15918" y1="65616" x2="15918" y2="65616"/>
                        <a14:foregroundMark x1="24810" y1="65778" x2="24810" y2="65778"/>
                        <a14:foregroundMark x1="25443" y1="65414" x2="25443" y2="65414"/>
                        <a14:foregroundMark x1="22785" y1="65414" x2="22785" y2="65414"/>
                        <a14:foregroundMark x1="22057" y1="65253" x2="22057" y2="65253"/>
                        <a14:foregroundMark x1="25886" y1="65253" x2="25886" y2="65253"/>
                      </a14:backgroundRemoval>
                    </a14:imgEffect>
                  </a14:imgLayer>
                </a14:imgProps>
              </a:ext>
              <a:ext uri="{28A0092B-C50C-407E-A947-70E740481C1C}">
                <a14:useLocalDpi xmlns:a14="http://schemas.microsoft.com/office/drawing/2010/main" val="0"/>
              </a:ext>
            </a:extLst>
          </a:blip>
          <a:srcRect l="11461" t="32428" r="71698" b="33127"/>
          <a:stretch/>
        </p:blipFill>
        <p:spPr>
          <a:xfrm>
            <a:off x="0" y="3052692"/>
            <a:ext cx="2194534" cy="3516242"/>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096285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 presetClass="entr" presetSubtype="4" fill="hold" nodeType="afterEffect" p14:presetBounceEnd="44000">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14:bounceEnd="44000">
                                          <p:cBhvr additive="base">
                                            <p:cTn id="14" dur="500" fill="hold"/>
                                            <p:tgtEl>
                                              <p:spTgt spid="12"/>
                                            </p:tgtEl>
                                            <p:attrNameLst>
                                              <p:attrName>ppt_x</p:attrName>
                                            </p:attrNameLst>
                                          </p:cBhvr>
                                          <p:tavLst>
                                            <p:tav tm="0">
                                              <p:val>
                                                <p:strVal val="#ppt_x"/>
                                              </p:val>
                                            </p:tav>
                                            <p:tav tm="100000">
                                              <p:val>
                                                <p:strVal val="#ppt_x"/>
                                              </p:val>
                                            </p:tav>
                                          </p:tavLst>
                                        </p:anim>
                                        <p:anim calcmode="lin" valueType="num" p14:bounceEnd="44000">
                                          <p:cBhvr additive="base">
                                            <p:cTn id="15" dur="500" fill="hold"/>
                                            <p:tgtEl>
                                              <p:spTgt spid="1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14:presetBounceEnd="44000">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14:bounceEnd="44000">
                                          <p:cBhvr additive="base">
                                            <p:cTn id="18" dur="500" fill="hold"/>
                                            <p:tgtEl>
                                              <p:spTgt spid="11"/>
                                            </p:tgtEl>
                                            <p:attrNameLst>
                                              <p:attrName>ppt_x</p:attrName>
                                            </p:attrNameLst>
                                          </p:cBhvr>
                                          <p:tavLst>
                                            <p:tav tm="0">
                                              <p:val>
                                                <p:strVal val="#ppt_x"/>
                                              </p:val>
                                            </p:tav>
                                            <p:tav tm="100000">
                                              <p:val>
                                                <p:strVal val="#ppt_x"/>
                                              </p:val>
                                            </p:tav>
                                          </p:tavLst>
                                        </p:anim>
                                        <p:anim calcmode="lin" valueType="num" p14:bounceEnd="44000">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3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400" decel="100000"/>
                                            <p:tgtEl>
                                              <p:spTgt spid="13"/>
                                            </p:tgtEl>
                                          </p:cBhvr>
                                        </p:animEffect>
                                        <p:anim calcmode="lin" valueType="num">
                                          <p:cBhvr>
                                            <p:cTn id="24" dur="400" decel="100000" fill="hold"/>
                                            <p:tgtEl>
                                              <p:spTgt spid="13"/>
                                            </p:tgtEl>
                                            <p:attrNameLst>
                                              <p:attrName>style.rotation</p:attrName>
                                            </p:attrNameLst>
                                          </p:cBhvr>
                                          <p:tavLst>
                                            <p:tav tm="0">
                                              <p:val>
                                                <p:fltVal val="-90"/>
                                              </p:val>
                                            </p:tav>
                                            <p:tav tm="100000">
                                              <p:val>
                                                <p:fltVal val="0"/>
                                              </p:val>
                                            </p:tav>
                                          </p:tavLst>
                                        </p:anim>
                                        <p:anim calcmode="lin" valueType="num">
                                          <p:cBhvr>
                                            <p:cTn id="25" dur="400" decel="100000" fill="hold"/>
                                            <p:tgtEl>
                                              <p:spTgt spid="13"/>
                                            </p:tgtEl>
                                            <p:attrNameLst>
                                              <p:attrName>ppt_x</p:attrName>
                                            </p:attrNameLst>
                                          </p:cBhvr>
                                          <p:tavLst>
                                            <p:tav tm="0">
                                              <p:val>
                                                <p:strVal val="#ppt_x+0.4"/>
                                              </p:val>
                                            </p:tav>
                                            <p:tav tm="100000">
                                              <p:val>
                                                <p:strVal val="#ppt_x-0.05"/>
                                              </p:val>
                                            </p:tav>
                                          </p:tavLst>
                                        </p:anim>
                                        <p:anim calcmode="lin" valueType="num">
                                          <p:cBhvr>
                                            <p:cTn id="26" dur="400" decel="100000" fill="hold"/>
                                            <p:tgtEl>
                                              <p:spTgt spid="13"/>
                                            </p:tgtEl>
                                            <p:attrNameLst>
                                              <p:attrName>ppt_y</p:attrName>
                                            </p:attrNameLst>
                                          </p:cBhvr>
                                          <p:tavLst>
                                            <p:tav tm="0">
                                              <p:val>
                                                <p:strVal val="#ppt_y-0.4"/>
                                              </p:val>
                                            </p:tav>
                                            <p:tav tm="100000">
                                              <p:val>
                                                <p:strVal val="#ppt_y+0.1"/>
                                              </p:val>
                                            </p:tav>
                                          </p:tavLst>
                                        </p:anim>
                                        <p:anim calcmode="lin" valueType="num">
                                          <p:cBhvr>
                                            <p:cTn id="27" dur="100" accel="100000" fill="hold">
                                              <p:stCondLst>
                                                <p:cond delay="400"/>
                                              </p:stCondLst>
                                            </p:cTn>
                                            <p:tgtEl>
                                              <p:spTgt spid="13"/>
                                            </p:tgtEl>
                                            <p:attrNameLst>
                                              <p:attrName>ppt_x</p:attrName>
                                            </p:attrNameLst>
                                          </p:cBhvr>
                                          <p:tavLst>
                                            <p:tav tm="0">
                                              <p:val>
                                                <p:strVal val="#ppt_x-0.05"/>
                                              </p:val>
                                            </p:tav>
                                            <p:tav tm="100000">
                                              <p:val>
                                                <p:strVal val="#ppt_x"/>
                                              </p:val>
                                            </p:tav>
                                          </p:tavLst>
                                        </p:anim>
                                        <p:anim calcmode="lin" valueType="num">
                                          <p:cBhvr>
                                            <p:cTn id="28" dur="100" accel="100000" fill="hold">
                                              <p:stCondLst>
                                                <p:cond delay="400"/>
                                              </p:stCondLst>
                                            </p:cTn>
                                            <p:tgtEl>
                                              <p:spTgt spid="13"/>
                                            </p:tgtEl>
                                            <p:attrNameLst>
                                              <p:attrName>ppt_y</p:attrName>
                                            </p:attrNameLst>
                                          </p:cBhvr>
                                          <p:tavLst>
                                            <p:tav tm="0">
                                              <p:val>
                                                <p:strVal val="#ppt_y+0.1"/>
                                              </p:val>
                                            </p:tav>
                                            <p:tav tm="100000">
                                              <p:val>
                                                <p:strVal val="#ppt_y"/>
                                              </p:val>
                                            </p:tav>
                                          </p:tavLst>
                                        </p:anim>
                                      </p:childTnLst>
                                    </p:cTn>
                                  </p:par>
                                </p:childTnLst>
                              </p:cTn>
                            </p:par>
                            <p:par>
                              <p:cTn id="29" fill="hold">
                                <p:stCondLst>
                                  <p:cond delay="1500"/>
                                </p:stCondLst>
                                <p:childTnLst>
                                  <p:par>
                                    <p:cTn id="30" presetID="30"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400" decel="100000"/>
                                            <p:tgtEl>
                                              <p:spTgt spid="8"/>
                                            </p:tgtEl>
                                          </p:cBhvr>
                                        </p:animEffect>
                                        <p:anim calcmode="lin" valueType="num">
                                          <p:cBhvr>
                                            <p:cTn id="33" dur="400" decel="100000" fill="hold"/>
                                            <p:tgtEl>
                                              <p:spTgt spid="8"/>
                                            </p:tgtEl>
                                            <p:attrNameLst>
                                              <p:attrName>style.rotation</p:attrName>
                                            </p:attrNameLst>
                                          </p:cBhvr>
                                          <p:tavLst>
                                            <p:tav tm="0">
                                              <p:val>
                                                <p:fltVal val="-90"/>
                                              </p:val>
                                            </p:tav>
                                            <p:tav tm="100000">
                                              <p:val>
                                                <p:fltVal val="0"/>
                                              </p:val>
                                            </p:tav>
                                          </p:tavLst>
                                        </p:anim>
                                        <p:anim calcmode="lin" valueType="num">
                                          <p:cBhvr>
                                            <p:cTn id="34" dur="400" decel="100000" fill="hold"/>
                                            <p:tgtEl>
                                              <p:spTgt spid="8"/>
                                            </p:tgtEl>
                                            <p:attrNameLst>
                                              <p:attrName>ppt_x</p:attrName>
                                            </p:attrNameLst>
                                          </p:cBhvr>
                                          <p:tavLst>
                                            <p:tav tm="0">
                                              <p:val>
                                                <p:strVal val="#ppt_x+0.4"/>
                                              </p:val>
                                            </p:tav>
                                            <p:tav tm="100000">
                                              <p:val>
                                                <p:strVal val="#ppt_x-0.05"/>
                                              </p:val>
                                            </p:tav>
                                          </p:tavLst>
                                        </p:anim>
                                        <p:anim calcmode="lin" valueType="num">
                                          <p:cBhvr>
                                            <p:cTn id="35" dur="400" decel="100000" fill="hold"/>
                                            <p:tgtEl>
                                              <p:spTgt spid="8"/>
                                            </p:tgtEl>
                                            <p:attrNameLst>
                                              <p:attrName>ppt_y</p:attrName>
                                            </p:attrNameLst>
                                          </p:cBhvr>
                                          <p:tavLst>
                                            <p:tav tm="0">
                                              <p:val>
                                                <p:strVal val="#ppt_y-0.4"/>
                                              </p:val>
                                            </p:tav>
                                            <p:tav tm="100000">
                                              <p:val>
                                                <p:strVal val="#ppt_y+0.1"/>
                                              </p:val>
                                            </p:tav>
                                          </p:tavLst>
                                        </p:anim>
                                        <p:anim calcmode="lin" valueType="num">
                                          <p:cBhvr>
                                            <p:cTn id="36" dur="100" accel="100000" fill="hold">
                                              <p:stCondLst>
                                                <p:cond delay="400"/>
                                              </p:stCondLst>
                                            </p:cTn>
                                            <p:tgtEl>
                                              <p:spTgt spid="8"/>
                                            </p:tgtEl>
                                            <p:attrNameLst>
                                              <p:attrName>ppt_x</p:attrName>
                                            </p:attrNameLst>
                                          </p:cBhvr>
                                          <p:tavLst>
                                            <p:tav tm="0">
                                              <p:val>
                                                <p:strVal val="#ppt_x-0.05"/>
                                              </p:val>
                                            </p:tav>
                                            <p:tav tm="100000">
                                              <p:val>
                                                <p:strVal val="#ppt_x"/>
                                              </p:val>
                                            </p:tav>
                                          </p:tavLst>
                                        </p:anim>
                                        <p:anim calcmode="lin" valueType="num">
                                          <p:cBhvr>
                                            <p:cTn id="37" dur="100" accel="100000" fill="hold">
                                              <p:stCondLst>
                                                <p:cond delay="4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457</TotalTime>
  <Words>498</Words>
  <Application>Microsoft Office PowerPoint</Application>
  <PresentationFormat>Widescreen</PresentationFormat>
  <Paragraphs>58</Paragraphs>
  <Slides>17</Slides>
  <Notes>1</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17</vt:i4>
      </vt:variant>
    </vt:vector>
  </HeadingPairs>
  <TitlesOfParts>
    <vt:vector size="31" baseType="lpstr">
      <vt:lpstr>Arial</vt:lpstr>
      <vt:lpstr>UTM Mother</vt:lpstr>
      <vt:lpstr>inpin heiti</vt:lpstr>
      <vt:lpstr>SVN-Poky's</vt:lpstr>
      <vt:lpstr>LNTH-LuoLuoNotangYuanTi 1</vt:lpstr>
      <vt:lpstr>Courier New</vt:lpstr>
      <vt:lpstr>iCiel Pony</vt:lpstr>
      <vt:lpstr>#9Slide07 SVNBeachwood Sans</vt:lpstr>
      <vt:lpstr>Calibri Light</vt:lpstr>
      <vt:lpstr>Times New Roman</vt:lpstr>
      <vt:lpstr>UTM Duepuntozero</vt:lpstr>
      <vt:lpstr>Calibri</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description>9Slide.vn</dc:description>
  <cp:lastModifiedBy>hien tran 0353095025</cp:lastModifiedBy>
  <cp:revision>11</cp:revision>
  <dcterms:created xsi:type="dcterms:W3CDTF">2023-12-16T13:14:56Z</dcterms:created>
  <dcterms:modified xsi:type="dcterms:W3CDTF">2025-02-06T19:47:47Z</dcterms:modified>
  <cp:category>9Slide.vn</cp:category>
</cp:coreProperties>
</file>