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75" r:id="rId3"/>
    <p:sldId id="281" r:id="rId4"/>
    <p:sldId id="377" r:id="rId5"/>
    <p:sldId id="353" r:id="rId6"/>
    <p:sldId id="341" r:id="rId7"/>
    <p:sldId id="361" r:id="rId8"/>
    <p:sldId id="367" r:id="rId9"/>
    <p:sldId id="356" r:id="rId10"/>
    <p:sldId id="379" r:id="rId11"/>
    <p:sldId id="373" r:id="rId12"/>
    <p:sldId id="368" r:id="rId13"/>
    <p:sldId id="370" r:id="rId14"/>
    <p:sldId id="372" r:id="rId15"/>
    <p:sldId id="380" r:id="rId16"/>
    <p:sldId id="364" r:id="rId17"/>
    <p:sldId id="382" r:id="rId18"/>
    <p:sldId id="348" r:id="rId19"/>
    <p:sldId id="365" r:id="rId20"/>
    <p:sldId id="276" r:id="rId21"/>
    <p:sldId id="275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p64yhF0r7J0CaSH6C3hFLdlXQ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BEA"/>
    <a:srgbClr val="75B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7"/>
    <p:restoredTop sz="94578"/>
  </p:normalViewPr>
  <p:slideViewPr>
    <p:cSldViewPr snapToGrid="0">
      <p:cViewPr varScale="1">
        <p:scale>
          <a:sx n="67" d="100"/>
          <a:sy n="67" d="100"/>
        </p:scale>
        <p:origin x="78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3960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09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70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kids.pops.vn/blog/bai-hat-ve-bac-ho/#3_Ai_Yeu_Bac_Ho_Chi_Minh_Hon_Thieu_Nien_Nhi_Dong" TargetMode="External"/><Relationship Id="rId3" Type="http://schemas.openxmlformats.org/officeDocument/2006/relationships/hyperlink" Target="https://kids.pops.vn/blog/bai-tho-ve-bac-ho/#Ve_Tham_Nha_Bac" TargetMode="External"/><Relationship Id="rId7" Type="http://schemas.openxmlformats.org/officeDocument/2006/relationships/hyperlink" Target="https://kids.pops.vn/blog/bai-hat-ve-bac-ho/#2_Tron_Niem_Kinh_Yeu" TargetMode="External"/><Relationship Id="rId12" Type="http://schemas.openxmlformats.org/officeDocument/2006/relationships/hyperlink" Target="https://kids.pops.vn/blog/bai-hat-ve-bac-ho/#6_Nhu_Co_Bac_Ho_Trong_Ngay_Vui_Dai_Thang" TargetMode="External"/><Relationship Id="rId2" Type="http://schemas.openxmlformats.org/officeDocument/2006/relationships/hyperlink" Target="https://kids.pops.vn/blog/bai-tho-ve-bac-ho/#Bac_O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ds.pops.vn/blog/bai-tho-ve-bac-ho/#Anh_Bac" TargetMode="External"/><Relationship Id="rId11" Type="http://schemas.openxmlformats.org/officeDocument/2006/relationships/hyperlink" Target="https://kids.pops.vn/blog/bai-hat-ve-bac-ho/#5_Tu_Rung_Xanh_Chau_Ve_Tham_Lang_Bac" TargetMode="External"/><Relationship Id="rId5" Type="http://schemas.openxmlformats.org/officeDocument/2006/relationships/hyperlink" Target="https://kids.pops.vn/blog/bai-tho-ve-bac-ho/#Chau_Nho_Bac_Ho" TargetMode="External"/><Relationship Id="rId10" Type="http://schemas.openxmlformats.org/officeDocument/2006/relationships/hyperlink" Target="https://kids.pops.vn/blog/bai-hat-ve-bac-ho/#7_Bac_Ho_Nguoi_Cho_Em_Tat_Canbsp" TargetMode="External"/><Relationship Id="rId4" Type="http://schemas.openxmlformats.org/officeDocument/2006/relationships/hyperlink" Target="https://kids.pops.vn/blog/bai-tho-ve-bac-ho/#Em_Ve_Bac_Ho" TargetMode="External"/><Relationship Id="rId9" Type="http://schemas.openxmlformats.org/officeDocument/2006/relationships/hyperlink" Target="https://kids.pops.vn/blog/bai-hat-ve-bac-ho/#4_Dem_Qua_Em_Mo_Gap_Bac_Ho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129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hyperlink" Target="https://www.youtube.com/@hoc1biet1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129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kids.pops.vn/blog/bai-hat-ve-bac-ho/#6_Nhu_Co_Bac_Ho_Trong_Ngay_Vui_Dai_Thang" TargetMode="External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129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1">
            <a:extLst>
              <a:ext uri="{FF2B5EF4-FFF2-40B4-BE49-F238E27FC236}">
                <a16:creationId xmlns:a16="http://schemas.microsoft.com/office/drawing/2014/main" id="{04997C8A-9E83-13FD-80B9-F2ED615C8F0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49053" y="2768615"/>
            <a:ext cx="9144000" cy="205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00000"/>
              </a:lnSpc>
              <a:buSzPts val="520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21</a:t>
            </a:r>
            <a:b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</a:b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Thứ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ngày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tháng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2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2025</a:t>
            </a:r>
            <a:b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</a:br>
            <a:r>
              <a:rPr lang="en-US" sz="4800" b="1" u="sng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Tiếng</a:t>
            </a:r>
            <a:r>
              <a:rPr lang="en-US" sz="4800" b="1" u="sng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Việt</a:t>
            </a:r>
            <a:br>
              <a:rPr lang="en-US" sz="4800" b="1" u="sng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</a:b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Nói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nghe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Trao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đổi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“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Bác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Hồ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”</a:t>
            </a:r>
            <a:endParaRPr sz="4800" b="1" dirty="0">
              <a:solidFill>
                <a:srgbClr val="00206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E605A-D04E-8DAC-543C-D3386EC51CA5}"/>
              </a:ext>
            </a:extLst>
          </p:cNvPr>
          <p:cNvSpPr txBox="1"/>
          <p:nvPr/>
        </p:nvSpPr>
        <p:spPr>
          <a:xfrm>
            <a:off x="8423255" y="265463"/>
            <a:ext cx="3490452" cy="100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lnSpc>
                <a:spcPts val="3840"/>
              </a:lnSpc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</a:rPr>
              <a:t>TIẾNG VIỆT 5</a:t>
            </a:r>
          </a:p>
          <a:p>
            <a:pPr algn="r" defTabSz="914377">
              <a:lnSpc>
                <a:spcPts val="3840"/>
              </a:lnSpc>
              <a:defRPr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6C7D3-8BDC-D4A8-7B1A-973FCB87C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39C7CF2-7E76-5B8A-A857-3D6004005C5D}"/>
              </a:ext>
            </a:extLst>
          </p:cNvPr>
          <p:cNvSpPr txBox="1"/>
          <p:nvPr/>
        </p:nvSpPr>
        <p:spPr>
          <a:xfrm>
            <a:off x="4055665" y="247645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Bác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Hồ</a:t>
            </a:r>
            <a:endParaRPr lang="en-US" sz="24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568105"/>
              </p:ext>
            </p:extLst>
          </p:nvPr>
        </p:nvGraphicFramePr>
        <p:xfrm>
          <a:off x="676407" y="832401"/>
          <a:ext cx="11285950" cy="5866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2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2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1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431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Tên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câu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chuyện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Tên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bài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thơ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Tên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bài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hát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8302">
                <a:tc>
                  <a:txBody>
                    <a:bodyPr/>
                    <a:lstStyle/>
                    <a:p>
                      <a:r>
                        <a:rPr lang="en-US" sz="2400" u="none" dirty="0" err="1">
                          <a:solidFill>
                            <a:schemeClr val="tx1"/>
                          </a:solidFill>
                        </a:rPr>
                        <a:t>Giản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dị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và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tiết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kiệm</a:t>
                      </a:r>
                      <a:endParaRPr lang="en-US" sz="2400" u="none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u="none" dirty="0" err="1">
                          <a:solidFill>
                            <a:schemeClr val="tx1"/>
                          </a:solidFill>
                        </a:rPr>
                        <a:t>Bài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về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ứng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xử</a:t>
                      </a:r>
                      <a:endParaRPr lang="en-US" sz="2400" u="none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u="none" dirty="0" err="1">
                          <a:solidFill>
                            <a:schemeClr val="tx1"/>
                          </a:solidFill>
                        </a:rPr>
                        <a:t>Bài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về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thời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gian</a:t>
                      </a:r>
                      <a:endParaRPr lang="en-US" sz="2400" u="none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u="none" dirty="0" err="1">
                          <a:solidFill>
                            <a:schemeClr val="tx1"/>
                          </a:solidFill>
                        </a:rPr>
                        <a:t>Bài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về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chữ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tín</a:t>
                      </a:r>
                      <a:endParaRPr lang="en-US" sz="2400" u="none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u="none" dirty="0" err="1">
                          <a:solidFill>
                            <a:schemeClr val="tx1"/>
                          </a:solidFill>
                        </a:rPr>
                        <a:t>Tinh</a:t>
                      </a:r>
                      <a:r>
                        <a:rPr lang="en-US" sz="240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dirty="0" err="1">
                          <a:solidFill>
                            <a:schemeClr val="tx1"/>
                          </a:solidFill>
                        </a:rPr>
                        <a:t>thần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tự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của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Bác</a:t>
                      </a:r>
                      <a:endParaRPr lang="en-US" sz="2400" u="none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u="none" dirty="0" err="1">
                          <a:solidFill>
                            <a:schemeClr val="tx1"/>
                          </a:solidFill>
                        </a:rPr>
                        <a:t>Đêm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giao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Bác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đến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với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người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nghèo</a:t>
                      </a:r>
                      <a:endParaRPr lang="en-US" sz="2400" u="none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những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mùa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đông</a:t>
                      </a:r>
                      <a:endParaRPr lang="en-US" sz="2400" u="none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táo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của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Bác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Hồ</a:t>
                      </a:r>
                      <a:endParaRPr lang="en-US" sz="2400" u="none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*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Các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câu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chuyện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trong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tài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liệu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“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Bác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Hồ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và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những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bài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về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đạo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đức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lối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u="none" baseline="0" dirty="0" err="1">
                          <a:solidFill>
                            <a:schemeClr val="tx1"/>
                          </a:solidFill>
                        </a:rPr>
                        <a:t>sống</a:t>
                      </a:r>
                      <a:r>
                        <a:rPr lang="en-US" sz="2400" u="none" baseline="0" dirty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2400" u="none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240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2"/>
                        </a:rPr>
                        <a:t>Bác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2"/>
                        </a:rPr>
                        <a:t>ơ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2"/>
                        </a:rPr>
                        <a:t>i!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-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Tố</a:t>
                      </a:r>
                      <a:r>
                        <a:rPr lang="en-US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Hữu</a:t>
                      </a:r>
                      <a:endParaRPr lang="vi-VN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en-US" sz="24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Đêm</a:t>
                      </a:r>
                      <a:r>
                        <a:rPr lang="en-US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nay </a:t>
                      </a:r>
                      <a:r>
                        <a:rPr lang="en-US" sz="24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Bác</a:t>
                      </a:r>
                      <a:r>
                        <a:rPr lang="en-US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không</a:t>
                      </a:r>
                      <a:r>
                        <a:rPr lang="en-US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ngủ</a:t>
                      </a:r>
                      <a:r>
                        <a:rPr lang="en-US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Minh </a:t>
                      </a:r>
                      <a:r>
                        <a:rPr lang="en-US" sz="24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Huệ</a:t>
                      </a:r>
                      <a:endParaRPr lang="en-US" sz="2400" b="0" i="0" u="none" strike="noStrike" cap="none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3"/>
                        </a:rPr>
                        <a:t>Về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3"/>
                        </a:rPr>
                        <a:t>t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3"/>
                        </a:rPr>
                        <a:t>hăm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3"/>
                        </a:rPr>
                        <a:t>n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3"/>
                        </a:rPr>
                        <a:t>hà Bác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-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Nguyễn</a:t>
                      </a:r>
                      <a:r>
                        <a:rPr lang="en-US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Đức</a:t>
                      </a:r>
                      <a:r>
                        <a:rPr lang="en-US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Mậu</a:t>
                      </a:r>
                      <a:endParaRPr lang="vi-VN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4"/>
                        </a:rPr>
                        <a:t>Em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4"/>
                        </a:rPr>
                        <a:t>v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4"/>
                        </a:rPr>
                        <a:t>ẽ Bác Hồ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Thi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Ngọc</a:t>
                      </a:r>
                      <a:endParaRPr lang="vi-VN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baseline="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Giếng</a:t>
                      </a:r>
                      <a:r>
                        <a:rPr lang="en-US" sz="2400" b="1" i="0" u="none" strike="noStrike" cap="non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baseline="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nước</a:t>
                      </a:r>
                      <a:r>
                        <a:rPr lang="en-US" sz="2400" b="1" i="0" u="none" strike="noStrike" cap="non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baseline="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Bác</a:t>
                      </a:r>
                      <a:r>
                        <a:rPr lang="en-US" sz="2400" b="1" i="0" u="none" strike="noStrike" cap="non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baseline="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Hồ</a:t>
                      </a:r>
                      <a:r>
                        <a:rPr lang="en-US" sz="2400" b="1" i="0" u="none" strike="noStrike" cap="non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lang="en-US" sz="2400" b="1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Phan</a:t>
                      </a:r>
                      <a:r>
                        <a:rPr lang="en-US" sz="2400" b="1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Thị</a:t>
                      </a:r>
                      <a:r>
                        <a:rPr lang="en-US" sz="2400" b="1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Thanh</a:t>
                      </a:r>
                      <a:r>
                        <a:rPr lang="en-US" sz="2400" b="1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Nhàn</a:t>
                      </a:r>
                      <a:endParaRPr lang="vi-VN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5"/>
                        </a:rPr>
                        <a:t>Cháu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5"/>
                        </a:rPr>
                        <a:t>n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5"/>
                        </a:rPr>
                        <a:t>hớ Bác Hồ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-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Thanh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endParaRPr lang="vi-VN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6"/>
                        </a:rPr>
                        <a:t>Ảnh Bác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–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Trần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Đăng</a:t>
                      </a:r>
                      <a:r>
                        <a:rPr lang="en-US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Khoa</a:t>
                      </a:r>
                      <a:endParaRPr lang="vi-VN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b="1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Hồ Chí Minh đẹp nhất tên Người</a:t>
                      </a:r>
                      <a:r>
                        <a:rPr lang="en-US" sz="24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lang="en-US" sz="2400" b="0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Việt</a:t>
                      </a:r>
                      <a:r>
                        <a:rPr lang="en-US" sz="2400" b="0" i="0" u="none" strike="noStrike" cap="non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Cường</a:t>
                      </a:r>
                      <a:endParaRPr lang="vi-VN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en-US" sz="2400" u="non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7"/>
                        </a:rPr>
                        <a:t>Trọn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7"/>
                        </a:rPr>
                        <a:t>n</a:t>
                      </a:r>
                      <a:r>
                        <a:rPr lang="vi-VN" sz="24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7"/>
                        </a:rPr>
                        <a:t>iềm </a:t>
                      </a:r>
                      <a:r>
                        <a:rPr lang="en-US" sz="24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7"/>
                        </a:rPr>
                        <a:t>k</a:t>
                      </a:r>
                      <a:r>
                        <a:rPr lang="vi-VN" sz="24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7"/>
                        </a:rPr>
                        <a:t>ính </a:t>
                      </a:r>
                      <a:r>
                        <a:rPr lang="en-US" sz="2400" b="0" i="0" u="none" strike="noStrike" cap="none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7"/>
                        </a:rPr>
                        <a:t>y</a:t>
                      </a:r>
                      <a:r>
                        <a:rPr lang="en-US" sz="2400" b="0" i="0" u="none" strike="noStrike" cap="none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êu</a:t>
                      </a:r>
                      <a:r>
                        <a:rPr lang="en-US" sz="24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Vinh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Phúc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endParaRPr lang="vi-VN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8"/>
                        </a:rPr>
                        <a:t> Ai yêu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8"/>
                        </a:rPr>
                        <a:t>B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8"/>
                        </a:rPr>
                        <a:t>ác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8"/>
                        </a:rPr>
                        <a:t>HCM 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8"/>
                        </a:rPr>
                        <a:t>hơn thiếu niên nhi đồng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(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Phong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Nhã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endParaRPr lang="vi-VN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9"/>
                        </a:rPr>
                        <a:t> 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0"/>
                        </a:rPr>
                        <a:t>Bác Hồ người cho em tất cả 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Hoàng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Long –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Hoàng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Lân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phỏng</a:t>
                      </a:r>
                      <a:r>
                        <a:rPr lang="en-US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thơ</a:t>
                      </a:r>
                      <a:r>
                        <a:rPr lang="en-US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Phong</a:t>
                      </a:r>
                      <a:r>
                        <a:rPr lang="en-US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Thu)</a:t>
                      </a:r>
                      <a:endParaRPr lang="vi-VN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1"/>
                        </a:rPr>
                        <a:t> Từ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1"/>
                        </a:rPr>
                        <a:t>r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1"/>
                        </a:rPr>
                        <a:t>ừng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1"/>
                        </a:rPr>
                        <a:t>x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1"/>
                        </a:rPr>
                        <a:t>anh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1"/>
                        </a:rPr>
                        <a:t>c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1"/>
                        </a:rPr>
                        <a:t>háu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1"/>
                        </a:rPr>
                        <a:t>v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1"/>
                        </a:rPr>
                        <a:t>ề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1"/>
                        </a:rPr>
                        <a:t>t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1"/>
                        </a:rPr>
                        <a:t>hăm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1"/>
                        </a:rPr>
                        <a:t>l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1"/>
                        </a:rPr>
                        <a:t>ăng Bác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Hoàng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Lân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–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Hoàng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Long</a:t>
                      </a:r>
                      <a:endParaRPr lang="vi-VN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2"/>
                        </a:rPr>
                        <a:t> Như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2"/>
                        </a:rPr>
                        <a:t>c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2"/>
                        </a:rPr>
                        <a:t>ó Bác Hồ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2"/>
                        </a:rPr>
                        <a:t>t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2"/>
                        </a:rPr>
                        <a:t>rong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2"/>
                        </a:rPr>
                        <a:t>n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2"/>
                        </a:rPr>
                        <a:t>gày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2"/>
                        </a:rPr>
                        <a:t>v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2"/>
                        </a:rPr>
                        <a:t>ui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2"/>
                        </a:rPr>
                        <a:t>đ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2"/>
                        </a:rPr>
                        <a:t>ại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2"/>
                        </a:rPr>
                        <a:t>t</a:t>
                      </a:r>
                      <a:r>
                        <a:rPr lang="vi-VN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12"/>
                        </a:rPr>
                        <a:t>hắng</a:t>
                      </a:r>
                      <a:r>
                        <a:rPr lang="en-US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-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Phạm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Tuyên</a:t>
                      </a:r>
                      <a:endParaRPr lang="vi-VN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u="non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6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2" y="2113218"/>
            <a:ext cx="11298685" cy="38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02DEDB-5A13-2314-7C54-6274EC8058F3}"/>
              </a:ext>
            </a:extLst>
          </p:cNvPr>
          <p:cNvSpPr txBox="1"/>
          <p:nvPr/>
        </p:nvSpPr>
        <p:spPr>
          <a:xfrm>
            <a:off x="751562" y="225469"/>
            <a:ext cx="109602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Trao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376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17A04-5656-5B1D-D49E-E7A979921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78291653-3220-7026-9AD0-7E511E2CAB24}"/>
              </a:ext>
            </a:extLst>
          </p:cNvPr>
          <p:cNvSpPr/>
          <p:nvPr/>
        </p:nvSpPr>
        <p:spPr>
          <a:xfrm flipH="1">
            <a:off x="8490340" y="2703771"/>
            <a:ext cx="2851581" cy="2840888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2D548CD-FE73-3CC2-7455-EFCB9E24172C}"/>
              </a:ext>
            </a:extLst>
          </p:cNvPr>
          <p:cNvGrpSpPr/>
          <p:nvPr/>
        </p:nvGrpSpPr>
        <p:grpSpPr>
          <a:xfrm>
            <a:off x="892133" y="2416266"/>
            <a:ext cx="7044163" cy="3229993"/>
            <a:chOff x="0" y="0"/>
            <a:chExt cx="3063959" cy="140493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C371364-FCFE-BC05-A07D-F8C5726A2C06}"/>
                </a:ext>
              </a:extLst>
            </p:cNvPr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CD923F3-915B-C750-67C9-6D5A1C7EAE63}"/>
                </a:ext>
              </a:extLst>
            </p:cNvPr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4300">
                <a:latin typeface="+mj-lt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E3DF760-1A9B-9C9F-2139-9F4FA23E72A6}"/>
              </a:ext>
            </a:extLst>
          </p:cNvPr>
          <p:cNvGrpSpPr/>
          <p:nvPr/>
        </p:nvGrpSpPr>
        <p:grpSpPr>
          <a:xfrm>
            <a:off x="790533" y="2314666"/>
            <a:ext cx="7044163" cy="3229993"/>
            <a:chOff x="0" y="0"/>
            <a:chExt cx="3063959" cy="140493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63E544C-6624-D011-7AC6-8CEA72D6812A}"/>
                </a:ext>
              </a:extLst>
            </p:cNvPr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457DD3B-1BB7-4313-51DC-BF0C55379E83}"/>
                </a:ext>
              </a:extLst>
            </p:cNvPr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4300">
                <a:latin typeface="+mj-lt"/>
              </a:endParaRPr>
            </a:p>
          </p:txBody>
        </p:sp>
      </p:grpSp>
      <p:sp>
        <p:nvSpPr>
          <p:cNvPr id="11" name="Freeform 12">
            <a:extLst>
              <a:ext uri="{FF2B5EF4-FFF2-40B4-BE49-F238E27FC236}">
                <a16:creationId xmlns:a16="http://schemas.microsoft.com/office/drawing/2014/main" id="{3B7E22E2-580A-2E9F-D8C8-0654BA6FC3FC}"/>
              </a:ext>
            </a:extLst>
          </p:cNvPr>
          <p:cNvSpPr/>
          <p:nvPr/>
        </p:nvSpPr>
        <p:spPr>
          <a:xfrm>
            <a:off x="10373329" y="907191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A3F5A600-0C40-5A0B-EAF2-6B6F617B89BE}"/>
              </a:ext>
            </a:extLst>
          </p:cNvPr>
          <p:cNvSpPr/>
          <p:nvPr/>
        </p:nvSpPr>
        <p:spPr>
          <a:xfrm>
            <a:off x="10206009" y="4921030"/>
            <a:ext cx="1334281" cy="688823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21">
            <a:extLst>
              <a:ext uri="{FF2B5EF4-FFF2-40B4-BE49-F238E27FC236}">
                <a16:creationId xmlns:a16="http://schemas.microsoft.com/office/drawing/2014/main" id="{1D6F7671-E016-7219-218B-769808B77A09}"/>
              </a:ext>
            </a:extLst>
          </p:cNvPr>
          <p:cNvSpPr/>
          <p:nvPr/>
        </p:nvSpPr>
        <p:spPr>
          <a:xfrm>
            <a:off x="8269601" y="4940614"/>
            <a:ext cx="1334281" cy="688823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1A04582B-4A90-14EE-06CD-2CE6E908F855}"/>
              </a:ext>
            </a:extLst>
          </p:cNvPr>
          <p:cNvSpPr/>
          <p:nvPr/>
        </p:nvSpPr>
        <p:spPr>
          <a:xfrm>
            <a:off x="8945323" y="5163807"/>
            <a:ext cx="658559" cy="470465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0" r="-220"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D582F9-DC35-52C5-A363-73A05E4B32EB}"/>
              </a:ext>
            </a:extLst>
          </p:cNvPr>
          <p:cNvSpPr txBox="1"/>
          <p:nvPr/>
        </p:nvSpPr>
        <p:spPr>
          <a:xfrm>
            <a:off x="-114418" y="2952724"/>
            <a:ext cx="8854063" cy="210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HOẠT ĐỘNG 2: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Trình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bày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trao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đổi</a:t>
            </a:r>
            <a:endParaRPr lang="en-US" sz="4400" b="1" dirty="0">
              <a:solidFill>
                <a:schemeClr val="tx1"/>
              </a:solidFill>
              <a:latin typeface="UTM Avo" panose="02040603050506020204" pitchFamily="18"/>
              <a:ea typeface="เอฟซี โอนิกิริ"/>
              <a:cs typeface="Arial" panose="020B0604020202020204" pitchFamily="34" charset="0"/>
              <a:sym typeface="เอฟซี โอนิกิริ"/>
            </a:endParaRPr>
          </a:p>
        </p:txBody>
      </p:sp>
    </p:spTree>
    <p:extLst>
      <p:ext uri="{BB962C8B-B14F-4D97-AF65-F5344CB8AC3E}">
        <p14:creationId xmlns:p14="http://schemas.microsoft.com/office/powerpoint/2010/main" val="349440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67CB5-D48D-0D54-6B14-74FE06C8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9DE87C4E-8054-4137-0803-344BB849AD13}"/>
              </a:ext>
            </a:extLst>
          </p:cNvPr>
          <p:cNvSpPr txBox="1"/>
          <p:nvPr/>
        </p:nvSpPr>
        <p:spPr>
          <a:xfrm>
            <a:off x="2266108" y="1370506"/>
            <a:ext cx="7659784" cy="768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vụ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1.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Trao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nhóm</a:t>
            </a:r>
            <a:endParaRPr lang="en-US" sz="2400" b="1" dirty="0">
              <a:solidFill>
                <a:schemeClr val="tx1"/>
              </a:solidFill>
              <a:latin typeface="UTM Avo" panose="02040603050506020204" pitchFamily="18"/>
              <a:ea typeface="เอฟซี โอนิกิริ"/>
              <a:cs typeface="Arial" panose="020B0604020202020204" pitchFamily="34" charset="0"/>
              <a:sym typeface="เอฟซี โอนิกิริ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75136D34-0E03-0D30-002C-F745C47C5990}"/>
              </a:ext>
            </a:extLst>
          </p:cNvPr>
          <p:cNvSpPr txBox="1"/>
          <p:nvPr/>
        </p:nvSpPr>
        <p:spPr>
          <a:xfrm>
            <a:off x="1244392" y="4370745"/>
            <a:ext cx="6888579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9353AFAF-6A53-551F-0513-4000091E9CFF}"/>
              </a:ext>
            </a:extLst>
          </p:cNvPr>
          <p:cNvSpPr txBox="1"/>
          <p:nvPr/>
        </p:nvSpPr>
        <p:spPr>
          <a:xfrm>
            <a:off x="1244392" y="2395975"/>
            <a:ext cx="710582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4" name="Group 19">
            <a:extLst>
              <a:ext uri="{FF2B5EF4-FFF2-40B4-BE49-F238E27FC236}">
                <a16:creationId xmlns:a16="http://schemas.microsoft.com/office/drawing/2014/main" id="{C50759F0-EA8A-A319-E1AD-DD0072543087}"/>
              </a:ext>
            </a:extLst>
          </p:cNvPr>
          <p:cNvGrpSpPr/>
          <p:nvPr/>
        </p:nvGrpSpPr>
        <p:grpSpPr>
          <a:xfrm>
            <a:off x="516286" y="2636491"/>
            <a:ext cx="631558" cy="568464"/>
            <a:chOff x="0" y="0"/>
            <a:chExt cx="1336761" cy="1203216"/>
          </a:xfrm>
        </p:grpSpPr>
        <p:grpSp>
          <p:nvGrpSpPr>
            <p:cNvPr id="15" name="Group 20">
              <a:extLst>
                <a:ext uri="{FF2B5EF4-FFF2-40B4-BE49-F238E27FC236}">
                  <a16:creationId xmlns:a16="http://schemas.microsoft.com/office/drawing/2014/main" id="{E00B179E-6025-18B1-52F1-2965DDA67CF9}"/>
                </a:ext>
              </a:extLst>
            </p:cNvPr>
            <p:cNvGrpSpPr/>
            <p:nvPr/>
          </p:nvGrpSpPr>
          <p:grpSpPr>
            <a:xfrm>
              <a:off x="66772" y="0"/>
              <a:ext cx="1203216" cy="1203216"/>
              <a:chOff x="0" y="0"/>
              <a:chExt cx="812800" cy="812800"/>
            </a:xfrm>
          </p:grpSpPr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71FB76B1-15D7-63A3-4583-5420D544DC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8B548"/>
              </a:solidFill>
            </p:spPr>
          </p:sp>
          <p:sp>
            <p:nvSpPr>
              <p:cNvPr id="18" name="TextBox 22">
                <a:extLst>
                  <a:ext uri="{FF2B5EF4-FFF2-40B4-BE49-F238E27FC236}">
                    <a16:creationId xmlns:a16="http://schemas.microsoft.com/office/drawing/2014/main" id="{BEDA22C0-F6D8-ED8F-67DB-6B3B17F86AD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1411"/>
                  </a:lnSpc>
                  <a:spcBef>
                    <a:spcPct val="0"/>
                  </a:spcBef>
                </a:pPr>
                <a:endParaRPr sz="220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</p:grpSp>
        <p:sp>
          <p:nvSpPr>
            <p:cNvPr id="16" name="TextBox 23">
              <a:extLst>
                <a:ext uri="{FF2B5EF4-FFF2-40B4-BE49-F238E27FC236}">
                  <a16:creationId xmlns:a16="http://schemas.microsoft.com/office/drawing/2014/main" id="{680ABA10-260F-B5FC-5422-2B56D5989A19}"/>
                </a:ext>
              </a:extLst>
            </p:cNvPr>
            <p:cNvSpPr txBox="1"/>
            <p:nvPr/>
          </p:nvSpPr>
          <p:spPr>
            <a:xfrm>
              <a:off x="0" y="164791"/>
              <a:ext cx="1336761" cy="784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4"/>
                </a:lnSpc>
              </a:pPr>
              <a:r>
                <a:rPr lang="en-US" sz="2200" b="1">
                  <a:solidFill>
                    <a:schemeClr val="tx1"/>
                  </a:solidFill>
                  <a:latin typeface="UTM Avo" panose="02040603050506020204" pitchFamily="18"/>
                  <a:ea typeface="Balsamiq Sans Bold"/>
                  <a:cs typeface="Balsamiq Sans Bold"/>
                  <a:sym typeface="Balsamiq Sans Bold"/>
                </a:rPr>
                <a:t>01</a:t>
              </a:r>
            </a:p>
          </p:txBody>
        </p:sp>
      </p:grpSp>
      <p:grpSp>
        <p:nvGrpSpPr>
          <p:cNvPr id="19" name="Group 24">
            <a:extLst>
              <a:ext uri="{FF2B5EF4-FFF2-40B4-BE49-F238E27FC236}">
                <a16:creationId xmlns:a16="http://schemas.microsoft.com/office/drawing/2014/main" id="{5276DC24-2B9A-03FF-DA82-B0D9DB03B264}"/>
              </a:ext>
            </a:extLst>
          </p:cNvPr>
          <p:cNvGrpSpPr/>
          <p:nvPr/>
        </p:nvGrpSpPr>
        <p:grpSpPr>
          <a:xfrm>
            <a:off x="463754" y="4370745"/>
            <a:ext cx="631558" cy="569740"/>
            <a:chOff x="0" y="0"/>
            <a:chExt cx="1336761" cy="1205917"/>
          </a:xfrm>
        </p:grpSpPr>
        <p:grpSp>
          <p:nvGrpSpPr>
            <p:cNvPr id="20" name="Group 25">
              <a:extLst>
                <a:ext uri="{FF2B5EF4-FFF2-40B4-BE49-F238E27FC236}">
                  <a16:creationId xmlns:a16="http://schemas.microsoft.com/office/drawing/2014/main" id="{9D6F47D1-F57D-8270-2BD2-D9D8AC003D3E}"/>
                </a:ext>
              </a:extLst>
            </p:cNvPr>
            <p:cNvGrpSpPr/>
            <p:nvPr/>
          </p:nvGrpSpPr>
          <p:grpSpPr>
            <a:xfrm>
              <a:off x="65422" y="0"/>
              <a:ext cx="1205917" cy="1205917"/>
              <a:chOff x="0" y="0"/>
              <a:chExt cx="812800" cy="812800"/>
            </a:xfrm>
          </p:grpSpPr>
          <p:sp>
            <p:nvSpPr>
              <p:cNvPr id="22" name="Freeform 26">
                <a:extLst>
                  <a:ext uri="{FF2B5EF4-FFF2-40B4-BE49-F238E27FC236}">
                    <a16:creationId xmlns:a16="http://schemas.microsoft.com/office/drawing/2014/main" id="{607B51BB-20B5-BD26-929B-179AEB4146D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BABC6"/>
              </a:solidFill>
            </p:spPr>
          </p:sp>
          <p:sp>
            <p:nvSpPr>
              <p:cNvPr id="23" name="TextBox 27">
                <a:extLst>
                  <a:ext uri="{FF2B5EF4-FFF2-40B4-BE49-F238E27FC236}">
                    <a16:creationId xmlns:a16="http://schemas.microsoft.com/office/drawing/2014/main" id="{E4BBEB1D-E329-6294-2420-80FAF0DE2CE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12883" tIns="12883" rIns="12883" bIns="12883" rtlCol="0" anchor="ctr"/>
              <a:lstStyle/>
              <a:p>
                <a:pPr algn="ctr">
                  <a:lnSpc>
                    <a:spcPts val="1411"/>
                  </a:lnSpc>
                  <a:spcBef>
                    <a:spcPct val="0"/>
                  </a:spcBef>
                </a:pPr>
                <a:endParaRPr sz="2200">
                  <a:solidFill>
                    <a:schemeClr val="tx1"/>
                  </a:solidFill>
                  <a:latin typeface="UTM Avo" panose="02040603050506020204" pitchFamily="18"/>
                </a:endParaRPr>
              </a:p>
            </p:txBody>
          </p:sp>
        </p:grpSp>
        <p:sp>
          <p:nvSpPr>
            <p:cNvPr id="21" name="TextBox 28">
              <a:extLst>
                <a:ext uri="{FF2B5EF4-FFF2-40B4-BE49-F238E27FC236}">
                  <a16:creationId xmlns:a16="http://schemas.microsoft.com/office/drawing/2014/main" id="{FE500CE6-7BF9-F715-19C7-9DB94BD6A547}"/>
                </a:ext>
              </a:extLst>
            </p:cNvPr>
            <p:cNvSpPr txBox="1"/>
            <p:nvPr/>
          </p:nvSpPr>
          <p:spPr>
            <a:xfrm>
              <a:off x="0" y="191540"/>
              <a:ext cx="1336761" cy="784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4"/>
                </a:lnSpc>
              </a:pPr>
              <a:r>
                <a:rPr lang="en-US" sz="2200" b="1" dirty="0">
                  <a:solidFill>
                    <a:schemeClr val="tx1"/>
                  </a:solidFill>
                  <a:latin typeface="UTM Avo" panose="02040603050506020204" pitchFamily="18"/>
                  <a:ea typeface="Balsamiq Sans Bold"/>
                  <a:cs typeface="Balsamiq Sans Bold"/>
                  <a:sym typeface="Balsamiq Sans Bold"/>
                </a:rPr>
                <a:t>02</a:t>
              </a:r>
            </a:p>
          </p:txBody>
        </p:sp>
      </p:grpSp>
      <p:pic>
        <p:nvPicPr>
          <p:cNvPr id="25" name="Picture 10">
            <a:extLst>
              <a:ext uri="{FF2B5EF4-FFF2-40B4-BE49-F238E27FC236}">
                <a16:creationId xmlns:a16="http://schemas.microsoft.com/office/drawing/2014/main" id="{E1F53C25-55AD-FF33-7C90-CC0D46888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50213" y="2319936"/>
            <a:ext cx="3301518" cy="33775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33" y="387524"/>
            <a:ext cx="3522352" cy="98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7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C6E2F-54AD-0FDC-CC71-C94FAB8B4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2">
            <a:extLst>
              <a:ext uri="{FF2B5EF4-FFF2-40B4-BE49-F238E27FC236}">
                <a16:creationId xmlns:a16="http://schemas.microsoft.com/office/drawing/2014/main" id="{D7002EFD-321C-F0DA-DD1B-EEEA77CBF150}"/>
              </a:ext>
            </a:extLst>
          </p:cNvPr>
          <p:cNvSpPr txBox="1"/>
          <p:nvPr/>
        </p:nvSpPr>
        <p:spPr>
          <a:xfrm rot="-10627">
            <a:off x="2280109" y="1418960"/>
            <a:ext cx="7631781" cy="772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61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vụ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2.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Trao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trước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เอฟซี โอนิกิริ"/>
                <a:cs typeface="Arial" panose="020B0604020202020204" pitchFamily="34" charset="0"/>
                <a:sym typeface="เอฟซี โอนิกิริ"/>
              </a:rPr>
              <a:t>lớp</a:t>
            </a:r>
            <a:endParaRPr lang="en-US" sz="2400" b="1" dirty="0">
              <a:solidFill>
                <a:schemeClr val="tx1"/>
              </a:solidFill>
              <a:latin typeface="UTM Avo" panose="02040603050506020204" pitchFamily="18"/>
              <a:ea typeface="เอฟซี โอนิกิริ"/>
              <a:cs typeface="Arial" panose="020B0604020202020204" pitchFamily="34" charset="0"/>
              <a:sym typeface="เอฟซี โอนิกิริ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1E4B658-FBFC-3E71-BA85-0AFA970C454B}"/>
              </a:ext>
            </a:extLst>
          </p:cNvPr>
          <p:cNvSpPr/>
          <p:nvPr/>
        </p:nvSpPr>
        <p:spPr>
          <a:xfrm>
            <a:off x="1411114" y="2597933"/>
            <a:ext cx="3194218" cy="12164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x-none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Các em trình bày bài làm của mình.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A8BBEC-CD27-E1A8-5F61-64731CEC5118}"/>
              </a:ext>
            </a:extLst>
          </p:cNvPr>
          <p:cNvSpPr/>
          <p:nvPr/>
        </p:nvSpPr>
        <p:spPr>
          <a:xfrm>
            <a:off x="6622041" y="2525636"/>
            <a:ext cx="3194217" cy="1262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x-none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Cả  lớp ghi vắn tắt ý kiến của bạn.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DFA6F64-1EB6-E02E-3DC5-F6E5E895EEBD}"/>
              </a:ext>
            </a:extLst>
          </p:cNvPr>
          <p:cNvSpPr/>
          <p:nvPr/>
        </p:nvSpPr>
        <p:spPr>
          <a:xfrm>
            <a:off x="5764698" y="4578571"/>
            <a:ext cx="4916549" cy="16273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x-none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Đặt câu hỏi và nêu cảm nghĩ về bài trình bày của bạn.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F66F7C-C78D-D7D9-C141-0FD366A24549}"/>
              </a:ext>
            </a:extLst>
          </p:cNvPr>
          <p:cNvCxnSpPr>
            <a:cxnSpLocks/>
          </p:cNvCxnSpPr>
          <p:nvPr/>
        </p:nvCxnSpPr>
        <p:spPr>
          <a:xfrm>
            <a:off x="4623619" y="3230512"/>
            <a:ext cx="199694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423C2D-31AB-240F-E498-8B27C0F5E3C2}"/>
              </a:ext>
            </a:extLst>
          </p:cNvPr>
          <p:cNvCxnSpPr>
            <a:cxnSpLocks/>
          </p:cNvCxnSpPr>
          <p:nvPr/>
        </p:nvCxnSpPr>
        <p:spPr>
          <a:xfrm>
            <a:off x="8219149" y="3788052"/>
            <a:ext cx="0" cy="77574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33" y="387524"/>
            <a:ext cx="3522352" cy="98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2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8723" y="726511"/>
            <a:ext cx="1049681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TIÊU CHÍ ĐÁNH GIÁ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1. </a:t>
            </a:r>
            <a:r>
              <a:rPr lang="en-US" sz="2400" b="1" dirty="0" err="1">
                <a:solidFill>
                  <a:schemeClr val="tx1"/>
                </a:solidFill>
              </a:rPr>
              <a:t>Nội</a:t>
            </a:r>
            <a:r>
              <a:rPr lang="en-US" sz="2400" b="1" dirty="0">
                <a:solidFill>
                  <a:schemeClr val="tx1"/>
                </a:solidFill>
              </a:rPr>
              <a:t> dung </a:t>
            </a:r>
            <a:r>
              <a:rPr lang="en-US" sz="2400" b="1" dirty="0" err="1">
                <a:solidFill>
                  <a:schemeClr val="tx1"/>
                </a:solidFill>
              </a:rPr>
              <a:t>bài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nói</a:t>
            </a:r>
            <a:r>
              <a:rPr lang="en-US" sz="2400" b="1" dirty="0">
                <a:solidFill>
                  <a:schemeClr val="tx1"/>
                </a:solidFill>
              </a:rPr>
              <a:t>: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Bám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gợi</a:t>
            </a:r>
            <a:r>
              <a:rPr lang="en-US" sz="2400" dirty="0"/>
              <a:t> ý..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Ngôn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phú</a:t>
            </a:r>
            <a:r>
              <a:rPr lang="en-US" sz="2400" dirty="0"/>
              <a:t>, 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bày</a:t>
            </a:r>
            <a:r>
              <a:rPr lang="en-US" sz="2400" dirty="0"/>
              <a:t>.</a:t>
            </a:r>
          </a:p>
          <a:p>
            <a:r>
              <a:rPr lang="en-US" sz="2400" b="1" dirty="0"/>
              <a:t>2. </a:t>
            </a:r>
            <a:r>
              <a:rPr lang="en-US" sz="2400" b="1" dirty="0" err="1"/>
              <a:t>Kỹ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 </a:t>
            </a:r>
            <a:r>
              <a:rPr lang="en-US" sz="2400" b="1" dirty="0" err="1"/>
              <a:t>trình</a:t>
            </a:r>
            <a:r>
              <a:rPr lang="en-US" sz="2400" b="1" dirty="0"/>
              <a:t> </a:t>
            </a:r>
            <a:r>
              <a:rPr lang="en-US" sz="2400" b="1" dirty="0" err="1"/>
              <a:t>bày</a:t>
            </a:r>
            <a:r>
              <a:rPr lang="en-US" sz="2400" b="1" dirty="0"/>
              <a:t>: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ràng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mạch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, </a:t>
            </a:r>
            <a:r>
              <a:rPr lang="en-US" sz="2400" dirty="0" err="1"/>
              <a:t>tự</a:t>
            </a:r>
            <a:r>
              <a:rPr lang="en-US" sz="2400" dirty="0"/>
              <a:t> tin,  </a:t>
            </a:r>
            <a:r>
              <a:rPr lang="en-US" sz="2400" dirty="0" err="1"/>
              <a:t>kiểm</a:t>
            </a:r>
            <a:r>
              <a:rPr lang="en-US" sz="2400" dirty="0"/>
              <a:t> </a:t>
            </a:r>
            <a:r>
              <a:rPr lang="en-US" sz="2400" dirty="0" err="1"/>
              <a:t>soát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xúc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Kỹ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phi </a:t>
            </a:r>
            <a:r>
              <a:rPr lang="en-US" sz="2400" dirty="0" err="1"/>
              <a:t>ngôn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cử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,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,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ánh</a:t>
            </a:r>
            <a:r>
              <a:rPr lang="en-US" sz="2400" dirty="0"/>
              <a:t> </a:t>
            </a:r>
            <a:r>
              <a:rPr lang="en-US" sz="2400" dirty="0" err="1"/>
              <a:t>mắt</a:t>
            </a:r>
            <a:endParaRPr lang="en-US" sz="2400" dirty="0"/>
          </a:p>
          <a:p>
            <a:r>
              <a:rPr lang="en-US" sz="2400" b="1" dirty="0"/>
              <a:t>3. </a:t>
            </a:r>
            <a:r>
              <a:rPr lang="en-US" sz="2400" b="1" dirty="0" err="1"/>
              <a:t>Kỹ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 </a:t>
            </a:r>
            <a:r>
              <a:rPr lang="en-US" sz="2400" b="1" dirty="0" err="1"/>
              <a:t>nghe</a:t>
            </a:r>
            <a:r>
              <a:rPr lang="en-US" sz="2400" b="1" dirty="0"/>
              <a:t>: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ý: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dung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</a:t>
            </a:r>
            <a:r>
              <a:rPr lang="en-US" sz="2400" dirty="0" err="1"/>
              <a:t>điệp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Phản</a:t>
            </a:r>
            <a:r>
              <a:rPr lang="en-US" sz="2400" dirty="0"/>
              <a:t> </a:t>
            </a:r>
            <a:r>
              <a:rPr lang="en-US" sz="2400" dirty="0" err="1"/>
              <a:t>hồi</a:t>
            </a:r>
            <a:r>
              <a:rPr lang="en-US" sz="2400" dirty="0"/>
              <a:t>: </a:t>
            </a:r>
            <a:r>
              <a:rPr lang="en-US" sz="2400" dirty="0" err="1"/>
              <a:t>Khả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phản</a:t>
            </a:r>
            <a:r>
              <a:rPr lang="en-US" sz="2400" dirty="0"/>
              <a:t> </a:t>
            </a:r>
            <a:r>
              <a:rPr lang="en-US" sz="2400" dirty="0" err="1"/>
              <a:t>hồi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,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,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cải</a:t>
            </a:r>
            <a:r>
              <a:rPr lang="en-US" sz="2400" dirty="0"/>
              <a:t> </a:t>
            </a:r>
            <a:r>
              <a:rPr lang="en-US" sz="2400" dirty="0" err="1"/>
              <a:t>thiện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bày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.</a:t>
            </a:r>
          </a:p>
          <a:p>
            <a:r>
              <a:rPr lang="en-US" sz="2400" b="1" dirty="0"/>
              <a:t>4. </a:t>
            </a:r>
            <a:r>
              <a:rPr lang="en-US" sz="2400" b="1" dirty="0" err="1"/>
              <a:t>Tinh</a:t>
            </a:r>
            <a:r>
              <a:rPr lang="en-US" sz="2400" b="1" dirty="0"/>
              <a:t> </a:t>
            </a:r>
            <a:r>
              <a:rPr lang="en-US" sz="2400" b="1" dirty="0" err="1"/>
              <a:t>thần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r>
              <a:rPr lang="en-US" sz="2400" b="1" dirty="0"/>
              <a:t>: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,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chia </a:t>
            </a:r>
            <a:r>
              <a:rPr lang="en-US" sz="2400" dirty="0" err="1"/>
              <a:t>sẻ</a:t>
            </a:r>
            <a:r>
              <a:rPr lang="en-US" sz="2400" dirty="0"/>
              <a:t> ý </a:t>
            </a:r>
            <a:r>
              <a:rPr lang="en-US" sz="2400" dirty="0" err="1"/>
              <a:t>kiến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, </a:t>
            </a:r>
            <a:r>
              <a:rPr lang="en-US" sz="2400" dirty="0" err="1"/>
              <a:t>tôn</a:t>
            </a:r>
            <a:r>
              <a:rPr lang="en-US" sz="2400" dirty="0"/>
              <a:t> </a:t>
            </a:r>
            <a:r>
              <a:rPr lang="en-US" sz="2400" dirty="0" err="1"/>
              <a:t>trọng</a:t>
            </a:r>
            <a:r>
              <a:rPr lang="en-US" sz="2400" dirty="0"/>
              <a:t> ý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56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49D20D-611C-0578-2235-ACD06414D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A796E60-DB3D-16DB-F30A-CA49C46B3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87" b="61112"/>
          <a:stretch/>
        </p:blipFill>
        <p:spPr>
          <a:xfrm>
            <a:off x="1393685" y="3248962"/>
            <a:ext cx="2601844" cy="31772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7BBCC74-8A8C-A830-3F12-2907195C4EA7}"/>
              </a:ext>
            </a:extLst>
          </p:cNvPr>
          <p:cNvGrpSpPr/>
          <p:nvPr/>
        </p:nvGrpSpPr>
        <p:grpSpPr>
          <a:xfrm>
            <a:off x="6304731" y="1692651"/>
            <a:ext cx="5408145" cy="1422573"/>
            <a:chOff x="528599" y="4000499"/>
            <a:chExt cx="8585199" cy="225827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EA059D-89F3-332F-E2A5-377A03D748DB}"/>
                </a:ext>
              </a:extLst>
            </p:cNvPr>
            <p:cNvSpPr/>
            <p:nvPr/>
          </p:nvSpPr>
          <p:spPr>
            <a:xfrm>
              <a:off x="2763800" y="4000499"/>
              <a:ext cx="6349998" cy="22582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Nhiệm</a:t>
              </a:r>
              <a:r>
                <a:rPr lang="en-US" sz="24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vụ</a:t>
              </a:r>
              <a:r>
                <a:rPr lang="en-US" sz="24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2: 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Trao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đổi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trước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00D584-8210-E46F-E238-97BD05293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0" t="33702" r="27914" b="37406"/>
            <a:stretch/>
          </p:blipFill>
          <p:spPr>
            <a:xfrm>
              <a:off x="528599" y="4198941"/>
              <a:ext cx="2209801" cy="183366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98F0D3-5607-C057-2C9F-9606BC239C67}"/>
              </a:ext>
            </a:extLst>
          </p:cNvPr>
          <p:cNvGrpSpPr/>
          <p:nvPr/>
        </p:nvGrpSpPr>
        <p:grpSpPr>
          <a:xfrm>
            <a:off x="479124" y="1692650"/>
            <a:ext cx="5104981" cy="1422574"/>
            <a:chOff x="1263859" y="1638299"/>
            <a:chExt cx="8103939" cy="22582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5928E2-41DD-FFB6-7E18-9502E7E6B0DC}"/>
                </a:ext>
              </a:extLst>
            </p:cNvPr>
            <p:cNvSpPr/>
            <p:nvPr/>
          </p:nvSpPr>
          <p:spPr>
            <a:xfrm>
              <a:off x="3017800" y="1638299"/>
              <a:ext cx="6349998" cy="225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Nhiệm</a:t>
              </a:r>
              <a:r>
                <a:rPr lang="en-US" sz="24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vụ</a:t>
              </a:r>
              <a:r>
                <a:rPr lang="en-US" sz="24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1: 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Trao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đổi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nhóm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FF22D8C-586A-12F9-71A4-D73F876B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81" t="-6" r="59168" b="74447"/>
            <a:stretch/>
          </p:blipFill>
          <p:spPr>
            <a:xfrm>
              <a:off x="1263859" y="1850603"/>
              <a:ext cx="1753941" cy="1833665"/>
            </a:xfrm>
            <a:prstGeom prst="rect">
              <a:avLst/>
            </a:prstGeom>
          </p:spPr>
        </p:pic>
      </p:grpSp>
      <p:sp>
        <p:nvSpPr>
          <p:cNvPr id="23" name="Speech Bubble: Rectangle with Corners Rounded 16">
            <a:extLst>
              <a:ext uri="{FF2B5EF4-FFF2-40B4-BE49-F238E27FC236}">
                <a16:creationId xmlns:a16="http://schemas.microsoft.com/office/drawing/2014/main" id="{42C7DAFE-DB27-4F8F-7918-2F2D1F77AC91}"/>
              </a:ext>
            </a:extLst>
          </p:cNvPr>
          <p:cNvSpPr/>
          <p:nvPr/>
        </p:nvSpPr>
        <p:spPr>
          <a:xfrm>
            <a:off x="4520684" y="3453378"/>
            <a:ext cx="7391568" cy="580003"/>
          </a:xfrm>
          <a:prstGeom prst="wedgeRoundRectCallout">
            <a:avLst>
              <a:gd name="adj1" fmla="val -58580"/>
              <a:gd name="adj2" fmla="val 250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a)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endParaRPr lang="en-US" sz="2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4" name="Speech Bubble: Rectangle with Corners Rounded 17">
            <a:extLst>
              <a:ext uri="{FF2B5EF4-FFF2-40B4-BE49-F238E27FC236}">
                <a16:creationId xmlns:a16="http://schemas.microsoft.com/office/drawing/2014/main" id="{CDE23076-CA69-3D3D-65A4-67F68ABD7F36}"/>
              </a:ext>
            </a:extLst>
          </p:cNvPr>
          <p:cNvSpPr/>
          <p:nvPr/>
        </p:nvSpPr>
        <p:spPr>
          <a:xfrm>
            <a:off x="4517420" y="4246037"/>
            <a:ext cx="7394831" cy="591559"/>
          </a:xfrm>
          <a:prstGeom prst="wedgeRoundRectCallout">
            <a:avLst>
              <a:gd name="adj1" fmla="val -57828"/>
              <a:gd name="adj2" fmla="val 37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b)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chi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1" name="Speech Bubble: Rectangle with Corners Rounded 17">
            <a:extLst>
              <a:ext uri="{FF2B5EF4-FFF2-40B4-BE49-F238E27FC236}">
                <a16:creationId xmlns:a16="http://schemas.microsoft.com/office/drawing/2014/main" id="{CDE23076-CA69-3D3D-65A4-67F68ABD7F36}"/>
              </a:ext>
            </a:extLst>
          </p:cNvPr>
          <p:cNvSpPr/>
          <p:nvPr/>
        </p:nvSpPr>
        <p:spPr>
          <a:xfrm>
            <a:off x="4520684" y="5079429"/>
            <a:ext cx="7394831" cy="1452770"/>
          </a:xfrm>
          <a:prstGeom prst="wedgeRoundRectCallout">
            <a:avLst>
              <a:gd name="adj1" fmla="val -57828"/>
              <a:gd name="adj2" fmla="val 37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tấm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gương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mình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endParaRPr lang="en-US" sz="2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5928E2-41DD-FFB6-7E18-9502E7E6B0DC}"/>
              </a:ext>
            </a:extLst>
          </p:cNvPr>
          <p:cNvSpPr/>
          <p:nvPr/>
        </p:nvSpPr>
        <p:spPr>
          <a:xfrm>
            <a:off x="1583997" y="300310"/>
            <a:ext cx="4000107" cy="7112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VẬN DỤNG</a:t>
            </a:r>
            <a:endParaRPr lang="en-US" sz="4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BBCC74-8A8C-A830-3F12-2907195C4EA7}"/>
              </a:ext>
            </a:extLst>
          </p:cNvPr>
          <p:cNvGrpSpPr/>
          <p:nvPr/>
        </p:nvGrpSpPr>
        <p:grpSpPr>
          <a:xfrm>
            <a:off x="6304731" y="1281804"/>
            <a:ext cx="5408145" cy="1422573"/>
            <a:chOff x="528599" y="4000499"/>
            <a:chExt cx="8585199" cy="22582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EA059D-89F3-332F-E2A5-377A03D748DB}"/>
                </a:ext>
              </a:extLst>
            </p:cNvPr>
            <p:cNvSpPr/>
            <p:nvPr/>
          </p:nvSpPr>
          <p:spPr>
            <a:xfrm>
              <a:off x="2418591" y="4000499"/>
              <a:ext cx="6695207" cy="22582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Nhiệm</a:t>
              </a:r>
              <a:r>
                <a:rPr lang="en-US" sz="24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vụ</a:t>
              </a:r>
              <a:r>
                <a:rPr lang="en-US" sz="24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2: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Thảo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luận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“Theo </a:t>
              </a:r>
              <a:r>
                <a:rPr lang="en-US" sz="2400" b="1" i="1" dirty="0" err="1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em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en-US" sz="2400" b="1" i="1" dirty="0" err="1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điều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gì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làm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nên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sự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vĩ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đại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của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Bác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Hồ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kính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yêu</a:t>
              </a:r>
              <a:r>
                <a:rPr lang="en-US" sz="2400" b="1" i="1" dirty="0">
                  <a:solidFill>
                    <a:schemeClr val="tx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?”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00D584-8210-E46F-E238-97BD05293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0" t="33702" r="27914" b="37406"/>
            <a:stretch/>
          </p:blipFill>
          <p:spPr>
            <a:xfrm>
              <a:off x="528599" y="4198941"/>
              <a:ext cx="2209801" cy="183366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98F0D3-5607-C057-2C9F-9606BC239C67}"/>
              </a:ext>
            </a:extLst>
          </p:cNvPr>
          <p:cNvGrpSpPr/>
          <p:nvPr/>
        </p:nvGrpSpPr>
        <p:grpSpPr>
          <a:xfrm>
            <a:off x="479123" y="1281803"/>
            <a:ext cx="5104981" cy="1422574"/>
            <a:chOff x="1263859" y="1638299"/>
            <a:chExt cx="8103939" cy="22582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5928E2-41DD-FFB6-7E18-9502E7E6B0DC}"/>
                </a:ext>
              </a:extLst>
            </p:cNvPr>
            <p:cNvSpPr/>
            <p:nvPr/>
          </p:nvSpPr>
          <p:spPr>
            <a:xfrm>
              <a:off x="3017800" y="1638299"/>
              <a:ext cx="6349998" cy="225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Nhiệm</a:t>
              </a:r>
              <a:r>
                <a:rPr lang="en-US" sz="24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vụ</a:t>
              </a:r>
              <a:r>
                <a:rPr lang="en-US" sz="24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1: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Thi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sáng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tác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thơ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hát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Bác</a:t>
              </a:r>
              <a:endPara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F22D8C-586A-12F9-71A4-D73F876B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81" t="-6" r="59168" b="74447"/>
            <a:stretch/>
          </p:blipFill>
          <p:spPr>
            <a:xfrm>
              <a:off x="1263859" y="1850603"/>
              <a:ext cx="1753941" cy="18336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902DEDB-5A13-2314-7C54-6274EC8058F3}"/>
              </a:ext>
            </a:extLst>
          </p:cNvPr>
          <p:cNvSpPr txBox="1"/>
          <p:nvPr/>
        </p:nvSpPr>
        <p:spPr>
          <a:xfrm>
            <a:off x="7204365" y="3051796"/>
            <a:ext cx="476396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Đạo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đức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mực</a:t>
            </a:r>
            <a:endParaRPr lang="en-US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hi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quên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dân</a:t>
            </a:r>
            <a:endParaRPr lang="en-US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lãnh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đạo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chúng</a:t>
            </a:r>
            <a:endParaRPr lang="en-US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02DEDB-5A13-2314-7C54-6274EC8058F3}"/>
              </a:ext>
            </a:extLst>
          </p:cNvPr>
          <p:cNvSpPr txBox="1"/>
          <p:nvPr/>
        </p:nvSpPr>
        <p:spPr>
          <a:xfrm>
            <a:off x="275509" y="3221846"/>
            <a:ext cx="672524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xa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dạy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vẫn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còn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Thi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đua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rèn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chăm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ngoan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Dựng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xây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Tổ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vinh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quang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giàu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vai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châu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Khai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gửi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thư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nhủ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07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5DB3BA62-B7F1-0C8A-5A77-499C16A41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1D8878-641D-4E2B-0E80-A45229C85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>
            <a:extLst>
              <a:ext uri="{FF2B5EF4-FFF2-40B4-BE49-F238E27FC236}">
                <a16:creationId xmlns:a16="http://schemas.microsoft.com/office/drawing/2014/main" id="{8E7E7360-F613-6988-26EF-EBCA47F60B3E}"/>
              </a:ext>
            </a:extLst>
          </p:cNvPr>
          <p:cNvSpPr/>
          <p:nvPr/>
        </p:nvSpPr>
        <p:spPr>
          <a:xfrm>
            <a:off x="1352137" y="3068613"/>
            <a:ext cx="9648000" cy="0"/>
          </a:xfrm>
          <a:prstGeom prst="line">
            <a:avLst/>
          </a:prstGeom>
          <a:ln w="133350" cap="rnd">
            <a:solidFill>
              <a:srgbClr val="1C0052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9630158D-ADC9-A02E-E8ED-8B6EF7713DE8}"/>
              </a:ext>
            </a:extLst>
          </p:cNvPr>
          <p:cNvGrpSpPr/>
          <p:nvPr/>
        </p:nvGrpSpPr>
        <p:grpSpPr>
          <a:xfrm>
            <a:off x="3418644" y="2670942"/>
            <a:ext cx="841556" cy="786473"/>
            <a:chOff x="0" y="0"/>
            <a:chExt cx="1727423" cy="1614355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64765A13-3331-9AE5-CEE7-B0EFE40EBD01}"/>
                </a:ext>
              </a:extLst>
            </p:cNvPr>
            <p:cNvSpPr/>
            <p:nvPr/>
          </p:nvSpPr>
          <p:spPr>
            <a:xfrm>
              <a:off x="0" y="0"/>
              <a:ext cx="1727423" cy="1614355"/>
            </a:xfrm>
            <a:custGeom>
              <a:avLst/>
              <a:gdLst/>
              <a:ahLst/>
              <a:cxnLst/>
              <a:rect l="l" t="t" r="r" b="b"/>
              <a:pathLst>
                <a:path w="1727423" h="1614355">
                  <a:moveTo>
                    <a:pt x="0" y="0"/>
                  </a:moveTo>
                  <a:lnTo>
                    <a:pt x="1727423" y="0"/>
                  </a:lnTo>
                  <a:lnTo>
                    <a:pt x="1727423" y="1614355"/>
                  </a:lnTo>
                  <a:lnTo>
                    <a:pt x="0" y="1614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B9674B-45A8-C07F-E5B8-C7EA38B9C17B}"/>
                </a:ext>
              </a:extLst>
            </p:cNvPr>
            <p:cNvSpPr txBox="1"/>
            <p:nvPr/>
          </p:nvSpPr>
          <p:spPr>
            <a:xfrm>
              <a:off x="73659" y="335687"/>
              <a:ext cx="1625753" cy="1149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38"/>
                </a:lnSpc>
              </a:pPr>
              <a:endParaRPr sz="2400">
                <a:latin typeface="UTM Avo" panose="02040603050506020204" pitchFamily="18"/>
              </a:endParaRPr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8A5D9D36-ACF0-F68B-5AF6-4D38D5BF6F90}"/>
              </a:ext>
            </a:extLst>
          </p:cNvPr>
          <p:cNvSpPr/>
          <p:nvPr/>
        </p:nvSpPr>
        <p:spPr>
          <a:xfrm rot="1519253">
            <a:off x="3750283" y="2740770"/>
            <a:ext cx="178277" cy="636703"/>
          </a:xfrm>
          <a:custGeom>
            <a:avLst/>
            <a:gdLst/>
            <a:ahLst/>
            <a:cxnLst/>
            <a:rect l="l" t="t" r="r" b="b"/>
            <a:pathLst>
              <a:path w="274455" h="980197">
                <a:moveTo>
                  <a:pt x="0" y="0"/>
                </a:moveTo>
                <a:lnTo>
                  <a:pt x="274455" y="0"/>
                </a:lnTo>
                <a:lnTo>
                  <a:pt x="274455" y="980196"/>
                </a:lnTo>
                <a:lnTo>
                  <a:pt x="0" y="9801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EC233B-1CE4-6E70-4E4C-01B74B5123DF}"/>
              </a:ext>
            </a:extLst>
          </p:cNvPr>
          <p:cNvGrpSpPr/>
          <p:nvPr/>
        </p:nvGrpSpPr>
        <p:grpSpPr>
          <a:xfrm>
            <a:off x="7784296" y="2670941"/>
            <a:ext cx="841556" cy="786473"/>
            <a:chOff x="5685794" y="2421714"/>
            <a:chExt cx="841556" cy="786473"/>
          </a:xfrm>
        </p:grpSpPr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17FAC9F3-5F57-4F25-290A-BE4A6A1A0915}"/>
                </a:ext>
              </a:extLst>
            </p:cNvPr>
            <p:cNvGrpSpPr/>
            <p:nvPr/>
          </p:nvGrpSpPr>
          <p:grpSpPr>
            <a:xfrm>
              <a:off x="5685794" y="2421714"/>
              <a:ext cx="841556" cy="786473"/>
              <a:chOff x="0" y="0"/>
              <a:chExt cx="1727423" cy="1614355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25282632-BADF-431C-CEE3-8406E188694F}"/>
                  </a:ext>
                </a:extLst>
              </p:cNvPr>
              <p:cNvSpPr/>
              <p:nvPr/>
            </p:nvSpPr>
            <p:spPr>
              <a:xfrm>
                <a:off x="0" y="0"/>
                <a:ext cx="1727423" cy="1614355"/>
              </a:xfrm>
              <a:custGeom>
                <a:avLst/>
                <a:gdLst/>
                <a:ahLst/>
                <a:cxnLst/>
                <a:rect l="l" t="t" r="r" b="b"/>
                <a:pathLst>
                  <a:path w="1727423" h="1614355">
                    <a:moveTo>
                      <a:pt x="0" y="0"/>
                    </a:moveTo>
                    <a:lnTo>
                      <a:pt x="1727423" y="0"/>
                    </a:lnTo>
                    <a:lnTo>
                      <a:pt x="1727423" y="1614355"/>
                    </a:lnTo>
                    <a:lnTo>
                      <a:pt x="0" y="1614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4CEF6E26-16CD-4AB7-885F-342900F9AAB7}"/>
                  </a:ext>
                </a:extLst>
              </p:cNvPr>
              <p:cNvSpPr txBox="1"/>
              <p:nvPr/>
            </p:nvSpPr>
            <p:spPr>
              <a:xfrm>
                <a:off x="73659" y="335687"/>
                <a:ext cx="1625753" cy="114979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238"/>
                  </a:lnSpc>
                </a:pPr>
                <a:endParaRPr sz="2400">
                  <a:latin typeface="UTM Avo" panose="02040603050506020204" pitchFamily="18"/>
                </a:endParaRPr>
              </a:p>
            </p:txBody>
          </p:sp>
        </p:grp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4EE6A8E4-2165-A0E2-47CB-527644F0BEAB}"/>
                </a:ext>
              </a:extLst>
            </p:cNvPr>
            <p:cNvSpPr/>
            <p:nvPr/>
          </p:nvSpPr>
          <p:spPr>
            <a:xfrm rot="2228953">
              <a:off x="5910925" y="2489737"/>
              <a:ext cx="324160" cy="640316"/>
            </a:xfrm>
            <a:custGeom>
              <a:avLst/>
              <a:gdLst/>
              <a:ahLst/>
              <a:cxnLst/>
              <a:rect l="l" t="t" r="r" b="b"/>
              <a:pathLst>
                <a:path w="499041" h="985760">
                  <a:moveTo>
                    <a:pt x="0" y="0"/>
                  </a:moveTo>
                  <a:lnTo>
                    <a:pt x="499042" y="0"/>
                  </a:lnTo>
                  <a:lnTo>
                    <a:pt x="499042" y="985760"/>
                  </a:lnTo>
                  <a:lnTo>
                    <a:pt x="0" y="98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F77489B-8BA9-ABA7-010A-639ABBE322C8}"/>
              </a:ext>
            </a:extLst>
          </p:cNvPr>
          <p:cNvSpPr txBox="1"/>
          <p:nvPr/>
        </p:nvSpPr>
        <p:spPr>
          <a:xfrm>
            <a:off x="2190411" y="3680439"/>
            <a:ext cx="3298019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Lắng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nghe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GV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6F4F1A-436E-47CF-2967-76770DC4536E}"/>
              </a:ext>
            </a:extLst>
          </p:cNvPr>
          <p:cNvSpPr txBox="1"/>
          <p:nvPr/>
        </p:nvSpPr>
        <p:spPr>
          <a:xfrm>
            <a:off x="5986733" y="3692763"/>
            <a:ext cx="436954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Đọc và chuẩn bị trướ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44830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703" y="-68511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325" y="2528242"/>
            <a:ext cx="11176746" cy="11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Trao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em</a:t>
            </a:r>
            <a:endParaRPr 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8FC563-EA9D-9C59-DA7C-8806B8B0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610" y="38744"/>
            <a:ext cx="4208780" cy="1571625"/>
          </a:xfrm>
          <a:prstGeom prst="rect">
            <a:avLst/>
          </a:prstGeom>
        </p:spPr>
      </p:pic>
      <p:pic>
        <p:nvPicPr>
          <p:cNvPr id="2050" name="Picture 2" descr="Sách giáo khoa THPT 2018">
            <a:extLst>
              <a:ext uri="{FF2B5EF4-FFF2-40B4-BE49-F238E27FC236}">
                <a16:creationId xmlns:a16="http://schemas.microsoft.com/office/drawing/2014/main" id="{DE6A9B1F-1EDF-353C-3150-307BC1515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002" y="287823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662" y="502822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5808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45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C2D6A12-42FC-6EEB-211F-6EFE70716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C235432-3923-A218-D229-6C73B339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" y="-4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"/>
          <p:cNvSpPr txBox="1"/>
          <p:nvPr/>
        </p:nvSpPr>
        <p:spPr>
          <a:xfrm>
            <a:off x="274918" y="-465"/>
            <a:ext cx="1181269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GB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GB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GB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GB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GB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GB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dk1"/>
                </a:solidFill>
                <a:hlinkClick r:id="rId6"/>
              </a:rPr>
              <a:t>Như </a:t>
            </a:r>
            <a:r>
              <a:rPr lang="en-US" sz="2800" dirty="0">
                <a:solidFill>
                  <a:schemeClr val="dk1"/>
                </a:solidFill>
                <a:hlinkClick r:id="rId6"/>
              </a:rPr>
              <a:t>c</a:t>
            </a:r>
            <a:r>
              <a:rPr lang="vi-VN" sz="2800" dirty="0">
                <a:solidFill>
                  <a:schemeClr val="dk1"/>
                </a:solidFill>
                <a:hlinkClick r:id="rId6"/>
              </a:rPr>
              <a:t>ó Bác Hồ </a:t>
            </a:r>
            <a:r>
              <a:rPr lang="en-US" sz="2800" dirty="0">
                <a:solidFill>
                  <a:schemeClr val="dk1"/>
                </a:solidFill>
                <a:hlinkClick r:id="rId6"/>
              </a:rPr>
              <a:t>t</a:t>
            </a:r>
            <a:r>
              <a:rPr lang="vi-VN" sz="2800" dirty="0">
                <a:solidFill>
                  <a:schemeClr val="dk1"/>
                </a:solidFill>
                <a:hlinkClick r:id="rId6"/>
              </a:rPr>
              <a:t>rong </a:t>
            </a:r>
            <a:r>
              <a:rPr lang="en-US" sz="2800" dirty="0">
                <a:solidFill>
                  <a:schemeClr val="dk1"/>
                </a:solidFill>
                <a:hlinkClick r:id="rId6"/>
              </a:rPr>
              <a:t>n</a:t>
            </a:r>
            <a:r>
              <a:rPr lang="vi-VN" sz="2800" dirty="0">
                <a:solidFill>
                  <a:schemeClr val="dk1"/>
                </a:solidFill>
                <a:hlinkClick r:id="rId6"/>
              </a:rPr>
              <a:t>gày </a:t>
            </a:r>
            <a:r>
              <a:rPr lang="en-US" sz="2800" dirty="0">
                <a:solidFill>
                  <a:schemeClr val="dk1"/>
                </a:solidFill>
                <a:hlinkClick r:id="rId6"/>
              </a:rPr>
              <a:t>v</a:t>
            </a:r>
            <a:r>
              <a:rPr lang="vi-VN" sz="2800" dirty="0">
                <a:solidFill>
                  <a:schemeClr val="dk1"/>
                </a:solidFill>
                <a:hlinkClick r:id="rId6"/>
              </a:rPr>
              <a:t>ui </a:t>
            </a:r>
            <a:r>
              <a:rPr lang="en-US" sz="2800" dirty="0">
                <a:solidFill>
                  <a:schemeClr val="dk1"/>
                </a:solidFill>
                <a:hlinkClick r:id="rId6"/>
              </a:rPr>
              <a:t>đ</a:t>
            </a:r>
            <a:r>
              <a:rPr lang="vi-VN" sz="2800" dirty="0">
                <a:solidFill>
                  <a:schemeClr val="dk1"/>
                </a:solidFill>
                <a:hlinkClick r:id="rId6"/>
              </a:rPr>
              <a:t>ại </a:t>
            </a:r>
            <a:r>
              <a:rPr lang="en-US" sz="2800" dirty="0">
                <a:solidFill>
                  <a:schemeClr val="dk1"/>
                </a:solidFill>
                <a:hlinkClick r:id="rId6"/>
              </a:rPr>
              <a:t>t</a:t>
            </a:r>
            <a:r>
              <a:rPr lang="vi-VN" sz="2800" dirty="0">
                <a:solidFill>
                  <a:schemeClr val="dk1"/>
                </a:solidFill>
                <a:hlinkClick r:id="rId6"/>
              </a:rPr>
              <a:t>hắng</a:t>
            </a:r>
            <a:endParaRPr lang="en-US" altLang="en-GB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1D4BB530-B22F-B631-9AF6-9439A0F20D18}"/>
              </a:ext>
            </a:extLst>
          </p:cNvPr>
          <p:cNvSpPr txBox="1"/>
          <p:nvPr/>
        </p:nvSpPr>
        <p:spPr>
          <a:xfrm>
            <a:off x="122238" y="6050972"/>
            <a:ext cx="496056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DF3A27AA-73D7-859E-981B-3D99F6220735}"/>
              </a:ext>
            </a:extLst>
          </p:cNvPr>
          <p:cNvSpPr txBox="1"/>
          <p:nvPr/>
        </p:nvSpPr>
        <p:spPr>
          <a:xfrm>
            <a:off x="5260274" y="6097138"/>
            <a:ext cx="7109196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endParaRPr lang="en-US" altLang="en-GB" sz="3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y2mate.com - Như Có Bác Trong Ngày Vui Đại Thắng  Phạm Tuyên  Âm nhạc cổ điển Việt Nam _360P">
            <a:hlinkClick r:id="" action="ppaction://media"/>
            <a:extLst>
              <a:ext uri="{FF2B5EF4-FFF2-40B4-BE49-F238E27FC236}">
                <a16:creationId xmlns:a16="http://schemas.microsoft.com/office/drawing/2014/main" id="{DC47F38E-94E8-43B7-A7B3-1661333E29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5499" y="514350"/>
            <a:ext cx="9924956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1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C6CD52-BB2F-4790-D2C8-A2451BA54B26}"/>
              </a:ext>
            </a:extLst>
          </p:cNvPr>
          <p:cNvGrpSpPr/>
          <p:nvPr/>
        </p:nvGrpSpPr>
        <p:grpSpPr>
          <a:xfrm>
            <a:off x="3167612" y="979567"/>
            <a:ext cx="9147923" cy="722006"/>
            <a:chOff x="1026498" y="1118120"/>
            <a:chExt cx="7260968" cy="57307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209177-95F2-EFC0-CFB0-FAD55004F68C}"/>
                </a:ext>
              </a:extLst>
            </p:cNvPr>
            <p:cNvSpPr txBox="1"/>
            <p:nvPr/>
          </p:nvSpPr>
          <p:spPr>
            <a:xfrm>
              <a:off x="1222606" y="1179260"/>
              <a:ext cx="7064860" cy="455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151961">
                <a:lnSpc>
                  <a:spcPct val="150000"/>
                </a:lnSpc>
                <a:defRPr/>
              </a:pPr>
              <a:r>
                <a:rPr lang="en-US" sz="2400" b="1" kern="0" dirty="0" err="1">
                  <a:latin typeface="+mj-lt"/>
                  <a:cs typeface="Arial" panose="020B0604020202020204" pitchFamily="34" charset="0"/>
                  <a:sym typeface="Arial"/>
                </a:rPr>
                <a:t>Xem</a:t>
              </a:r>
              <a:r>
                <a:rPr lang="en-US" sz="2400" b="1" kern="0" dirty="0">
                  <a:latin typeface="+mj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latin typeface="+mj-lt"/>
                  <a:cs typeface="Arial" panose="020B0604020202020204" pitchFamily="34" charset="0"/>
                  <a:sym typeface="Arial"/>
                </a:rPr>
                <a:t>một</a:t>
              </a:r>
              <a:r>
                <a:rPr lang="en-US" sz="2400" b="1" kern="0" dirty="0">
                  <a:latin typeface="+mj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latin typeface="+mj-lt"/>
                  <a:cs typeface="Arial" panose="020B0604020202020204" pitchFamily="34" charset="0"/>
                  <a:sym typeface="Arial"/>
                </a:rPr>
                <a:t>số</a:t>
              </a:r>
              <a:r>
                <a:rPr lang="en-US" sz="2400" b="1" kern="0" dirty="0">
                  <a:latin typeface="+mj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latin typeface="+mj-lt"/>
                  <a:cs typeface="Arial" panose="020B0604020202020204" pitchFamily="34" charset="0"/>
                  <a:sym typeface="Arial"/>
                </a:rPr>
                <a:t>hình</a:t>
              </a:r>
              <a:r>
                <a:rPr lang="en-US" sz="2400" b="1" kern="0" dirty="0">
                  <a:latin typeface="+mj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latin typeface="+mj-lt"/>
                  <a:cs typeface="Arial" panose="020B0604020202020204" pitchFamily="34" charset="0"/>
                  <a:sym typeface="Arial"/>
                </a:rPr>
                <a:t>ảnh</a:t>
              </a:r>
              <a:r>
                <a:rPr lang="en-US" sz="2400" b="1" kern="0" dirty="0">
                  <a:latin typeface="+mj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latin typeface="+mj-lt"/>
                  <a:cs typeface="Arial" panose="020B0604020202020204" pitchFamily="34" charset="0"/>
                  <a:sym typeface="Arial"/>
                </a:rPr>
                <a:t>về</a:t>
              </a:r>
              <a:r>
                <a:rPr lang="en-US" sz="2400" b="1" kern="0" dirty="0">
                  <a:latin typeface="+mj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latin typeface="+mj-lt"/>
                  <a:cs typeface="Arial" panose="020B0604020202020204" pitchFamily="34" charset="0"/>
                  <a:sym typeface="Arial"/>
                </a:rPr>
                <a:t>các</a:t>
              </a:r>
              <a:r>
                <a:rPr lang="en-US" sz="2400" b="1" kern="0" dirty="0">
                  <a:latin typeface="+mj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latin typeface="+mj-lt"/>
                  <a:cs typeface="Arial" panose="020B0604020202020204" pitchFamily="34" charset="0"/>
                  <a:sym typeface="Arial"/>
                </a:rPr>
                <a:t>cuốn</a:t>
              </a:r>
              <a:r>
                <a:rPr lang="en-US" sz="2400" b="1" kern="0" dirty="0">
                  <a:latin typeface="+mj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latin typeface="+mj-lt"/>
                  <a:cs typeface="Arial" panose="020B0604020202020204" pitchFamily="34" charset="0"/>
                  <a:sym typeface="Arial"/>
                </a:rPr>
                <a:t>sách</a:t>
              </a:r>
              <a:r>
                <a:rPr lang="en-US" sz="2400" b="1" kern="0" dirty="0">
                  <a:latin typeface="+mj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latin typeface="+mj-lt"/>
                  <a:cs typeface="Arial" panose="020B0604020202020204" pitchFamily="34" charset="0"/>
                  <a:sym typeface="Arial"/>
                </a:rPr>
                <a:t>sau</a:t>
              </a:r>
              <a:r>
                <a:rPr lang="en-US" sz="2400" b="1" kern="0" dirty="0">
                  <a:latin typeface="+mj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latin typeface="+mj-lt"/>
                  <a:cs typeface="Arial" panose="020B0604020202020204" pitchFamily="34" charset="0"/>
                  <a:sym typeface="Arial"/>
                </a:rPr>
                <a:t>đây</a:t>
              </a:r>
              <a:r>
                <a:rPr lang="en-US" sz="2400" b="1" kern="0" dirty="0">
                  <a:latin typeface="+mj-lt"/>
                  <a:cs typeface="Arial" panose="020B0604020202020204" pitchFamily="34" charset="0"/>
                  <a:sym typeface="Arial"/>
                </a:rPr>
                <a:t>:</a:t>
              </a:r>
            </a:p>
          </p:txBody>
        </p:sp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C34D10EA-501B-49FD-14A9-922C46907E2B}"/>
                </a:ext>
              </a:extLst>
            </p:cNvPr>
            <p:cNvSpPr/>
            <p:nvPr/>
          </p:nvSpPr>
          <p:spPr>
            <a:xfrm>
              <a:off x="1026498" y="1118120"/>
              <a:ext cx="672094" cy="573077"/>
            </a:xfrm>
            <a:custGeom>
              <a:avLst/>
              <a:gdLst/>
              <a:ahLst/>
              <a:cxnLst/>
              <a:rect l="l" t="t" r="r" b="b"/>
              <a:pathLst>
                <a:path w="4812632" h="4114800">
                  <a:moveTo>
                    <a:pt x="0" y="0"/>
                  </a:moveTo>
                  <a:lnTo>
                    <a:pt x="4812632" y="0"/>
                  </a:lnTo>
                  <a:lnTo>
                    <a:pt x="481263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151961">
                <a:defRPr/>
              </a:pPr>
              <a:endParaRPr lang="en-US" sz="2400" kern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31" y="1711032"/>
            <a:ext cx="9884343" cy="514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1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2133DF53-47FA-3FF9-5FA8-90DA8E801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47569F-AD26-78E6-78FF-CA5E3F774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00C1409-FC8A-8067-B562-153ECC7CBB04}"/>
              </a:ext>
            </a:extLst>
          </p:cNvPr>
          <p:cNvGrpSpPr/>
          <p:nvPr/>
        </p:nvGrpSpPr>
        <p:grpSpPr>
          <a:xfrm>
            <a:off x="4346531" y="1743016"/>
            <a:ext cx="7039627" cy="4186659"/>
            <a:chOff x="4830178" y="1743016"/>
            <a:chExt cx="6144166" cy="418665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6B25D34-049E-712F-CCA4-D89B2BB89FF9}"/>
                </a:ext>
              </a:extLst>
            </p:cNvPr>
            <p:cNvGrpSpPr/>
            <p:nvPr/>
          </p:nvGrpSpPr>
          <p:grpSpPr>
            <a:xfrm>
              <a:off x="4830178" y="1743016"/>
              <a:ext cx="6144166" cy="4186659"/>
              <a:chOff x="1295400" y="2154959"/>
              <a:chExt cx="9753600" cy="664614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169B399-E07C-3C3D-A25A-2DD6BB4A3544}"/>
                  </a:ext>
                </a:extLst>
              </p:cNvPr>
              <p:cNvGrpSpPr/>
              <p:nvPr/>
            </p:nvGrpSpPr>
            <p:grpSpPr>
              <a:xfrm>
                <a:off x="1295400" y="2154959"/>
                <a:ext cx="9753600" cy="6646141"/>
                <a:chOff x="1295400" y="2154959"/>
                <a:chExt cx="9753600" cy="6646141"/>
              </a:xfrm>
            </p:grpSpPr>
            <p:grpSp>
              <p:nvGrpSpPr>
                <p:cNvPr id="5" name="Group 13">
                  <a:extLst>
                    <a:ext uri="{FF2B5EF4-FFF2-40B4-BE49-F238E27FC236}">
                      <a16:creationId xmlns:a16="http://schemas.microsoft.com/office/drawing/2014/main" id="{6CC04C40-FFC3-86B1-6B21-6467FAFAD488}"/>
                    </a:ext>
                  </a:extLst>
                </p:cNvPr>
                <p:cNvGrpSpPr/>
                <p:nvPr/>
              </p:nvGrpSpPr>
              <p:grpSpPr>
                <a:xfrm>
                  <a:off x="1295400" y="2705100"/>
                  <a:ext cx="9753600" cy="6096000"/>
                  <a:chOff x="0" y="0"/>
                  <a:chExt cx="2306332" cy="527724"/>
                </a:xfrm>
              </p:grpSpPr>
              <p:sp>
                <p:nvSpPr>
                  <p:cNvPr id="7" name="Freeform 14">
                    <a:extLst>
                      <a:ext uri="{FF2B5EF4-FFF2-40B4-BE49-F238E27FC236}">
                        <a16:creationId xmlns:a16="http://schemas.microsoft.com/office/drawing/2014/main" id="{449E366A-1DA1-49B5-9C1B-72DAE456C90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306332" cy="527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6332" h="527724">
                        <a:moveTo>
                          <a:pt x="45089" y="0"/>
                        </a:moveTo>
                        <a:lnTo>
                          <a:pt x="2261243" y="0"/>
                        </a:lnTo>
                        <a:cubicBezTo>
                          <a:pt x="2273201" y="0"/>
                          <a:pt x="2284670" y="4750"/>
                          <a:pt x="2293126" y="13206"/>
                        </a:cubicBezTo>
                        <a:cubicBezTo>
                          <a:pt x="2301582" y="21662"/>
                          <a:pt x="2306332" y="33131"/>
                          <a:pt x="2306332" y="45089"/>
                        </a:cubicBezTo>
                        <a:lnTo>
                          <a:pt x="2306332" y="482635"/>
                        </a:lnTo>
                        <a:cubicBezTo>
                          <a:pt x="2306332" y="494594"/>
                          <a:pt x="2301582" y="506062"/>
                          <a:pt x="2293126" y="514518"/>
                        </a:cubicBezTo>
                        <a:cubicBezTo>
                          <a:pt x="2284670" y="522974"/>
                          <a:pt x="2273201" y="527724"/>
                          <a:pt x="2261243" y="527724"/>
                        </a:cubicBezTo>
                        <a:lnTo>
                          <a:pt x="45089" y="527724"/>
                        </a:lnTo>
                        <a:cubicBezTo>
                          <a:pt x="33131" y="527724"/>
                          <a:pt x="21662" y="522974"/>
                          <a:pt x="13206" y="514518"/>
                        </a:cubicBezTo>
                        <a:cubicBezTo>
                          <a:pt x="4750" y="506062"/>
                          <a:pt x="0" y="494594"/>
                          <a:pt x="0" y="482635"/>
                        </a:cubicBezTo>
                        <a:lnTo>
                          <a:pt x="0" y="45089"/>
                        </a:lnTo>
                        <a:cubicBezTo>
                          <a:pt x="0" y="33131"/>
                          <a:pt x="4750" y="21662"/>
                          <a:pt x="13206" y="13206"/>
                        </a:cubicBezTo>
                        <a:cubicBezTo>
                          <a:pt x="21662" y="4750"/>
                          <a:pt x="33131" y="0"/>
                          <a:pt x="45089" y="0"/>
                        </a:cubicBezTo>
                        <a:close/>
                      </a:path>
                    </a:pathLst>
                  </a:custGeom>
                  <a:noFill/>
                  <a:ln w="95250" cap="rnd">
                    <a:solidFill>
                      <a:srgbClr val="F79F48"/>
                    </a:solidFill>
                    <a:prstDash val="solid"/>
                    <a:round/>
                  </a:ln>
                </p:spPr>
                <p:txBody>
                  <a:bodyPr/>
                  <a:lstStyle/>
                  <a:p>
                    <a:endParaRPr lang="en-US" sz="2400" dirty="0">
                      <a:latin typeface="+mj-lt"/>
                    </a:endParaRPr>
                  </a:p>
                </p:txBody>
              </p:sp>
              <p:sp>
                <p:nvSpPr>
                  <p:cNvPr id="8" name="TextBox 15">
                    <a:extLst>
                      <a:ext uri="{FF2B5EF4-FFF2-40B4-BE49-F238E27FC236}">
                        <a16:creationId xmlns:a16="http://schemas.microsoft.com/office/drawing/2014/main" id="{7FAE2E7E-4745-B874-36A0-927E3536C419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47625"/>
                    <a:ext cx="2306332" cy="575349"/>
                  </a:xfrm>
                  <a:prstGeom prst="rect">
                    <a:avLst/>
                  </a:prstGeom>
                </p:spPr>
                <p:txBody>
                  <a:bodyPr lIns="32001" tIns="32001" rIns="32001" bIns="32001" rtlCol="0" anchor="ctr"/>
                  <a:lstStyle/>
                  <a:p>
                    <a:pPr algn="ctr">
                      <a:lnSpc>
                        <a:spcPts val="1675"/>
                      </a:lnSpc>
                    </a:pPr>
                    <a:endParaRPr sz="2400">
                      <a:latin typeface="+mj-lt"/>
                    </a:endParaRPr>
                  </a:p>
                </p:txBody>
              </p:sp>
            </p:grpSp>
            <p:sp>
              <p:nvSpPr>
                <p:cNvPr id="6" name="Freeform 14">
                  <a:extLst>
                    <a:ext uri="{FF2B5EF4-FFF2-40B4-BE49-F238E27FC236}">
                      <a16:creationId xmlns:a16="http://schemas.microsoft.com/office/drawing/2014/main" id="{F48F70A0-80C0-69E5-43FD-2A227D012D4C}"/>
                    </a:ext>
                  </a:extLst>
                </p:cNvPr>
                <p:cNvSpPr/>
                <p:nvPr/>
              </p:nvSpPr>
              <p:spPr>
                <a:xfrm>
                  <a:off x="3124200" y="2154959"/>
                  <a:ext cx="6476999" cy="1235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6332" h="527724">
                      <a:moveTo>
                        <a:pt x="45089" y="0"/>
                      </a:moveTo>
                      <a:lnTo>
                        <a:pt x="2261243" y="0"/>
                      </a:lnTo>
                      <a:cubicBezTo>
                        <a:pt x="2273201" y="0"/>
                        <a:pt x="2284670" y="4750"/>
                        <a:pt x="2293126" y="13206"/>
                      </a:cubicBezTo>
                      <a:cubicBezTo>
                        <a:pt x="2301582" y="21662"/>
                        <a:pt x="2306332" y="33131"/>
                        <a:pt x="2306332" y="45089"/>
                      </a:cubicBezTo>
                      <a:lnTo>
                        <a:pt x="2306332" y="482635"/>
                      </a:lnTo>
                      <a:cubicBezTo>
                        <a:pt x="2306332" y="494594"/>
                        <a:pt x="2301582" y="506062"/>
                        <a:pt x="2293126" y="514518"/>
                      </a:cubicBezTo>
                      <a:cubicBezTo>
                        <a:pt x="2284670" y="522974"/>
                        <a:pt x="2273201" y="527724"/>
                        <a:pt x="2261243" y="527724"/>
                      </a:cubicBezTo>
                      <a:lnTo>
                        <a:pt x="45089" y="527724"/>
                      </a:lnTo>
                      <a:cubicBezTo>
                        <a:pt x="33131" y="527724"/>
                        <a:pt x="21662" y="522974"/>
                        <a:pt x="13206" y="514518"/>
                      </a:cubicBezTo>
                      <a:cubicBezTo>
                        <a:pt x="4750" y="506062"/>
                        <a:pt x="0" y="494594"/>
                        <a:pt x="0" y="482635"/>
                      </a:cubicBezTo>
                      <a:lnTo>
                        <a:pt x="0" y="45089"/>
                      </a:lnTo>
                      <a:cubicBezTo>
                        <a:pt x="0" y="33131"/>
                        <a:pt x="4750" y="21662"/>
                        <a:pt x="13206" y="13206"/>
                      </a:cubicBezTo>
                      <a:cubicBezTo>
                        <a:pt x="21662" y="4750"/>
                        <a:pt x="33131" y="0"/>
                        <a:pt x="45089" y="0"/>
                      </a:cubicBezTo>
                      <a:close/>
                    </a:path>
                  </a:pathLst>
                </a:custGeom>
                <a:solidFill>
                  <a:srgbClr val="F79F48"/>
                </a:solidFill>
                <a:ln w="95250" cap="rnd">
                  <a:solidFill>
                    <a:srgbClr val="F79F48"/>
                  </a:solidFill>
                  <a:prstDash val="solid"/>
                  <a:round/>
                </a:ln>
              </p:spPr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05690C-707C-FA3D-63FE-D6787F20BF4C}"/>
                  </a:ext>
                </a:extLst>
              </p:cNvPr>
              <p:cNvSpPr txBox="1"/>
              <p:nvPr/>
            </p:nvSpPr>
            <p:spPr>
              <a:xfrm>
                <a:off x="2933700" y="2432021"/>
                <a:ext cx="6476999" cy="928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Đề</a:t>
                </a: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bài</a:t>
                </a:r>
                <a:endParaRPr lang="en-US" sz="32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02DEDB-5A13-2314-7C54-6274EC8058F3}"/>
                </a:ext>
              </a:extLst>
            </p:cNvPr>
            <p:cNvSpPr txBox="1"/>
            <p:nvPr/>
          </p:nvSpPr>
          <p:spPr>
            <a:xfrm>
              <a:off x="5129555" y="2459313"/>
              <a:ext cx="5545412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Kể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chuyện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(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hoặc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đọc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bài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thơ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hát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bài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hát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)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Bác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Hồ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2.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Trao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đổi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nội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dung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tác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phẩm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được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giới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thiệu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B920B7D-BAA6-1B0F-3BDD-ECE8BD2AE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0" r="56251" b="40733"/>
          <a:stretch/>
        </p:blipFill>
        <p:spPr>
          <a:xfrm>
            <a:off x="1067545" y="2114184"/>
            <a:ext cx="2458835" cy="40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2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0C1462-4746-887C-BADF-B1DFC1358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35C27DA0-0077-53B0-7AE5-BA3F5E8DD018}"/>
              </a:ext>
            </a:extLst>
          </p:cNvPr>
          <p:cNvSpPr/>
          <p:nvPr/>
        </p:nvSpPr>
        <p:spPr>
          <a:xfrm flipH="1">
            <a:off x="8490340" y="2703771"/>
            <a:ext cx="2851581" cy="2840888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687939FF-8720-0752-E583-6B64BDD91BEA}"/>
              </a:ext>
            </a:extLst>
          </p:cNvPr>
          <p:cNvGrpSpPr/>
          <p:nvPr/>
        </p:nvGrpSpPr>
        <p:grpSpPr>
          <a:xfrm>
            <a:off x="892133" y="2416266"/>
            <a:ext cx="7044163" cy="3229993"/>
            <a:chOff x="0" y="0"/>
            <a:chExt cx="3063959" cy="1404932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7230FFE4-2A10-60DD-31B2-06699BB99526}"/>
                </a:ext>
              </a:extLst>
            </p:cNvPr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58392C62-886B-CAA4-A35E-13E1C54145D8}"/>
                </a:ext>
              </a:extLst>
            </p:cNvPr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4300">
                <a:latin typeface="+mj-lt"/>
              </a:endParaRPr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3D4D689E-CE9B-6364-F6AB-E09CD4A7BDA6}"/>
              </a:ext>
            </a:extLst>
          </p:cNvPr>
          <p:cNvGrpSpPr/>
          <p:nvPr/>
        </p:nvGrpSpPr>
        <p:grpSpPr>
          <a:xfrm>
            <a:off x="790533" y="2314666"/>
            <a:ext cx="7044163" cy="3229993"/>
            <a:chOff x="0" y="0"/>
            <a:chExt cx="3063959" cy="1404932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6F48A85-6F4C-470F-1885-16A3A8179767}"/>
                </a:ext>
              </a:extLst>
            </p:cNvPr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3C567EF5-B976-2910-BF65-85C088FB96DC}"/>
                </a:ext>
              </a:extLst>
            </p:cNvPr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4300">
                <a:latin typeface="+mj-lt"/>
              </a:endParaRPr>
            </a:p>
          </p:txBody>
        </p:sp>
      </p:grpSp>
      <p:sp>
        <p:nvSpPr>
          <p:cNvPr id="16" name="Freeform 12">
            <a:extLst>
              <a:ext uri="{FF2B5EF4-FFF2-40B4-BE49-F238E27FC236}">
                <a16:creationId xmlns:a16="http://schemas.microsoft.com/office/drawing/2014/main" id="{ABC0B434-5459-D8B2-1DEB-1AC4126A9845}"/>
              </a:ext>
            </a:extLst>
          </p:cNvPr>
          <p:cNvSpPr/>
          <p:nvPr/>
        </p:nvSpPr>
        <p:spPr>
          <a:xfrm>
            <a:off x="10373329" y="907191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5AE6DDC1-E254-530B-2010-9D04ECDDF98C}"/>
              </a:ext>
            </a:extLst>
          </p:cNvPr>
          <p:cNvSpPr/>
          <p:nvPr/>
        </p:nvSpPr>
        <p:spPr>
          <a:xfrm>
            <a:off x="10206009" y="4921030"/>
            <a:ext cx="1334281" cy="688823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B9441A2F-318B-847B-4B55-1EFEE288BA6C}"/>
              </a:ext>
            </a:extLst>
          </p:cNvPr>
          <p:cNvSpPr/>
          <p:nvPr/>
        </p:nvSpPr>
        <p:spPr>
          <a:xfrm>
            <a:off x="8269601" y="4940614"/>
            <a:ext cx="1334281" cy="688823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B923EB26-BA34-6FB7-C7C4-09C076786443}"/>
              </a:ext>
            </a:extLst>
          </p:cNvPr>
          <p:cNvSpPr/>
          <p:nvPr/>
        </p:nvSpPr>
        <p:spPr>
          <a:xfrm>
            <a:off x="8945323" y="5163807"/>
            <a:ext cx="658559" cy="470465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0" r="-220"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682E1F-9DA4-A226-663F-A8C46D226662}"/>
              </a:ext>
            </a:extLst>
          </p:cNvPr>
          <p:cNvSpPr txBox="1"/>
          <p:nvPr/>
        </p:nvSpPr>
        <p:spPr>
          <a:xfrm>
            <a:off x="-114418" y="2952724"/>
            <a:ext cx="8854063" cy="19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HOẠT ĐỘNG 1:</a:t>
            </a:r>
          </a:p>
          <a:p>
            <a:pPr algn="ctr">
              <a:lnSpc>
                <a:spcPct val="150000"/>
              </a:lnSpc>
            </a:pPr>
            <a:r>
              <a:rPr lang="en-US" sz="43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CHUẨN BỊ</a:t>
            </a:r>
          </a:p>
        </p:txBody>
      </p:sp>
    </p:spTree>
    <p:extLst>
      <p:ext uri="{BB962C8B-B14F-4D97-AF65-F5344CB8AC3E}">
        <p14:creationId xmlns:p14="http://schemas.microsoft.com/office/powerpoint/2010/main" val="124339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91EE31-6AC5-0788-02FF-D642796DC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69DD93-BB07-BA39-D327-4C4FF75B6F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84" r="9167" b="28518"/>
          <a:stretch/>
        </p:blipFill>
        <p:spPr>
          <a:xfrm>
            <a:off x="2463846" y="3166281"/>
            <a:ext cx="7264307" cy="3594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34">
            <a:extLst>
              <a:ext uri="{FF2B5EF4-FFF2-40B4-BE49-F238E27FC236}">
                <a16:creationId xmlns:a16="http://schemas.microsoft.com/office/drawing/2014/main" id="{6DBBD0CB-33E7-B58B-309E-104E6A95B9A9}"/>
              </a:ext>
            </a:extLst>
          </p:cNvPr>
          <p:cNvSpPr/>
          <p:nvPr/>
        </p:nvSpPr>
        <p:spPr>
          <a:xfrm>
            <a:off x="3876079" y="1065171"/>
            <a:ext cx="4439840" cy="5847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51961">
              <a:defRPr/>
            </a:pPr>
            <a:r>
              <a:rPr lang="en-US" sz="2400" b="1" kern="0" dirty="0">
                <a:latin typeface="+mj-lt"/>
                <a:cs typeface="Arial" panose="020B0604020202020204" pitchFamily="34" charset="0"/>
                <a:sym typeface="Arial"/>
              </a:rPr>
              <a:t>HOẠT ĐỘNG CẶP ĐÔI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3DB49A-837C-81B3-A59C-C9B2B7D67233}"/>
              </a:ext>
            </a:extLst>
          </p:cNvPr>
          <p:cNvGrpSpPr/>
          <p:nvPr/>
        </p:nvGrpSpPr>
        <p:grpSpPr>
          <a:xfrm>
            <a:off x="985566" y="1847165"/>
            <a:ext cx="10581594" cy="1200329"/>
            <a:chOff x="673099" y="2145466"/>
            <a:chExt cx="16797826" cy="19054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758A99-7E85-3714-F981-A3A9E5F959F5}"/>
                </a:ext>
              </a:extLst>
            </p:cNvPr>
            <p:cNvSpPr txBox="1"/>
            <p:nvPr/>
          </p:nvSpPr>
          <p:spPr>
            <a:xfrm>
              <a:off x="2425699" y="2145466"/>
              <a:ext cx="15045226" cy="19054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kể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tên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thơ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hát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chuyện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kính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yêu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9A20C4-2088-E710-C456-7028B1B9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1" t="46296" r="60834" b="39628"/>
            <a:stretch/>
          </p:blipFill>
          <p:spPr>
            <a:xfrm>
              <a:off x="673099" y="2400299"/>
              <a:ext cx="1752601" cy="1447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44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812</Words>
  <Application>Microsoft Office PowerPoint</Application>
  <PresentationFormat>Widescreen</PresentationFormat>
  <Paragraphs>89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เอฟซี โอนิกิริ</vt:lpstr>
      <vt:lpstr>Arial</vt:lpstr>
      <vt:lpstr>Balsamiq Sans Bold</vt:lpstr>
      <vt:lpstr>Times New Roman</vt:lpstr>
      <vt:lpstr>Calibri</vt:lpstr>
      <vt:lpstr>UTM Bebas</vt:lpstr>
      <vt:lpstr>UTM Avo</vt:lpstr>
      <vt:lpstr>2_Office Theme</vt:lpstr>
      <vt:lpstr>Tuần 21 Thứ ngày tháng 2 năm 2025 Tiếng Việt Nói và nghe: Trao đổi “Bác Hồ của em”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Admin</cp:lastModifiedBy>
  <cp:revision>140</cp:revision>
  <dcterms:created xsi:type="dcterms:W3CDTF">2023-10-19T01:39:18Z</dcterms:created>
  <dcterms:modified xsi:type="dcterms:W3CDTF">2025-02-06T07:47:21Z</dcterms:modified>
</cp:coreProperties>
</file>