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61" r:id="rId2"/>
    <p:sldId id="462" r:id="rId3"/>
    <p:sldId id="456" r:id="rId4"/>
    <p:sldId id="452" r:id="rId5"/>
    <p:sldId id="463" r:id="rId6"/>
    <p:sldId id="469" r:id="rId7"/>
    <p:sldId id="464" r:id="rId8"/>
    <p:sldId id="465" r:id="rId9"/>
    <p:sldId id="466" r:id="rId10"/>
    <p:sldId id="467" r:id="rId11"/>
    <p:sldId id="468" r:id="rId12"/>
    <p:sldId id="470" r:id="rId13"/>
    <p:sldId id="471" r:id="rId14"/>
    <p:sldId id="472" r:id="rId15"/>
    <p:sldId id="473" r:id="rId16"/>
    <p:sldId id="445" r:id="rId17"/>
    <p:sldId id="287" r:id="rId18"/>
  </p:sldIdLst>
  <p:sldSz cx="12192000" cy="6858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0000CC"/>
    <a:srgbClr val="FF3300"/>
    <a:srgbClr val="6600FF"/>
    <a:srgbClr val="CE229D"/>
    <a:srgbClr val="BEF488"/>
    <a:srgbClr val="FF99CC"/>
    <a:srgbClr val="CBF9C5"/>
    <a:srgbClr val="DAE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4" autoAdjust="0"/>
    <p:restoredTop sz="85063" autoAdjust="0"/>
  </p:normalViewPr>
  <p:slideViewPr>
    <p:cSldViewPr>
      <p:cViewPr varScale="1">
        <p:scale>
          <a:sx n="55" d="100"/>
          <a:sy n="55" d="100"/>
        </p:scale>
        <p:origin x="856" y="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6A80E74-5C63-4567-9E1D-85990305E9E2}" type="slidenum">
              <a:rPr lang="en-US" altLang="en-US"/>
              <a:pPr/>
              <a:t>‹#›</a:t>
            </a:fld>
            <a:endParaRPr lang="en-US" altLang="en-US"/>
          </a:p>
        </p:txBody>
      </p:sp>
    </p:spTree>
    <p:extLst>
      <p:ext uri="{BB962C8B-B14F-4D97-AF65-F5344CB8AC3E}">
        <p14:creationId xmlns:p14="http://schemas.microsoft.com/office/powerpoint/2010/main" val="307716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3</a:t>
            </a:fld>
            <a:endParaRPr lang="en-US" altLang="en-US"/>
          </a:p>
        </p:txBody>
      </p:sp>
    </p:spTree>
    <p:extLst>
      <p:ext uri="{BB962C8B-B14F-4D97-AF65-F5344CB8AC3E}">
        <p14:creationId xmlns:p14="http://schemas.microsoft.com/office/powerpoint/2010/main" val="294994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7</a:t>
            </a:fld>
            <a:endParaRPr lang="en-US" altLang="en-US"/>
          </a:p>
        </p:txBody>
      </p:sp>
    </p:spTree>
    <p:extLst>
      <p:ext uri="{BB962C8B-B14F-4D97-AF65-F5344CB8AC3E}">
        <p14:creationId xmlns:p14="http://schemas.microsoft.com/office/powerpoint/2010/main" val="8385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13</a:t>
            </a:fld>
            <a:endParaRPr lang="en-US" altLang="en-US"/>
          </a:p>
        </p:txBody>
      </p:sp>
    </p:spTree>
    <p:extLst>
      <p:ext uri="{BB962C8B-B14F-4D97-AF65-F5344CB8AC3E}">
        <p14:creationId xmlns:p14="http://schemas.microsoft.com/office/powerpoint/2010/main" val="76085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C182D5-9A57-4D41-8004-71D48B91AAED}" type="slidenum">
              <a:rPr lang="en-US" altLang="en-US"/>
              <a:pPr/>
              <a:t>‹#›</a:t>
            </a:fld>
            <a:endParaRPr lang="en-US" altLang="en-US"/>
          </a:p>
        </p:txBody>
      </p:sp>
    </p:spTree>
    <p:extLst>
      <p:ext uri="{BB962C8B-B14F-4D97-AF65-F5344CB8AC3E}">
        <p14:creationId xmlns:p14="http://schemas.microsoft.com/office/powerpoint/2010/main" val="246013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642696-76AD-4910-A61C-3CE08A888586}" type="slidenum">
              <a:rPr lang="en-US" altLang="en-US"/>
              <a:pPr/>
              <a:t>‹#›</a:t>
            </a:fld>
            <a:endParaRPr lang="en-US" altLang="en-US"/>
          </a:p>
        </p:txBody>
      </p:sp>
    </p:spTree>
    <p:extLst>
      <p:ext uri="{BB962C8B-B14F-4D97-AF65-F5344CB8AC3E}">
        <p14:creationId xmlns:p14="http://schemas.microsoft.com/office/powerpoint/2010/main" val="33832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C77251-FB86-4650-828E-17A56F22E60B}" type="slidenum">
              <a:rPr lang="en-US" altLang="en-US"/>
              <a:pPr/>
              <a:t>‹#›</a:t>
            </a:fld>
            <a:endParaRPr lang="en-US" altLang="en-US"/>
          </a:p>
        </p:txBody>
      </p:sp>
    </p:spTree>
    <p:extLst>
      <p:ext uri="{BB962C8B-B14F-4D97-AF65-F5344CB8AC3E}">
        <p14:creationId xmlns:p14="http://schemas.microsoft.com/office/powerpoint/2010/main" val="275908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DAEDF99-D713-483D-B8D5-55E056F88A06}" type="slidenum">
              <a:rPr lang="en-US" altLang="en-US"/>
              <a:pPr/>
              <a:t>‹#›</a:t>
            </a:fld>
            <a:endParaRPr lang="en-US" altLang="en-US"/>
          </a:p>
        </p:txBody>
      </p:sp>
    </p:spTree>
    <p:extLst>
      <p:ext uri="{BB962C8B-B14F-4D97-AF65-F5344CB8AC3E}">
        <p14:creationId xmlns:p14="http://schemas.microsoft.com/office/powerpoint/2010/main" val="229689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703958-85A8-4553-BC98-7A311689EA79}" type="slidenum">
              <a:rPr lang="en-US" altLang="en-US"/>
              <a:pPr/>
              <a:t>‹#›</a:t>
            </a:fld>
            <a:endParaRPr lang="en-US" altLang="en-US"/>
          </a:p>
        </p:txBody>
      </p:sp>
    </p:spTree>
    <p:extLst>
      <p:ext uri="{BB962C8B-B14F-4D97-AF65-F5344CB8AC3E}">
        <p14:creationId xmlns:p14="http://schemas.microsoft.com/office/powerpoint/2010/main" val="366637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D35E1B-FAE3-42FB-B73C-249FC76A0D5C}" type="slidenum">
              <a:rPr lang="en-US" altLang="en-US"/>
              <a:pPr/>
              <a:t>‹#›</a:t>
            </a:fld>
            <a:endParaRPr lang="en-US" altLang="en-US"/>
          </a:p>
        </p:txBody>
      </p:sp>
    </p:spTree>
    <p:extLst>
      <p:ext uri="{BB962C8B-B14F-4D97-AF65-F5344CB8AC3E}">
        <p14:creationId xmlns:p14="http://schemas.microsoft.com/office/powerpoint/2010/main" val="228025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50F60A-B2C2-4E61-93F5-1F7E1FE20ED7}" type="slidenum">
              <a:rPr lang="en-US" altLang="en-US"/>
              <a:pPr/>
              <a:t>‹#›</a:t>
            </a:fld>
            <a:endParaRPr lang="en-US" altLang="en-US"/>
          </a:p>
        </p:txBody>
      </p:sp>
    </p:spTree>
    <p:extLst>
      <p:ext uri="{BB962C8B-B14F-4D97-AF65-F5344CB8AC3E}">
        <p14:creationId xmlns:p14="http://schemas.microsoft.com/office/powerpoint/2010/main" val="33195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9C414E-8818-47C0-B21F-C4A253DB29FE}" type="slidenum">
              <a:rPr lang="en-US" altLang="en-US"/>
              <a:pPr/>
              <a:t>‹#›</a:t>
            </a:fld>
            <a:endParaRPr lang="en-US" altLang="en-US"/>
          </a:p>
        </p:txBody>
      </p:sp>
    </p:spTree>
    <p:extLst>
      <p:ext uri="{BB962C8B-B14F-4D97-AF65-F5344CB8AC3E}">
        <p14:creationId xmlns:p14="http://schemas.microsoft.com/office/powerpoint/2010/main" val="306458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88F29E7-4A63-4BC8-9C79-6DB6766CB83B}" type="slidenum">
              <a:rPr lang="en-US" altLang="en-US"/>
              <a:pPr/>
              <a:t>‹#›</a:t>
            </a:fld>
            <a:endParaRPr lang="en-US" altLang="en-US"/>
          </a:p>
        </p:txBody>
      </p:sp>
    </p:spTree>
    <p:extLst>
      <p:ext uri="{BB962C8B-B14F-4D97-AF65-F5344CB8AC3E}">
        <p14:creationId xmlns:p14="http://schemas.microsoft.com/office/powerpoint/2010/main" val="427859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9FC1B41-189D-461C-B5D3-0D02BCB04056}" type="slidenum">
              <a:rPr lang="en-US" altLang="en-US"/>
              <a:pPr/>
              <a:t>‹#›</a:t>
            </a:fld>
            <a:endParaRPr lang="en-US" altLang="en-US"/>
          </a:p>
        </p:txBody>
      </p:sp>
    </p:spTree>
    <p:extLst>
      <p:ext uri="{BB962C8B-B14F-4D97-AF65-F5344CB8AC3E}">
        <p14:creationId xmlns:p14="http://schemas.microsoft.com/office/powerpoint/2010/main" val="258012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0F9C9A-42F9-4C34-8C3D-8412EB6BEE67}" type="slidenum">
              <a:rPr lang="en-US" altLang="en-US"/>
              <a:pPr/>
              <a:t>‹#›</a:t>
            </a:fld>
            <a:endParaRPr lang="en-US" altLang="en-US"/>
          </a:p>
        </p:txBody>
      </p:sp>
    </p:spTree>
    <p:extLst>
      <p:ext uri="{BB962C8B-B14F-4D97-AF65-F5344CB8AC3E}">
        <p14:creationId xmlns:p14="http://schemas.microsoft.com/office/powerpoint/2010/main" val="275997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AB66E5-8B6A-48A2-893E-41C249D68AB6}" type="slidenum">
              <a:rPr lang="en-US" altLang="en-US"/>
              <a:pPr/>
              <a:t>‹#›</a:t>
            </a:fld>
            <a:endParaRPr lang="en-US" altLang="en-US"/>
          </a:p>
        </p:txBody>
      </p:sp>
    </p:spTree>
    <p:extLst>
      <p:ext uri="{BB962C8B-B14F-4D97-AF65-F5344CB8AC3E}">
        <p14:creationId xmlns:p14="http://schemas.microsoft.com/office/powerpoint/2010/main" val="325368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5F10DE5D-6CB7-436A-8139-AD8DFE82AB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983432" y="1384656"/>
            <a:ext cx="3531553" cy="936104"/>
          </a:xfrm>
          <a:custGeom>
            <a:avLst/>
            <a:gdLst>
              <a:gd name="connsiteX0" fmla="*/ 85192 w 4896544"/>
              <a:gd name="connsiteY0" fmla="*/ 85192 h 936104"/>
              <a:gd name="connsiteX1" fmla="*/ 83326 w 4896544"/>
              <a:gd name="connsiteY1" fmla="*/ 87961 h 936104"/>
              <a:gd name="connsiteX2" fmla="*/ 72008 w 4896544"/>
              <a:gd name="connsiteY2" fmla="*/ 144019 h 936104"/>
              <a:gd name="connsiteX3" fmla="*/ 72008 w 4896544"/>
              <a:gd name="connsiteY3" fmla="*/ 720077 h 936104"/>
              <a:gd name="connsiteX4" fmla="*/ 216027 w 4896544"/>
              <a:gd name="connsiteY4" fmla="*/ 864096 h 936104"/>
              <a:gd name="connsiteX5" fmla="*/ 4752525 w 4896544"/>
              <a:gd name="connsiteY5" fmla="*/ 864096 h 936104"/>
              <a:gd name="connsiteX6" fmla="*/ 4808583 w 4896544"/>
              <a:gd name="connsiteY6" fmla="*/ 852778 h 936104"/>
              <a:gd name="connsiteX7" fmla="*/ 4811352 w 4896544"/>
              <a:gd name="connsiteY7" fmla="*/ 850912 h 936104"/>
              <a:gd name="connsiteX8" fmla="*/ 4782354 w 4896544"/>
              <a:gd name="connsiteY8" fmla="*/ 893922 h 936104"/>
              <a:gd name="connsiteX9" fmla="*/ 4680517 w 4896544"/>
              <a:gd name="connsiteY9" fmla="*/ 936104 h 936104"/>
              <a:gd name="connsiteX10" fmla="*/ 144019 w 4896544"/>
              <a:gd name="connsiteY10" fmla="*/ 936104 h 936104"/>
              <a:gd name="connsiteX11" fmla="*/ 0 w 4896544"/>
              <a:gd name="connsiteY11" fmla="*/ 792085 h 936104"/>
              <a:gd name="connsiteX12" fmla="*/ 0 w 4896544"/>
              <a:gd name="connsiteY12" fmla="*/ 216027 h 936104"/>
              <a:gd name="connsiteX13" fmla="*/ 42182 w 4896544"/>
              <a:gd name="connsiteY13" fmla="*/ 114190 h 936104"/>
              <a:gd name="connsiteX14" fmla="*/ 216027 w 4896544"/>
              <a:gd name="connsiteY14" fmla="*/ 0 h 936104"/>
              <a:gd name="connsiteX15" fmla="*/ 4752525 w 4896544"/>
              <a:gd name="connsiteY15" fmla="*/ 0 h 936104"/>
              <a:gd name="connsiteX16" fmla="*/ 4896544 w 4896544"/>
              <a:gd name="connsiteY16" fmla="*/ 144019 h 936104"/>
              <a:gd name="connsiteX17" fmla="*/ 4896544 w 4896544"/>
              <a:gd name="connsiteY17" fmla="*/ 720077 h 936104"/>
              <a:gd name="connsiteX18" fmla="*/ 4854362 w 4896544"/>
              <a:gd name="connsiteY18" fmla="*/ 821914 h 936104"/>
              <a:gd name="connsiteX19" fmla="*/ 4811352 w 4896544"/>
              <a:gd name="connsiteY19" fmla="*/ 850912 h 936104"/>
              <a:gd name="connsiteX20" fmla="*/ 4813218 w 4896544"/>
              <a:gd name="connsiteY20" fmla="*/ 848144 h 936104"/>
              <a:gd name="connsiteX21" fmla="*/ 4824536 w 4896544"/>
              <a:gd name="connsiteY21" fmla="*/ 792085 h 936104"/>
              <a:gd name="connsiteX22" fmla="*/ 4824536 w 4896544"/>
              <a:gd name="connsiteY22" fmla="*/ 216027 h 936104"/>
              <a:gd name="connsiteX23" fmla="*/ 4680517 w 4896544"/>
              <a:gd name="connsiteY23" fmla="*/ 72008 h 936104"/>
              <a:gd name="connsiteX24" fmla="*/ 144019 w 4896544"/>
              <a:gd name="connsiteY24" fmla="*/ 72008 h 936104"/>
              <a:gd name="connsiteX25" fmla="*/ 87961 w 4896544"/>
              <a:gd name="connsiteY25" fmla="*/ 83326 h 936104"/>
              <a:gd name="connsiteX26" fmla="*/ 85192 w 4896544"/>
              <a:gd name="connsiteY26" fmla="*/ 85192 h 936104"/>
              <a:gd name="connsiteX27" fmla="*/ 114191 w 4896544"/>
              <a:gd name="connsiteY27" fmla="*/ 42182 h 936104"/>
              <a:gd name="connsiteX28" fmla="*/ 216027 w 4896544"/>
              <a:gd name="connsiteY28" fmla="*/ 0 h 93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96544" h="936104">
                <a:moveTo>
                  <a:pt x="85192" y="85192"/>
                </a:moveTo>
                <a:lnTo>
                  <a:pt x="83326" y="87961"/>
                </a:lnTo>
                <a:cubicBezTo>
                  <a:pt x="76038" y="105191"/>
                  <a:pt x="72008" y="124134"/>
                  <a:pt x="72008" y="144019"/>
                </a:cubicBezTo>
                <a:lnTo>
                  <a:pt x="72008" y="720077"/>
                </a:lnTo>
                <a:cubicBezTo>
                  <a:pt x="72008" y="799616"/>
                  <a:pt x="136488" y="864096"/>
                  <a:pt x="216027" y="864096"/>
                </a:cubicBezTo>
                <a:lnTo>
                  <a:pt x="4752525" y="864096"/>
                </a:lnTo>
                <a:cubicBezTo>
                  <a:pt x="4772410" y="864096"/>
                  <a:pt x="4791353" y="860066"/>
                  <a:pt x="4808583" y="852778"/>
                </a:cubicBezTo>
                <a:lnTo>
                  <a:pt x="4811352" y="850912"/>
                </a:lnTo>
                <a:lnTo>
                  <a:pt x="4782354" y="893922"/>
                </a:lnTo>
                <a:cubicBezTo>
                  <a:pt x="4756291" y="919984"/>
                  <a:pt x="4720287" y="936104"/>
                  <a:pt x="4680517" y="936104"/>
                </a:cubicBezTo>
                <a:lnTo>
                  <a:pt x="144019" y="936104"/>
                </a:lnTo>
                <a:cubicBezTo>
                  <a:pt x="64480" y="936104"/>
                  <a:pt x="0" y="871624"/>
                  <a:pt x="0" y="792085"/>
                </a:cubicBezTo>
                <a:lnTo>
                  <a:pt x="0" y="216027"/>
                </a:lnTo>
                <a:cubicBezTo>
                  <a:pt x="0" y="176258"/>
                  <a:pt x="16120" y="140253"/>
                  <a:pt x="42182" y="114190"/>
                </a:cubicBezTo>
                <a:close/>
                <a:moveTo>
                  <a:pt x="216027" y="0"/>
                </a:moveTo>
                <a:lnTo>
                  <a:pt x="4752525" y="0"/>
                </a:lnTo>
                <a:cubicBezTo>
                  <a:pt x="4832064" y="0"/>
                  <a:pt x="4896544" y="64480"/>
                  <a:pt x="4896544" y="144019"/>
                </a:cubicBezTo>
                <a:lnTo>
                  <a:pt x="4896544" y="720077"/>
                </a:lnTo>
                <a:cubicBezTo>
                  <a:pt x="4896544" y="759847"/>
                  <a:pt x="4880424" y="795851"/>
                  <a:pt x="4854362" y="821914"/>
                </a:cubicBezTo>
                <a:lnTo>
                  <a:pt x="4811352" y="850912"/>
                </a:lnTo>
                <a:lnTo>
                  <a:pt x="4813218" y="848144"/>
                </a:lnTo>
                <a:cubicBezTo>
                  <a:pt x="4820506" y="830913"/>
                  <a:pt x="4824536" y="811970"/>
                  <a:pt x="4824536" y="792085"/>
                </a:cubicBezTo>
                <a:lnTo>
                  <a:pt x="4824536" y="216027"/>
                </a:lnTo>
                <a:cubicBezTo>
                  <a:pt x="4824536" y="136488"/>
                  <a:pt x="4760056" y="72008"/>
                  <a:pt x="4680517" y="72008"/>
                </a:cubicBezTo>
                <a:lnTo>
                  <a:pt x="144019" y="72008"/>
                </a:lnTo>
                <a:cubicBezTo>
                  <a:pt x="124134" y="72008"/>
                  <a:pt x="105191" y="76038"/>
                  <a:pt x="87961" y="83326"/>
                </a:cubicBezTo>
                <a:lnTo>
                  <a:pt x="85192" y="85192"/>
                </a:lnTo>
                <a:lnTo>
                  <a:pt x="114191" y="42182"/>
                </a:lnTo>
                <a:cubicBezTo>
                  <a:pt x="140253" y="16120"/>
                  <a:pt x="176258" y="0"/>
                  <a:pt x="216027" y="0"/>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a:solidFill>
                <a:srgbClr val="FF0000"/>
              </a:solidFill>
              <a:latin typeface="UTM Americana"/>
            </a:endParaRPr>
          </a:p>
        </p:txBody>
      </p:sp>
      <p:sp>
        <p:nvSpPr>
          <p:cNvPr id="8" name="Rectangle 7"/>
          <p:cNvSpPr/>
          <p:nvPr/>
        </p:nvSpPr>
        <p:spPr>
          <a:xfrm>
            <a:off x="1559496" y="1548081"/>
            <a:ext cx="2585965" cy="584775"/>
          </a:xfrm>
          <a:prstGeom prst="rect">
            <a:avLst/>
          </a:prstGeom>
        </p:spPr>
        <p:txBody>
          <a:bodyPr wrap="none">
            <a:spAutoFit/>
          </a:bodyPr>
          <a:lstStyle/>
          <a:p>
            <a:pPr algn="ctr"/>
            <a:r>
              <a:rPr lang="en-US" sz="3200" b="1" dirty="0">
                <a:solidFill>
                  <a:srgbClr val="FF0000"/>
                </a:solidFill>
                <a:latin typeface="UTM Americana"/>
              </a:rPr>
              <a:t>KHỞI ĐỘNG</a:t>
            </a:r>
          </a:p>
        </p:txBody>
      </p:sp>
      <p:pic>
        <p:nvPicPr>
          <p:cNvPr id="7" name="Picture 6"/>
          <p:cNvPicPr>
            <a:picLocks noChangeAspect="1"/>
          </p:cNvPicPr>
          <p:nvPr/>
        </p:nvPicPr>
        <p:blipFill>
          <a:blip r:embed="rId2"/>
          <a:stretch>
            <a:fillRect/>
          </a:stretch>
        </p:blipFill>
        <p:spPr>
          <a:xfrm>
            <a:off x="407369" y="2132856"/>
            <a:ext cx="4896544" cy="3672408"/>
          </a:xfrm>
          <a:prstGeom prst="flowChartAlternateProcess">
            <a:avLst/>
          </a:prstGeom>
        </p:spPr>
      </p:pic>
      <p:sp>
        <p:nvSpPr>
          <p:cNvPr id="9" name="Teardrop 8"/>
          <p:cNvSpPr/>
          <p:nvPr/>
        </p:nvSpPr>
        <p:spPr bwMode="auto">
          <a:xfrm flipH="1" flipV="1">
            <a:off x="6023992" y="1196751"/>
            <a:ext cx="5832648" cy="4320479"/>
          </a:xfrm>
          <a:prstGeom prst="teardrop">
            <a:avLst>
              <a:gd name="adj" fmla="val 96826"/>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a:xfrm>
            <a:off x="6636060" y="1852708"/>
            <a:ext cx="4608512" cy="3416320"/>
          </a:xfrm>
          <a:prstGeom prst="rect">
            <a:avLst/>
          </a:prstGeom>
        </p:spPr>
        <p:txBody>
          <a:bodyPr wrap="square">
            <a:spAutoFit/>
          </a:bodyPr>
          <a:lstStyle/>
          <a:p>
            <a:pPr algn="just">
              <a:lnSpc>
                <a:spcPct val="150000"/>
              </a:lnSpc>
            </a:pPr>
            <a:r>
              <a:rPr lang="en-US" b="1" dirty="0" smtClean="0">
                <a:solidFill>
                  <a:srgbClr val="000000"/>
                </a:solidFill>
                <a:latin typeface="UTM Americana"/>
                <a:ea typeface="Times New Roman" panose="02020603050405020304" pitchFamily="18" charset="0"/>
              </a:rPr>
              <a:t>Chia </a:t>
            </a:r>
            <a:r>
              <a:rPr lang="en-US" b="1" dirty="0" err="1" smtClean="0">
                <a:solidFill>
                  <a:srgbClr val="000000"/>
                </a:solidFill>
                <a:latin typeface="UTM Americana"/>
                <a:ea typeface="Times New Roman" panose="02020603050405020304" pitchFamily="18" charset="0"/>
              </a:rPr>
              <a:t>lớp</a:t>
            </a:r>
            <a:r>
              <a:rPr lang="en-US" b="1" dirty="0" smtClean="0">
                <a:solidFill>
                  <a:srgbClr val="000000"/>
                </a:solidFill>
                <a:latin typeface="UTM Americana"/>
                <a:ea typeface="Times New Roman" panose="02020603050405020304" pitchFamily="18" charset="0"/>
              </a:rPr>
              <a:t> </a:t>
            </a:r>
            <a:r>
              <a:rPr lang="en-US" b="1" dirty="0" err="1" smtClean="0">
                <a:solidFill>
                  <a:srgbClr val="000000"/>
                </a:solidFill>
                <a:latin typeface="UTM Americana"/>
                <a:ea typeface="Times New Roman" panose="02020603050405020304" pitchFamily="18" charset="0"/>
              </a:rPr>
              <a:t>thành</a:t>
            </a:r>
            <a:r>
              <a:rPr lang="en-US" b="1" dirty="0" smtClean="0">
                <a:solidFill>
                  <a:srgbClr val="000000"/>
                </a:solidFill>
                <a:latin typeface="UTM Americana"/>
                <a:ea typeface="Times New Roman" panose="02020603050405020304" pitchFamily="18" charset="0"/>
              </a:rPr>
              <a:t> </a:t>
            </a:r>
            <a:r>
              <a:rPr lang="en-US" b="1" dirty="0">
                <a:solidFill>
                  <a:srgbClr val="000000"/>
                </a:solidFill>
                <a:latin typeface="UTM Americana"/>
                <a:ea typeface="Times New Roman" panose="02020603050405020304" pitchFamily="18" charset="0"/>
              </a:rPr>
              <a:t>2 </a:t>
            </a:r>
            <a:r>
              <a:rPr lang="en-US" b="1" dirty="0" err="1">
                <a:solidFill>
                  <a:srgbClr val="000000"/>
                </a:solidFill>
                <a:latin typeface="UTM Americana"/>
                <a:ea typeface="Times New Roman" panose="02020603050405020304" pitchFamily="18" charset="0"/>
              </a:rPr>
              <a:t>đội</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mỗi</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đội</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gồm</a:t>
            </a:r>
            <a:r>
              <a:rPr lang="en-US" b="1" dirty="0">
                <a:solidFill>
                  <a:srgbClr val="000000"/>
                </a:solidFill>
                <a:latin typeface="UTM Americana"/>
                <a:ea typeface="Times New Roman" panose="02020603050405020304" pitchFamily="18" charset="0"/>
              </a:rPr>
              <a:t> 3 </a:t>
            </a:r>
            <a:r>
              <a:rPr lang="en-US" b="1" dirty="0" err="1">
                <a:solidFill>
                  <a:srgbClr val="000000"/>
                </a:solidFill>
                <a:latin typeface="UTM Americana"/>
                <a:ea typeface="Times New Roman" panose="02020603050405020304" pitchFamily="18" charset="0"/>
              </a:rPr>
              <a:t>bạn</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Các</a:t>
            </a:r>
            <a:r>
              <a:rPr lang="en-US" b="1" dirty="0">
                <a:solidFill>
                  <a:srgbClr val="000000"/>
                </a:solidFill>
                <a:latin typeface="UTM Americana"/>
                <a:ea typeface="Times New Roman" panose="02020603050405020304" pitchFamily="18" charset="0"/>
              </a:rPr>
              <a:t> </a:t>
            </a:r>
            <a:r>
              <a:rPr lang="en-US" b="1" dirty="0" err="1" smtClean="0">
                <a:solidFill>
                  <a:srgbClr val="000000"/>
                </a:solidFill>
                <a:latin typeface="UTM Americana"/>
                <a:ea typeface="Times New Roman" panose="02020603050405020304" pitchFamily="18" charset="0"/>
              </a:rPr>
              <a:t>thành</a:t>
            </a:r>
            <a:r>
              <a:rPr lang="en-US" b="1" dirty="0" smtClean="0">
                <a:solidFill>
                  <a:srgbClr val="000000"/>
                </a:solidFill>
                <a:latin typeface="UTM Americana"/>
                <a:ea typeface="Times New Roman" panose="02020603050405020304" pitchFamily="18" charset="0"/>
              </a:rPr>
              <a:t> </a:t>
            </a:r>
            <a:r>
              <a:rPr lang="en-US" b="1" dirty="0" err="1" smtClean="0">
                <a:solidFill>
                  <a:srgbClr val="000000"/>
                </a:solidFill>
                <a:latin typeface="UTM Americana"/>
                <a:ea typeface="Times New Roman" panose="02020603050405020304" pitchFamily="18" charset="0"/>
              </a:rPr>
              <a:t>viên</a:t>
            </a:r>
            <a:r>
              <a:rPr lang="en-US" b="1" dirty="0" smtClean="0">
                <a:solidFill>
                  <a:srgbClr val="000000"/>
                </a:solidFill>
                <a:latin typeface="UTM Americana"/>
                <a:ea typeface="Times New Roman" panose="02020603050405020304" pitchFamily="18" charset="0"/>
              </a:rPr>
              <a:t> </a:t>
            </a:r>
            <a:r>
              <a:rPr lang="en-US" b="1" dirty="0" err="1" smtClean="0">
                <a:solidFill>
                  <a:srgbClr val="000000"/>
                </a:solidFill>
                <a:latin typeface="UTM Americana"/>
                <a:ea typeface="Times New Roman" panose="02020603050405020304" pitchFamily="18" charset="0"/>
              </a:rPr>
              <a:t>lần</a:t>
            </a:r>
            <a:r>
              <a:rPr lang="en-US" b="1" dirty="0" smtClean="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lượt</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lên</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chọn</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thẻ</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và</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đặt</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câu</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theo</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chủ</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ngữ</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có</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sẵn</a:t>
            </a:r>
            <a:r>
              <a:rPr lang="en-US" b="1" dirty="0">
                <a:solidFill>
                  <a:srgbClr val="000000"/>
                </a:solidFill>
                <a:latin typeface="UTM Americana"/>
                <a:ea typeface="Times New Roman" panose="02020603050405020304" pitchFamily="18" charset="0"/>
              </a:rPr>
              <a:t> ở </a:t>
            </a:r>
            <a:r>
              <a:rPr lang="en-US" b="1" dirty="0" err="1">
                <a:solidFill>
                  <a:srgbClr val="000000"/>
                </a:solidFill>
                <a:latin typeface="UTM Americana"/>
                <a:ea typeface="Times New Roman" panose="02020603050405020304" pitchFamily="18" charset="0"/>
              </a:rPr>
              <a:t>thẻ</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để</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tạo</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thành</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câu</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đơn</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hoặc</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câu</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ghép</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và</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phân</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loại</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câu</a:t>
            </a:r>
            <a:r>
              <a:rPr lang="en-US" b="1" dirty="0">
                <a:solidFill>
                  <a:srgbClr val="000000"/>
                </a:solidFill>
                <a:latin typeface="UTM Americana"/>
                <a:ea typeface="Times New Roman" panose="02020603050405020304" pitchFamily="18" charset="0"/>
              </a:rPr>
              <a:t> sang </a:t>
            </a:r>
            <a:r>
              <a:rPr lang="en-US" b="1" dirty="0" err="1">
                <a:solidFill>
                  <a:srgbClr val="000000"/>
                </a:solidFill>
                <a:latin typeface="UTM Americana"/>
                <a:ea typeface="Times New Roman" panose="02020603050405020304" pitchFamily="18" charset="0"/>
              </a:rPr>
              <a:t>bên</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cạnh</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Nếu</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câu</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đúng</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và</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phân</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loại</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chính</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xác</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sẽ</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ghi</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điểm</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Đội</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nào</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xong</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trước</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và</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điểm</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cao</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sẽ</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chiến</a:t>
            </a:r>
            <a:r>
              <a:rPr lang="en-US" b="1" dirty="0">
                <a:solidFill>
                  <a:srgbClr val="000000"/>
                </a:solidFill>
                <a:latin typeface="UTM Americana"/>
                <a:ea typeface="Times New Roman" panose="02020603050405020304" pitchFamily="18" charset="0"/>
              </a:rPr>
              <a:t> </a:t>
            </a:r>
            <a:r>
              <a:rPr lang="en-US" b="1" dirty="0" err="1">
                <a:solidFill>
                  <a:srgbClr val="000000"/>
                </a:solidFill>
                <a:latin typeface="UTM Americana"/>
                <a:ea typeface="Times New Roman" panose="02020603050405020304" pitchFamily="18" charset="0"/>
              </a:rPr>
              <a:t>thắng</a:t>
            </a:r>
            <a:r>
              <a:rPr lang="en-US" b="1" dirty="0">
                <a:solidFill>
                  <a:srgbClr val="000000"/>
                </a:solidFill>
                <a:latin typeface="UTM Americana"/>
                <a:ea typeface="Times New Roman" panose="02020603050405020304" pitchFamily="18" charset="0"/>
              </a:rPr>
              <a:t>.</a:t>
            </a:r>
            <a:endParaRPr lang="en-US" b="1" dirty="0">
              <a:effectLst/>
              <a:latin typeface="UTM Americana"/>
            </a:endParaRPr>
          </a:p>
        </p:txBody>
      </p:sp>
    </p:spTree>
    <p:extLst>
      <p:ext uri="{BB962C8B-B14F-4D97-AF65-F5344CB8AC3E}">
        <p14:creationId xmlns:p14="http://schemas.microsoft.com/office/powerpoint/2010/main" val="228984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2)">
                                      <p:cBhvr>
                                        <p:cTn id="7" dur="500"/>
                                        <p:tgtEl>
                                          <p:spTgt spid="8"/>
                                        </p:tgtEl>
                                      </p:cBhvr>
                                    </p:animEffect>
                                  </p:childTnLst>
                                </p:cTn>
                              </p:par>
                              <p:par>
                                <p:cTn id="8" presetID="21"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2)">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bwMode="auto">
          <a:xfrm>
            <a:off x="3272244" y="310344"/>
            <a:ext cx="5760640" cy="720080"/>
          </a:xfrm>
          <a:prstGeom prst="wedgeEllipseCallout">
            <a:avLst>
              <a:gd name="adj1" fmla="val -47356"/>
              <a:gd name="adj2" fmla="val -5011"/>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7030A0"/>
                </a:solidFill>
                <a:effectLst/>
                <a:latin typeface="UTM Americana"/>
              </a:rPr>
              <a:t>CHIA</a:t>
            </a:r>
            <a:r>
              <a:rPr kumimoji="0" lang="en-US" sz="2800" b="1" i="0" u="none" strike="noStrike" cap="none" normalizeH="0" dirty="0" smtClean="0">
                <a:ln>
                  <a:noFill/>
                </a:ln>
                <a:solidFill>
                  <a:srgbClr val="7030A0"/>
                </a:solidFill>
                <a:effectLst/>
                <a:latin typeface="UTM Americana"/>
              </a:rPr>
              <a:t> SẺ</a:t>
            </a:r>
            <a:endParaRPr kumimoji="0" lang="en-US" sz="2800" b="1" i="0" u="none" strike="noStrike" cap="none" normalizeH="0" baseline="0" dirty="0" smtClean="0">
              <a:ln>
                <a:noFill/>
              </a:ln>
              <a:solidFill>
                <a:srgbClr val="7030A0"/>
              </a:solidFill>
              <a:effectLst/>
              <a:latin typeface="UTM Americana"/>
            </a:endParaRPr>
          </a:p>
        </p:txBody>
      </p:sp>
      <p:sp>
        <p:nvSpPr>
          <p:cNvPr id="10" name="Rectangle 9"/>
          <p:cNvSpPr/>
          <p:nvPr/>
        </p:nvSpPr>
        <p:spPr>
          <a:xfrm>
            <a:off x="1559496" y="2159422"/>
            <a:ext cx="9073008" cy="2539157"/>
          </a:xfrm>
          <a:prstGeom prst="rect">
            <a:avLst/>
          </a:prstGeom>
        </p:spPr>
        <p:txBody>
          <a:bodyPr wrap="square">
            <a:spAutoFit/>
          </a:bodyPr>
          <a:lstStyle/>
          <a:p>
            <a:pPr>
              <a:lnSpc>
                <a:spcPct val="150000"/>
              </a:lnSpc>
              <a:spcAft>
                <a:spcPts val="600"/>
              </a:spcAft>
              <a:tabLst>
                <a:tab pos="528955" algn="l"/>
              </a:tabLst>
            </a:pPr>
            <a:r>
              <a:rPr lang="en-US" sz="2400" dirty="0">
                <a:solidFill>
                  <a:srgbClr val="231F20"/>
                </a:solidFill>
                <a:latin typeface="UTM Americana"/>
                <a:ea typeface="Calibri" panose="020F0502020204030204" pitchFamily="34" charset="0"/>
                <a:cs typeface="Times New Roman" panose="02020603050405020304" pitchFamily="18" charset="0"/>
              </a:rPr>
              <a:t>b. Ở </a:t>
            </a:r>
            <a:r>
              <a:rPr lang="en-US" sz="2400" dirty="0" err="1">
                <a:solidFill>
                  <a:srgbClr val="231F20"/>
                </a:solidFill>
                <a:latin typeface="UTM Americana"/>
                <a:ea typeface="Calibri" panose="020F0502020204030204" pitchFamily="34" charset="0"/>
                <a:cs typeface="Times New Roman" panose="02020603050405020304" pitchFamily="18" charset="0"/>
              </a:rPr>
              <a:t>mảnh</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đất</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ấy</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tháng</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Giêng</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tôi</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đi</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đốt</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bãi</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smtClean="0">
                <a:solidFill>
                  <a:srgbClr val="231F20"/>
                </a:solidFill>
                <a:latin typeface="UTM Americana"/>
                <a:ea typeface="Calibri" panose="020F0502020204030204" pitchFamily="34" charset="0"/>
                <a:cs typeface="Times New Roman" panose="02020603050405020304" pitchFamily="18" charset="0"/>
              </a:rPr>
              <a:t>đào</a:t>
            </a:r>
            <a:r>
              <a:rPr lang="en-US" sz="2400" dirty="0" smtClean="0">
                <a:solidFill>
                  <a:srgbClr val="231F20"/>
                </a:solidFill>
                <a:latin typeface="UTM Americana"/>
                <a:ea typeface="Calibri" panose="020F0502020204030204" pitchFamily="34" charset="0"/>
                <a:cs typeface="Times New Roman" panose="02020603050405020304" pitchFamily="18" charset="0"/>
              </a:rPr>
              <a:t> </a:t>
            </a:r>
            <a:r>
              <a:rPr lang="en-US" sz="2400" dirty="0">
                <a:solidFill>
                  <a:srgbClr val="231F20"/>
                </a:solidFill>
                <a:latin typeface="UTM Americana"/>
                <a:ea typeface="Calibri" panose="020F0502020204030204" pitchFamily="34" charset="0"/>
                <a:cs typeface="Times New Roman" panose="02020603050405020304" pitchFamily="18" charset="0"/>
              </a:rPr>
              <a:t>ổ </a:t>
            </a:r>
            <a:r>
              <a:rPr lang="en-US" sz="2400" dirty="0" err="1">
                <a:solidFill>
                  <a:srgbClr val="231F20"/>
                </a:solidFill>
                <a:latin typeface="UTM Americana"/>
                <a:ea typeface="Calibri" panose="020F0502020204030204" pitchFamily="34" charset="0"/>
                <a:cs typeface="Times New Roman" panose="02020603050405020304" pitchFamily="18" charset="0"/>
              </a:rPr>
              <a:t>chuột</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smtClean="0">
                <a:solidFill>
                  <a:srgbClr val="231F20"/>
                </a:solidFill>
                <a:latin typeface="UTM Americana"/>
                <a:ea typeface="Calibri" panose="020F0502020204030204" pitchFamily="34" charset="0"/>
                <a:cs typeface="Times New Roman" panose="02020603050405020304" pitchFamily="18" charset="0"/>
              </a:rPr>
              <a:t>//</a:t>
            </a:r>
          </a:p>
          <a:p>
            <a:pPr algn="ctr">
              <a:lnSpc>
                <a:spcPct val="150000"/>
              </a:lnSpc>
              <a:spcAft>
                <a:spcPts val="600"/>
              </a:spcAft>
              <a:tabLst>
                <a:tab pos="528955" algn="l"/>
              </a:tabLst>
            </a:pPr>
            <a:r>
              <a:rPr lang="en-US" sz="2400" dirty="0" err="1">
                <a:solidFill>
                  <a:srgbClr val="231F20"/>
                </a:solidFill>
                <a:latin typeface="UTM Americana"/>
                <a:ea typeface="Calibri" panose="020F0502020204030204" pitchFamily="34" charset="0"/>
                <a:cs typeface="Times New Roman" panose="02020603050405020304" pitchFamily="18" charset="0"/>
              </a:rPr>
              <a:t>Vế</a:t>
            </a:r>
            <a:r>
              <a:rPr lang="en-US" sz="2400" dirty="0">
                <a:solidFill>
                  <a:srgbClr val="231F20"/>
                </a:solidFill>
                <a:latin typeface="UTM Americana"/>
                <a:ea typeface="Calibri" panose="020F0502020204030204" pitchFamily="34" charset="0"/>
                <a:cs typeface="Times New Roman" panose="02020603050405020304" pitchFamily="18" charset="0"/>
              </a:rPr>
              <a:t> 1</a:t>
            </a:r>
          </a:p>
          <a:p>
            <a:pPr>
              <a:lnSpc>
                <a:spcPct val="150000"/>
              </a:lnSpc>
              <a:spcAft>
                <a:spcPts val="600"/>
              </a:spcAft>
              <a:tabLst>
                <a:tab pos="528955" algn="l"/>
              </a:tabLst>
            </a:pPr>
            <a:r>
              <a:rPr lang="en-US" sz="2400" dirty="0" smtClean="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tháng</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Tám</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nước</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lên</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smtClean="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tôi</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đánh</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giậm</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úp</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cá</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đơm</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tép</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smtClean="0">
                <a:solidFill>
                  <a:srgbClr val="231F20"/>
                </a:solidFill>
                <a:latin typeface="UTM Americana"/>
                <a:ea typeface="Calibri" panose="020F0502020204030204" pitchFamily="34" charset="0"/>
                <a:cs typeface="Times New Roman" panose="02020603050405020304" pitchFamily="18" charset="0"/>
              </a:rPr>
              <a:t>[…].</a:t>
            </a:r>
            <a:endParaRPr lang="en-US" sz="2400" dirty="0">
              <a:solidFill>
                <a:srgbClr val="231F20"/>
              </a:solidFill>
              <a:latin typeface="UTM Americana"/>
              <a:ea typeface="Calibri" panose="020F0502020204030204" pitchFamily="34" charset="0"/>
              <a:cs typeface="Times New Roman" panose="02020603050405020304" pitchFamily="18" charset="0"/>
            </a:endParaRPr>
          </a:p>
          <a:p>
            <a:pPr>
              <a:lnSpc>
                <a:spcPct val="150000"/>
              </a:lnSpc>
              <a:spcAft>
                <a:spcPts val="600"/>
              </a:spcAft>
              <a:tabLst>
                <a:tab pos="528955" algn="l"/>
              </a:tabLst>
            </a:pP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smtClean="0">
                <a:solidFill>
                  <a:srgbClr val="231F20"/>
                </a:solidFill>
                <a:latin typeface="UTM Americana"/>
                <a:ea typeface="Calibri" panose="020F0502020204030204" pitchFamily="34" charset="0"/>
                <a:cs typeface="Times New Roman" panose="02020603050405020304" pitchFamily="18" charset="0"/>
              </a:rPr>
              <a:t>Vế</a:t>
            </a:r>
            <a:r>
              <a:rPr lang="en-US" sz="2400" dirty="0" smtClean="0">
                <a:solidFill>
                  <a:srgbClr val="231F20"/>
                </a:solidFill>
                <a:latin typeface="UTM Americana"/>
                <a:ea typeface="Calibri" panose="020F0502020204030204" pitchFamily="34" charset="0"/>
                <a:cs typeface="Times New Roman" panose="02020603050405020304" pitchFamily="18" charset="0"/>
              </a:rPr>
              <a:t> </a:t>
            </a:r>
            <a:r>
              <a:rPr lang="en-US" sz="2400" dirty="0">
                <a:solidFill>
                  <a:srgbClr val="231F20"/>
                </a:solidFill>
                <a:latin typeface="UTM Americana"/>
                <a:ea typeface="Calibri" panose="020F0502020204030204" pitchFamily="34" charset="0"/>
                <a:cs typeface="Times New Roman" panose="02020603050405020304" pitchFamily="18" charset="0"/>
              </a:rPr>
              <a:t>2                         </a:t>
            </a:r>
            <a:r>
              <a:rPr lang="en-US" sz="2400" dirty="0" err="1">
                <a:solidFill>
                  <a:srgbClr val="231F20"/>
                </a:solidFill>
                <a:latin typeface="UTM Americana"/>
                <a:ea typeface="Calibri" panose="020F0502020204030204" pitchFamily="34" charset="0"/>
                <a:cs typeface="Times New Roman" panose="02020603050405020304" pitchFamily="18" charset="0"/>
              </a:rPr>
              <a:t>Vế</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smtClean="0">
                <a:solidFill>
                  <a:srgbClr val="231F20"/>
                </a:solidFill>
                <a:latin typeface="UTM Americana"/>
                <a:ea typeface="Calibri" panose="020F0502020204030204" pitchFamily="34" charset="0"/>
                <a:cs typeface="Times New Roman" panose="02020603050405020304" pitchFamily="18" charset="0"/>
              </a:rPr>
              <a:t>3</a:t>
            </a:r>
            <a:endParaRPr lang="en-US" sz="2400" dirty="0">
              <a:solidFill>
                <a:srgbClr val="231F20"/>
              </a:solidFill>
              <a:latin typeface="UTM Americana"/>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758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bwMode="auto">
          <a:xfrm>
            <a:off x="3272244" y="310344"/>
            <a:ext cx="5760640" cy="720080"/>
          </a:xfrm>
          <a:prstGeom prst="wedgeEllipseCallout">
            <a:avLst>
              <a:gd name="adj1" fmla="val -47356"/>
              <a:gd name="adj2" fmla="val -5011"/>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7030A0"/>
                </a:solidFill>
                <a:effectLst/>
                <a:latin typeface="UTM Americana"/>
              </a:rPr>
              <a:t>CHIA</a:t>
            </a:r>
            <a:r>
              <a:rPr kumimoji="0" lang="en-US" sz="2800" b="1" i="0" u="none" strike="noStrike" cap="none" normalizeH="0" dirty="0" smtClean="0">
                <a:ln>
                  <a:noFill/>
                </a:ln>
                <a:solidFill>
                  <a:srgbClr val="7030A0"/>
                </a:solidFill>
                <a:effectLst/>
                <a:latin typeface="UTM Americana"/>
              </a:rPr>
              <a:t> SẺ</a:t>
            </a:r>
            <a:endParaRPr kumimoji="0" lang="en-US" sz="2800" b="1" i="0" u="none" strike="noStrike" cap="none" normalizeH="0" baseline="0" dirty="0" smtClean="0">
              <a:ln>
                <a:noFill/>
              </a:ln>
              <a:solidFill>
                <a:srgbClr val="7030A0"/>
              </a:solidFill>
              <a:effectLst/>
              <a:latin typeface="UTM Americana"/>
            </a:endParaRPr>
          </a:p>
        </p:txBody>
      </p:sp>
      <p:sp>
        <p:nvSpPr>
          <p:cNvPr id="6" name="Rectangle 5"/>
          <p:cNvSpPr/>
          <p:nvPr/>
        </p:nvSpPr>
        <p:spPr>
          <a:xfrm>
            <a:off x="2039589" y="1843951"/>
            <a:ext cx="8112823" cy="3170099"/>
          </a:xfrm>
          <a:prstGeom prst="rect">
            <a:avLst/>
          </a:prstGeom>
        </p:spPr>
        <p:txBody>
          <a:bodyPr wrap="square">
            <a:spAutoFit/>
          </a:bodyPr>
          <a:lstStyle/>
          <a:p>
            <a:pPr>
              <a:lnSpc>
                <a:spcPct val="150000"/>
              </a:lnSpc>
              <a:spcAft>
                <a:spcPts val="600"/>
              </a:spcAft>
              <a:tabLst>
                <a:tab pos="528955" algn="l"/>
              </a:tabLst>
            </a:pPr>
            <a:r>
              <a:rPr lang="en-US" sz="2400" dirty="0" err="1">
                <a:solidFill>
                  <a:srgbClr val="231F20"/>
                </a:solidFill>
                <a:latin typeface="UTM Americana"/>
                <a:ea typeface="Calibri" panose="020F0502020204030204" pitchFamily="34" charset="0"/>
                <a:cs typeface="Times New Roman" panose="02020603050405020304" pitchFamily="18" charset="0"/>
              </a:rPr>
              <a:t>c.Tuy</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mảnh</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vườn</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ngoài</a:t>
            </a:r>
            <a:r>
              <a:rPr lang="en-US" sz="2400" dirty="0">
                <a:solidFill>
                  <a:srgbClr val="231F20"/>
                </a:solidFill>
                <a:latin typeface="UTM Americana"/>
                <a:ea typeface="Calibri" panose="020F0502020204030204" pitchFamily="34" charset="0"/>
                <a:cs typeface="Times New Roman" panose="02020603050405020304" pitchFamily="18" charset="0"/>
              </a:rPr>
              <a:t> ban </a:t>
            </a:r>
            <a:r>
              <a:rPr lang="en-US" sz="2400" dirty="0" err="1">
                <a:solidFill>
                  <a:srgbClr val="231F20"/>
                </a:solidFill>
                <a:latin typeface="UTM Americana"/>
                <a:ea typeface="Calibri" panose="020F0502020204030204" pitchFamily="34" charset="0"/>
                <a:cs typeface="Times New Roman" panose="02020603050405020304" pitchFamily="18" charset="0"/>
              </a:rPr>
              <a:t>công</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nhà</a:t>
            </a:r>
            <a:r>
              <a:rPr lang="en-US" sz="2400" dirty="0">
                <a:solidFill>
                  <a:srgbClr val="231F20"/>
                </a:solidFill>
                <a:latin typeface="UTM Americana"/>
                <a:ea typeface="Calibri" panose="020F0502020204030204" pitchFamily="34" charset="0"/>
                <a:cs typeface="Times New Roman" panose="02020603050405020304" pitchFamily="18" charset="0"/>
              </a:rPr>
              <a:t> Thu </a:t>
            </a:r>
            <a:r>
              <a:rPr lang="en-US" sz="2400" dirty="0" err="1" smtClean="0">
                <a:solidFill>
                  <a:srgbClr val="231F20"/>
                </a:solidFill>
                <a:latin typeface="UTM Americana"/>
                <a:ea typeface="Calibri" panose="020F0502020204030204" pitchFamily="34" charset="0"/>
                <a:cs typeface="Times New Roman" panose="02020603050405020304" pitchFamily="18" charset="0"/>
              </a:rPr>
              <a:t>thật</a:t>
            </a:r>
            <a:r>
              <a:rPr lang="en-US" sz="2400" dirty="0" smtClean="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nhỏ</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bé</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smtClean="0">
                <a:solidFill>
                  <a:srgbClr val="231F20"/>
                </a:solidFill>
                <a:latin typeface="UTM Americana"/>
                <a:ea typeface="Calibri" panose="020F0502020204030204" pitchFamily="34" charset="0"/>
                <a:cs typeface="Times New Roman" panose="02020603050405020304" pitchFamily="18" charset="0"/>
              </a:rPr>
              <a:t> </a:t>
            </a:r>
            <a:endParaRPr lang="en-US" sz="2400" dirty="0">
              <a:solidFill>
                <a:srgbClr val="231F20"/>
              </a:solidFill>
              <a:latin typeface="UTM Americana"/>
              <a:ea typeface="Calibri" panose="020F0502020204030204" pitchFamily="34" charset="0"/>
              <a:cs typeface="Times New Roman" panose="02020603050405020304" pitchFamily="18" charset="0"/>
            </a:endParaRPr>
          </a:p>
          <a:p>
            <a:pPr>
              <a:lnSpc>
                <a:spcPct val="150000"/>
              </a:lnSpc>
              <a:spcAft>
                <a:spcPts val="600"/>
              </a:spcAft>
              <a:tabLst>
                <a:tab pos="528955" algn="l"/>
              </a:tabLst>
            </a:pP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Vế</a:t>
            </a:r>
            <a:r>
              <a:rPr lang="en-US" sz="2400" dirty="0">
                <a:solidFill>
                  <a:srgbClr val="231F20"/>
                </a:solidFill>
                <a:latin typeface="UTM Americana"/>
                <a:ea typeface="Calibri" panose="020F0502020204030204" pitchFamily="34" charset="0"/>
                <a:cs typeface="Times New Roman" panose="02020603050405020304" pitchFamily="18" charset="0"/>
              </a:rPr>
              <a:t> 1</a:t>
            </a:r>
          </a:p>
          <a:p>
            <a:pPr>
              <a:lnSpc>
                <a:spcPct val="150000"/>
              </a:lnSpc>
              <a:spcAft>
                <a:spcPts val="600"/>
              </a:spcAft>
              <a:tabLst>
                <a:tab pos="528955" algn="l"/>
              </a:tabLst>
            </a:pPr>
            <a:r>
              <a:rPr lang="en-US" sz="2400" dirty="0" err="1" smtClean="0">
                <a:solidFill>
                  <a:srgbClr val="231F20"/>
                </a:solidFill>
                <a:latin typeface="UTM Americana"/>
                <a:ea typeface="Calibri" panose="020F0502020204030204" pitchFamily="34" charset="0"/>
                <a:cs typeface="Times New Roman" panose="02020603050405020304" pitchFamily="18" charset="0"/>
              </a:rPr>
              <a:t>nhưng</a:t>
            </a:r>
            <a:r>
              <a:rPr lang="en-US" sz="2400" dirty="0" smtClean="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bầy</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chim</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vẫn</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thường</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rủ</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nhau</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smtClean="0">
                <a:solidFill>
                  <a:srgbClr val="231F20"/>
                </a:solidFill>
                <a:latin typeface="UTM Americana"/>
                <a:ea typeface="Calibri" panose="020F0502020204030204" pitchFamily="34" charset="0"/>
                <a:cs typeface="Times New Roman" panose="02020603050405020304" pitchFamily="18" charset="0"/>
              </a:rPr>
              <a:t>về</a:t>
            </a:r>
            <a:r>
              <a:rPr lang="en-US" sz="2400" dirty="0" smtClean="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tụ</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hội</a:t>
            </a:r>
            <a:r>
              <a:rPr lang="en-US" sz="2400" dirty="0" smtClean="0">
                <a:solidFill>
                  <a:srgbClr val="231F20"/>
                </a:solidFill>
                <a:latin typeface="UTM Americana"/>
                <a:ea typeface="Calibri" panose="020F0502020204030204" pitchFamily="34" charset="0"/>
                <a:cs typeface="Times New Roman" panose="02020603050405020304" pitchFamily="18" charset="0"/>
              </a:rPr>
              <a:t>.</a:t>
            </a:r>
            <a:endParaRPr lang="en-US" sz="2400" dirty="0">
              <a:solidFill>
                <a:srgbClr val="231F20"/>
              </a:solidFill>
              <a:latin typeface="UTM Americana"/>
              <a:ea typeface="Calibri" panose="020F0502020204030204" pitchFamily="34" charset="0"/>
              <a:cs typeface="Times New Roman" panose="02020603050405020304" pitchFamily="18" charset="0"/>
            </a:endParaRPr>
          </a:p>
          <a:p>
            <a:pPr>
              <a:lnSpc>
                <a:spcPct val="150000"/>
              </a:lnSpc>
              <a:spcAft>
                <a:spcPts val="600"/>
              </a:spcAft>
              <a:tabLst>
                <a:tab pos="528955" algn="l"/>
              </a:tabLst>
            </a:pP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Vế</a:t>
            </a:r>
            <a:r>
              <a:rPr lang="en-US" sz="2400" dirty="0">
                <a:solidFill>
                  <a:srgbClr val="231F20"/>
                </a:solidFill>
                <a:latin typeface="UTM Americana"/>
                <a:ea typeface="Calibri" panose="020F0502020204030204" pitchFamily="34" charset="0"/>
                <a:cs typeface="Times New Roman" panose="02020603050405020304" pitchFamily="18" charset="0"/>
              </a:rPr>
              <a:t> 2</a:t>
            </a:r>
          </a:p>
          <a:p>
            <a:pPr>
              <a:lnSpc>
                <a:spcPct val="150000"/>
              </a:lnSpc>
              <a:spcAft>
                <a:spcPts val="600"/>
              </a:spcAft>
              <a:tabLst>
                <a:tab pos="528955" algn="l"/>
              </a:tabLst>
            </a:pPr>
            <a:r>
              <a:rPr lang="en-US" sz="2400" dirty="0">
                <a:solidFill>
                  <a:srgbClr val="231F20"/>
                </a:solidFill>
                <a:latin typeface="UTM Americana"/>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559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bwMode="auto">
          <a:xfrm>
            <a:off x="3244379" y="764704"/>
            <a:ext cx="5760640" cy="720080"/>
          </a:xfrm>
          <a:prstGeom prst="wedgeEllipseCallout">
            <a:avLst>
              <a:gd name="adj1" fmla="val -47356"/>
              <a:gd name="adj2" fmla="val -5011"/>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7030A0"/>
                </a:solidFill>
                <a:effectLst/>
                <a:latin typeface="UTM Americana"/>
              </a:rPr>
              <a:t>CHIA</a:t>
            </a:r>
            <a:r>
              <a:rPr kumimoji="0" lang="en-US" sz="2800" b="1" i="0" u="none" strike="noStrike" cap="none" normalizeH="0" dirty="0" smtClean="0">
                <a:ln>
                  <a:noFill/>
                </a:ln>
                <a:solidFill>
                  <a:srgbClr val="7030A0"/>
                </a:solidFill>
                <a:effectLst/>
                <a:latin typeface="UTM Americana"/>
              </a:rPr>
              <a:t> SẺ</a:t>
            </a:r>
            <a:endParaRPr kumimoji="0" lang="en-US" sz="2800" b="1" i="0" u="none" strike="noStrike" cap="none" normalizeH="0" baseline="0" dirty="0" smtClean="0">
              <a:ln>
                <a:noFill/>
              </a:ln>
              <a:solidFill>
                <a:srgbClr val="7030A0"/>
              </a:solidFill>
              <a:effectLst/>
              <a:latin typeface="UTM Americana"/>
            </a:endParaRPr>
          </a:p>
        </p:txBody>
      </p:sp>
      <p:sp>
        <p:nvSpPr>
          <p:cNvPr id="6" name="Rectangle 5"/>
          <p:cNvSpPr/>
          <p:nvPr/>
        </p:nvSpPr>
        <p:spPr>
          <a:xfrm>
            <a:off x="2495600" y="3470231"/>
            <a:ext cx="8860118" cy="523220"/>
          </a:xfrm>
          <a:prstGeom prst="rect">
            <a:avLst/>
          </a:prstGeom>
        </p:spPr>
        <p:txBody>
          <a:bodyPr wrap="none">
            <a:spAutoFit/>
          </a:bodyPr>
          <a:lstStyle/>
          <a:p>
            <a:r>
              <a:rPr lang="vi-VN" sz="2800" b="1" dirty="0">
                <a:latin typeface="UTM Americana"/>
              </a:rPr>
              <a:t>Các vế câu ghép được ngăn cách với nhau bởi gì?</a:t>
            </a:r>
          </a:p>
        </p:txBody>
      </p:sp>
      <p:sp>
        <p:nvSpPr>
          <p:cNvPr id="9" name="Rectangle 8"/>
          <p:cNvSpPr/>
          <p:nvPr/>
        </p:nvSpPr>
        <p:spPr>
          <a:xfrm>
            <a:off x="2495600" y="2355175"/>
            <a:ext cx="8358378" cy="523220"/>
          </a:xfrm>
          <a:prstGeom prst="rect">
            <a:avLst/>
          </a:prstGeom>
        </p:spPr>
        <p:txBody>
          <a:bodyPr wrap="none">
            <a:spAutoFit/>
          </a:bodyPr>
          <a:lstStyle/>
          <a:p>
            <a:r>
              <a:rPr lang="vi-VN" sz="2800" b="1" dirty="0">
                <a:latin typeface="UTM Americana"/>
              </a:rPr>
              <a:t>Em hãy chia sẻ cách xác định các vế câu ghép?</a:t>
            </a:r>
          </a:p>
        </p:txBody>
      </p:sp>
      <p:sp>
        <p:nvSpPr>
          <p:cNvPr id="10" name="Rectangle 9"/>
          <p:cNvSpPr/>
          <p:nvPr/>
        </p:nvSpPr>
        <p:spPr>
          <a:xfrm>
            <a:off x="1542382" y="2262842"/>
            <a:ext cx="641522" cy="707886"/>
          </a:xfrm>
          <a:prstGeom prst="rect">
            <a:avLst/>
          </a:prstGeom>
        </p:spPr>
        <p:txBody>
          <a:bodyPr wrap="none">
            <a:spAutoFit/>
          </a:bodyPr>
          <a:lstStyle/>
          <a:p>
            <a:r>
              <a:rPr lang="vi-VN" sz="4000" dirty="0">
                <a:solidFill>
                  <a:srgbClr val="FF0000"/>
                </a:solidFill>
                <a:latin typeface="UTM Americana"/>
                <a:sym typeface="Wingdings" panose="05000000000000000000" pitchFamily="2" charset="2"/>
              </a:rPr>
              <a:t></a:t>
            </a:r>
            <a:endParaRPr lang="en-US" sz="4000" dirty="0">
              <a:solidFill>
                <a:srgbClr val="FF0000"/>
              </a:solidFill>
            </a:endParaRPr>
          </a:p>
        </p:txBody>
      </p:sp>
      <p:sp>
        <p:nvSpPr>
          <p:cNvPr id="11" name="Rectangle 10"/>
          <p:cNvSpPr/>
          <p:nvPr/>
        </p:nvSpPr>
        <p:spPr>
          <a:xfrm>
            <a:off x="1542382" y="3377898"/>
            <a:ext cx="641522" cy="707886"/>
          </a:xfrm>
          <a:prstGeom prst="rect">
            <a:avLst/>
          </a:prstGeom>
        </p:spPr>
        <p:txBody>
          <a:bodyPr wrap="none">
            <a:spAutoFit/>
          </a:bodyPr>
          <a:lstStyle/>
          <a:p>
            <a:r>
              <a:rPr lang="vi-VN" sz="4000" dirty="0">
                <a:solidFill>
                  <a:srgbClr val="FF0000"/>
                </a:solidFill>
                <a:latin typeface="UTM Americana"/>
                <a:sym typeface="Wingdings" panose="05000000000000000000" pitchFamily="2" charset="2"/>
              </a:rPr>
              <a:t></a:t>
            </a:r>
            <a:endParaRPr lang="en-US" sz="4000" dirty="0">
              <a:solidFill>
                <a:srgbClr val="FF0000"/>
              </a:solidFill>
            </a:endParaRPr>
          </a:p>
        </p:txBody>
      </p:sp>
    </p:spTree>
    <p:extLst>
      <p:ext uri="{BB962C8B-B14F-4D97-AF65-F5344CB8AC3E}">
        <p14:creationId xmlns:p14="http://schemas.microsoft.com/office/powerpoint/2010/main" val="829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Righ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500"/>
                                        <p:tgtEl>
                                          <p:spTgt spid="11"/>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Righ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2">
            <a:extLst>
              <a:ext uri="{FF2B5EF4-FFF2-40B4-BE49-F238E27FC236}">
                <a16:creationId xmlns:a16="http://schemas.microsoft.com/office/drawing/2014/main" id="{4CE1F58C-7701-8FCA-BBC9-7D2F8B68F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5" y="1025351"/>
            <a:ext cx="11931873" cy="5832648"/>
          </a:xfrm>
          <a:prstGeom prst="rect">
            <a:avLst/>
          </a:prstGeom>
          <a:noFill/>
        </p:spPr>
      </p:pic>
      <p:pic>
        <p:nvPicPr>
          <p:cNvPr id="5" name="图片 9">
            <a:extLst>
              <a:ext uri="{FF2B5EF4-FFF2-40B4-BE49-F238E27FC236}">
                <a16:creationId xmlns:a16="http://schemas.microsoft.com/office/drawing/2014/main" id="{B4FC1B9C-4FF3-AE66-7126-FCE1BF1F25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4312" y="-15411"/>
            <a:ext cx="1155567" cy="1155567"/>
          </a:xfrm>
          <a:prstGeom prst="rect">
            <a:avLst/>
          </a:prstGeom>
        </p:spPr>
      </p:pic>
      <p:sp>
        <p:nvSpPr>
          <p:cNvPr id="3" name="Rectangle 2"/>
          <p:cNvSpPr/>
          <p:nvPr/>
        </p:nvSpPr>
        <p:spPr>
          <a:xfrm>
            <a:off x="924341" y="1617205"/>
            <a:ext cx="9288120" cy="461665"/>
          </a:xfrm>
          <a:prstGeom prst="rect">
            <a:avLst/>
          </a:prstGeom>
        </p:spPr>
        <p:txBody>
          <a:bodyPr wrap="none">
            <a:spAutoFit/>
          </a:bodyPr>
          <a:lstStyle/>
          <a:p>
            <a:r>
              <a:rPr lang="en-US" sz="2400" kern="0" dirty="0" err="1" smtClean="0">
                <a:solidFill>
                  <a:schemeClr val="bg1"/>
                </a:solidFill>
                <a:latin typeface="UTM Americana"/>
                <a:ea typeface="Calibri" panose="020F0502020204030204" pitchFamily="34" charset="0"/>
                <a:cs typeface="Times New Roman" panose="02020603050405020304" pitchFamily="18" charset="0"/>
              </a:rPr>
              <a:t>Bài</a:t>
            </a:r>
            <a:r>
              <a:rPr lang="en-US" sz="2400" kern="0" dirty="0" smtClean="0">
                <a:solidFill>
                  <a:schemeClr val="bg1"/>
                </a:solidFill>
                <a:latin typeface="UTM Americana"/>
                <a:ea typeface="Calibri" panose="020F0502020204030204" pitchFamily="34" charset="0"/>
                <a:cs typeface="Times New Roman" panose="02020603050405020304" pitchFamily="18" charset="0"/>
              </a:rPr>
              <a:t> 3</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Hãy</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viết</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một</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câu</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ghép</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để</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thể</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hiện</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nội</a:t>
            </a:r>
            <a:r>
              <a:rPr lang="en-US" sz="2400" kern="0" dirty="0">
                <a:solidFill>
                  <a:schemeClr val="bg1"/>
                </a:solidFill>
                <a:latin typeface="UTM Americana"/>
                <a:ea typeface="Calibri" panose="020F0502020204030204" pitchFamily="34" charset="0"/>
                <a:cs typeface="Times New Roman" panose="02020603050405020304" pitchFamily="18" charset="0"/>
              </a:rPr>
              <a:t> dung </a:t>
            </a:r>
            <a:r>
              <a:rPr lang="en-US" sz="2400" kern="0" dirty="0" err="1">
                <a:solidFill>
                  <a:schemeClr val="bg1"/>
                </a:solidFill>
                <a:latin typeface="UTM Americana"/>
                <a:ea typeface="Calibri" panose="020F0502020204030204" pitchFamily="34" charset="0"/>
                <a:cs typeface="Times New Roman" panose="02020603050405020304" pitchFamily="18" charset="0"/>
              </a:rPr>
              <a:t>bức</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tranh</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smtClean="0">
                <a:solidFill>
                  <a:schemeClr val="bg1"/>
                </a:solidFill>
                <a:latin typeface="UTM Americana"/>
                <a:ea typeface="Calibri" panose="020F0502020204030204" pitchFamily="34" charset="0"/>
                <a:cs typeface="Times New Roman" panose="02020603050405020304" pitchFamily="18" charset="0"/>
              </a:rPr>
              <a:t>ở </a:t>
            </a:r>
            <a:r>
              <a:rPr lang="en-US" sz="2400" kern="0" dirty="0" err="1" smtClean="0">
                <a:solidFill>
                  <a:schemeClr val="bg1"/>
                </a:solidFill>
                <a:latin typeface="UTM Americana"/>
                <a:ea typeface="Calibri" panose="020F0502020204030204" pitchFamily="34" charset="0"/>
                <a:cs typeface="Times New Roman" panose="02020603050405020304" pitchFamily="18" charset="0"/>
              </a:rPr>
              <a:t>bên</a:t>
            </a:r>
            <a:r>
              <a:rPr lang="en-US" sz="2400" kern="0" dirty="0" smtClean="0">
                <a:solidFill>
                  <a:schemeClr val="bg1"/>
                </a:solidFill>
                <a:latin typeface="UTM Americana"/>
                <a:ea typeface="Calibri" panose="020F0502020204030204" pitchFamily="34" charset="0"/>
                <a:cs typeface="Times New Roman" panose="02020603050405020304" pitchFamily="18" charset="0"/>
              </a:rPr>
              <a:t>:</a:t>
            </a:r>
            <a:endParaRPr lang="en-US" sz="2400" dirty="0">
              <a:solidFill>
                <a:schemeClr val="bg1"/>
              </a:solidFill>
              <a:latin typeface="UTM Americana"/>
            </a:endParaRPr>
          </a:p>
        </p:txBody>
      </p:sp>
      <p:pic>
        <p:nvPicPr>
          <p:cNvPr id="8" name="Picture 7"/>
          <p:cNvPicPr>
            <a:picLocks noChangeAspect="1"/>
          </p:cNvPicPr>
          <p:nvPr/>
        </p:nvPicPr>
        <p:blipFill rotWithShape="1">
          <a:blip r:embed="rId6"/>
          <a:srcRect l="2852" t="3722" r="1729" b="2406"/>
          <a:stretch/>
        </p:blipFill>
        <p:spPr>
          <a:xfrm>
            <a:off x="2809412" y="2165507"/>
            <a:ext cx="7225909" cy="2808312"/>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921591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Lst>
          </a:blip>
          <a:srcRect l="-3704" t="7407" r="3704" b="18519"/>
          <a:stretch/>
        </p:blipFill>
        <p:spPr>
          <a:xfrm>
            <a:off x="839416" y="2708920"/>
            <a:ext cx="1944216" cy="1440160"/>
          </a:xfrm>
          <a:prstGeom prst="ellipse">
            <a:avLst/>
          </a:prstGeom>
        </p:spPr>
      </p:pic>
      <p:sp>
        <p:nvSpPr>
          <p:cNvPr id="12" name="Freeform 11"/>
          <p:cNvSpPr/>
          <p:nvPr/>
        </p:nvSpPr>
        <p:spPr bwMode="auto">
          <a:xfrm>
            <a:off x="3215680" y="2564904"/>
            <a:ext cx="7848872" cy="1728192"/>
          </a:xfrm>
          <a:custGeom>
            <a:avLst/>
            <a:gdLst>
              <a:gd name="connsiteX0" fmla="*/ 122621 w 6308328"/>
              <a:gd name="connsiteY0" fmla="*/ 157449 h 1296144"/>
              <a:gd name="connsiteX1" fmla="*/ 115640 w 6308328"/>
              <a:gd name="connsiteY1" fmla="*/ 192025 h 1296144"/>
              <a:gd name="connsiteX2" fmla="*/ 115640 w 6308328"/>
              <a:gd name="connsiteY2" fmla="*/ 960103 h 1296144"/>
              <a:gd name="connsiteX3" fmla="*/ 307665 w 6308328"/>
              <a:gd name="connsiteY3" fmla="*/ 1152128 h 1296144"/>
              <a:gd name="connsiteX4" fmla="*/ 6116303 w 6308328"/>
              <a:gd name="connsiteY4" fmla="*/ 1152128 h 1296144"/>
              <a:gd name="connsiteX5" fmla="*/ 6155003 w 6308328"/>
              <a:gd name="connsiteY5" fmla="*/ 1148227 h 1296144"/>
              <a:gd name="connsiteX6" fmla="*/ 6185707 w 6308328"/>
              <a:gd name="connsiteY6" fmla="*/ 1138696 h 1296144"/>
              <a:gd name="connsiteX7" fmla="*/ 6177598 w 6308328"/>
              <a:gd name="connsiteY7" fmla="*/ 1178864 h 1296144"/>
              <a:gd name="connsiteX8" fmla="*/ 6000663 w 6308328"/>
              <a:gd name="connsiteY8" fmla="*/ 1296144 h 1296144"/>
              <a:gd name="connsiteX9" fmla="*/ 192025 w 6308328"/>
              <a:gd name="connsiteY9" fmla="*/ 1296144 h 1296144"/>
              <a:gd name="connsiteX10" fmla="*/ 0 w 6308328"/>
              <a:gd name="connsiteY10" fmla="*/ 1104119 h 1296144"/>
              <a:gd name="connsiteX11" fmla="*/ 0 w 6308328"/>
              <a:gd name="connsiteY11" fmla="*/ 336041 h 1296144"/>
              <a:gd name="connsiteX12" fmla="*/ 117281 w 6308328"/>
              <a:gd name="connsiteY12" fmla="*/ 159106 h 1296144"/>
              <a:gd name="connsiteX13" fmla="*/ 307665 w 6308328"/>
              <a:gd name="connsiteY13" fmla="*/ 0 h 1296144"/>
              <a:gd name="connsiteX14" fmla="*/ 6116303 w 6308328"/>
              <a:gd name="connsiteY14" fmla="*/ 0 h 1296144"/>
              <a:gd name="connsiteX15" fmla="*/ 6308328 w 6308328"/>
              <a:gd name="connsiteY15" fmla="*/ 192025 h 1296144"/>
              <a:gd name="connsiteX16" fmla="*/ 6308328 w 6308328"/>
              <a:gd name="connsiteY16" fmla="*/ 960103 h 1296144"/>
              <a:gd name="connsiteX17" fmla="*/ 6191048 w 6308328"/>
              <a:gd name="connsiteY17" fmla="*/ 1137038 h 1296144"/>
              <a:gd name="connsiteX18" fmla="*/ 6185707 w 6308328"/>
              <a:gd name="connsiteY18" fmla="*/ 1138696 h 1296144"/>
              <a:gd name="connsiteX19" fmla="*/ 6192688 w 6308328"/>
              <a:gd name="connsiteY19" fmla="*/ 1104119 h 1296144"/>
              <a:gd name="connsiteX20" fmla="*/ 6192688 w 6308328"/>
              <a:gd name="connsiteY20" fmla="*/ 336041 h 1296144"/>
              <a:gd name="connsiteX21" fmla="*/ 6000663 w 6308328"/>
              <a:gd name="connsiteY21" fmla="*/ 144016 h 1296144"/>
              <a:gd name="connsiteX22" fmla="*/ 192025 w 6308328"/>
              <a:gd name="connsiteY22" fmla="*/ 144016 h 1296144"/>
              <a:gd name="connsiteX23" fmla="*/ 153326 w 6308328"/>
              <a:gd name="connsiteY23" fmla="*/ 147917 h 1296144"/>
              <a:gd name="connsiteX24" fmla="*/ 122621 w 6308328"/>
              <a:gd name="connsiteY24" fmla="*/ 157449 h 1296144"/>
              <a:gd name="connsiteX25" fmla="*/ 130731 w 6308328"/>
              <a:gd name="connsiteY25" fmla="*/ 117280 h 1296144"/>
              <a:gd name="connsiteX26" fmla="*/ 307665 w 6308328"/>
              <a:gd name="connsiteY26" fmla="*/ 0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08328" h="1296144">
                <a:moveTo>
                  <a:pt x="122621" y="157449"/>
                </a:moveTo>
                <a:lnTo>
                  <a:pt x="115640" y="192025"/>
                </a:lnTo>
                <a:lnTo>
                  <a:pt x="115640" y="960103"/>
                </a:lnTo>
                <a:cubicBezTo>
                  <a:pt x="115640" y="1066155"/>
                  <a:pt x="201613" y="1152128"/>
                  <a:pt x="307665" y="1152128"/>
                </a:cubicBezTo>
                <a:lnTo>
                  <a:pt x="6116303" y="1152128"/>
                </a:lnTo>
                <a:cubicBezTo>
                  <a:pt x="6129559" y="1152128"/>
                  <a:pt x="6142502" y="1150785"/>
                  <a:pt x="6155003" y="1148227"/>
                </a:cubicBezTo>
                <a:lnTo>
                  <a:pt x="6185707" y="1138696"/>
                </a:lnTo>
                <a:lnTo>
                  <a:pt x="6177598" y="1178864"/>
                </a:lnTo>
                <a:cubicBezTo>
                  <a:pt x="6148447" y="1247784"/>
                  <a:pt x="6080202" y="1296144"/>
                  <a:pt x="6000663" y="1296144"/>
                </a:cubicBezTo>
                <a:lnTo>
                  <a:pt x="192025" y="1296144"/>
                </a:lnTo>
                <a:cubicBezTo>
                  <a:pt x="85973" y="1296144"/>
                  <a:pt x="0" y="1210171"/>
                  <a:pt x="0" y="1104119"/>
                </a:cubicBezTo>
                <a:lnTo>
                  <a:pt x="0" y="336041"/>
                </a:lnTo>
                <a:cubicBezTo>
                  <a:pt x="0" y="256502"/>
                  <a:pt x="48360" y="188258"/>
                  <a:pt x="117281" y="159106"/>
                </a:cubicBezTo>
                <a:close/>
                <a:moveTo>
                  <a:pt x="307665" y="0"/>
                </a:moveTo>
                <a:lnTo>
                  <a:pt x="6116303" y="0"/>
                </a:lnTo>
                <a:cubicBezTo>
                  <a:pt x="6222355" y="0"/>
                  <a:pt x="6308328" y="85973"/>
                  <a:pt x="6308328" y="192025"/>
                </a:cubicBezTo>
                <a:lnTo>
                  <a:pt x="6308328" y="960103"/>
                </a:lnTo>
                <a:cubicBezTo>
                  <a:pt x="6308328" y="1039642"/>
                  <a:pt x="6259968" y="1107887"/>
                  <a:pt x="6191048" y="1137038"/>
                </a:cubicBezTo>
                <a:lnTo>
                  <a:pt x="6185707" y="1138696"/>
                </a:lnTo>
                <a:lnTo>
                  <a:pt x="6192688" y="1104119"/>
                </a:lnTo>
                <a:lnTo>
                  <a:pt x="6192688" y="336041"/>
                </a:lnTo>
                <a:cubicBezTo>
                  <a:pt x="6192688" y="229989"/>
                  <a:pt x="6106715" y="144016"/>
                  <a:pt x="6000663" y="144016"/>
                </a:cubicBezTo>
                <a:lnTo>
                  <a:pt x="192025" y="144016"/>
                </a:lnTo>
                <a:cubicBezTo>
                  <a:pt x="178769" y="144016"/>
                  <a:pt x="165826" y="145359"/>
                  <a:pt x="153326" y="147917"/>
                </a:cubicBezTo>
                <a:lnTo>
                  <a:pt x="122621" y="157449"/>
                </a:lnTo>
                <a:lnTo>
                  <a:pt x="130731" y="117280"/>
                </a:lnTo>
                <a:cubicBezTo>
                  <a:pt x="159882" y="48360"/>
                  <a:pt x="228126" y="0"/>
                  <a:pt x="307665" y="0"/>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smtClean="0">
              <a:latin typeface="UTM Americana"/>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latin typeface="UTM Americana"/>
              </a:rPr>
              <a:t>HOẠT ĐỘNG NHÓM ĐÔI HOÀN THÀNH BÀI</a:t>
            </a:r>
            <a:endParaRPr kumimoji="0" lang="en-US" sz="2800" b="1" i="0" u="none" strike="noStrike" cap="none" normalizeH="0" baseline="0" dirty="0" smtClean="0">
              <a:ln>
                <a:noFill/>
              </a:ln>
              <a:solidFill>
                <a:schemeClr val="tx1"/>
              </a:solidFill>
              <a:effectLst/>
              <a:latin typeface="UTM Americana"/>
            </a:endParaRPr>
          </a:p>
        </p:txBody>
      </p:sp>
    </p:spTree>
    <p:extLst>
      <p:ext uri="{BB962C8B-B14F-4D97-AF65-F5344CB8AC3E}">
        <p14:creationId xmlns:p14="http://schemas.microsoft.com/office/powerpoint/2010/main" val="390715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bwMode="auto">
          <a:xfrm>
            <a:off x="3503712" y="2852936"/>
            <a:ext cx="5760640" cy="1080120"/>
          </a:xfrm>
          <a:prstGeom prst="wedgeEllipseCallout">
            <a:avLst>
              <a:gd name="adj1" fmla="val -47356"/>
              <a:gd name="adj2" fmla="val -5011"/>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7030A0"/>
                </a:solidFill>
                <a:effectLst/>
                <a:latin typeface="UTM Americana"/>
              </a:rPr>
              <a:t>CHIA</a:t>
            </a:r>
            <a:r>
              <a:rPr kumimoji="0" lang="en-US" sz="3600" b="1" i="0" u="none" strike="noStrike" cap="none" normalizeH="0" dirty="0" smtClean="0">
                <a:ln>
                  <a:noFill/>
                </a:ln>
                <a:solidFill>
                  <a:srgbClr val="7030A0"/>
                </a:solidFill>
                <a:effectLst/>
                <a:latin typeface="UTM Americana"/>
              </a:rPr>
              <a:t> SẺ</a:t>
            </a:r>
            <a:endParaRPr kumimoji="0" lang="en-US" sz="3600" b="1" i="0" u="none" strike="noStrike" cap="none" normalizeH="0" baseline="0" dirty="0" smtClean="0">
              <a:ln>
                <a:noFill/>
              </a:ln>
              <a:solidFill>
                <a:srgbClr val="7030A0"/>
              </a:solidFill>
              <a:effectLst/>
              <a:latin typeface="UTM Americana"/>
            </a:endParaRPr>
          </a:p>
        </p:txBody>
      </p:sp>
    </p:spTree>
    <p:extLst>
      <p:ext uri="{BB962C8B-B14F-4D97-AF65-F5344CB8AC3E}">
        <p14:creationId xmlns:p14="http://schemas.microsoft.com/office/powerpoint/2010/main" val="3538946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32A544-12D1-8EEB-46A4-F1F019CA2F59}"/>
              </a:ext>
            </a:extLst>
          </p:cNvPr>
          <p:cNvSpPr txBox="1"/>
          <p:nvPr/>
        </p:nvSpPr>
        <p:spPr>
          <a:xfrm>
            <a:off x="335360" y="2852936"/>
            <a:ext cx="11449272" cy="1655646"/>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3600" kern="0" dirty="0" err="1" smtClean="0">
                <a:solidFill>
                  <a:srgbClr val="FF0000"/>
                </a:solidFill>
                <a:latin typeface="UTM Avo" panose="02040603050506020204" pitchFamily="18" charset="0"/>
                <a:ea typeface="Times New Roman" panose="02020603050405020304" pitchFamily="18" charset="0"/>
                <a:cs typeface="Times New Roman" panose="02020603050405020304" pitchFamily="18" charset="0"/>
              </a:rPr>
              <a:t>Dựa</a:t>
            </a:r>
            <a:r>
              <a:rPr lang="en-US" sz="3600" kern="0" dirty="0" smtClean="0">
                <a:solidFill>
                  <a:srgbClr val="FF0000"/>
                </a:solidFill>
                <a:latin typeface="UTM Av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FF0000"/>
                </a:solidFill>
                <a:latin typeface="UTM Avo" panose="02040603050506020204" pitchFamily="18" charset="0"/>
                <a:ea typeface="Times New Roman" panose="02020603050405020304" pitchFamily="18" charset="0"/>
                <a:cs typeface="Times New Roman" panose="02020603050405020304" pitchFamily="18" charset="0"/>
              </a:rPr>
              <a:t>vào</a:t>
            </a:r>
            <a:r>
              <a:rPr lang="en-US" sz="3600" kern="0" dirty="0">
                <a:solidFill>
                  <a:srgbClr val="FF0000"/>
                </a:solidFill>
                <a:latin typeface="UTM Av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FF0000"/>
                </a:solidFill>
                <a:latin typeface="UTM Avo" panose="02040603050506020204" pitchFamily="18" charset="0"/>
                <a:ea typeface="Times New Roman" panose="02020603050405020304" pitchFamily="18" charset="0"/>
                <a:cs typeface="Times New Roman" panose="02020603050405020304" pitchFamily="18" charset="0"/>
              </a:rPr>
              <a:t>các</a:t>
            </a:r>
            <a:r>
              <a:rPr lang="en-US" sz="3600" kern="0" dirty="0">
                <a:solidFill>
                  <a:srgbClr val="FF0000"/>
                </a:solidFill>
                <a:latin typeface="UTM Av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FF0000"/>
                </a:solidFill>
                <a:latin typeface="UTM Avo" panose="02040603050506020204" pitchFamily="18" charset="0"/>
                <a:ea typeface="Times New Roman" panose="02020603050405020304" pitchFamily="18" charset="0"/>
                <a:cs typeface="Times New Roman" panose="02020603050405020304" pitchFamily="18" charset="0"/>
              </a:rPr>
              <a:t>câu</a:t>
            </a:r>
            <a:r>
              <a:rPr lang="en-US" sz="3600" kern="0" dirty="0">
                <a:solidFill>
                  <a:srgbClr val="FF0000"/>
                </a:solidFill>
                <a:latin typeface="UTM Av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FF0000"/>
                </a:solidFill>
                <a:latin typeface="UTM Avo" panose="02040603050506020204" pitchFamily="18" charset="0"/>
                <a:ea typeface="Times New Roman" panose="02020603050405020304" pitchFamily="18" charset="0"/>
                <a:cs typeface="Times New Roman" panose="02020603050405020304" pitchFamily="18" charset="0"/>
              </a:rPr>
              <a:t>vừa</a:t>
            </a:r>
            <a:r>
              <a:rPr lang="en-US" sz="3600" kern="0" dirty="0">
                <a:solidFill>
                  <a:srgbClr val="FF0000"/>
                </a:solidFill>
                <a:latin typeface="UTM Av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FF0000"/>
                </a:solidFill>
                <a:latin typeface="UTM Avo" panose="02040603050506020204" pitchFamily="18" charset="0"/>
                <a:ea typeface="Times New Roman" panose="02020603050405020304" pitchFamily="18" charset="0"/>
                <a:cs typeface="Times New Roman" panose="02020603050405020304" pitchFamily="18" charset="0"/>
              </a:rPr>
              <a:t>đặt</a:t>
            </a:r>
            <a:r>
              <a:rPr lang="en-US" sz="3600" kern="0" dirty="0">
                <a:solidFill>
                  <a:srgbClr val="FF0000"/>
                </a:solidFill>
                <a:latin typeface="UTM Avo" panose="02040603050506020204" pitchFamily="18" charset="0"/>
                <a:ea typeface="Times New Roman" panose="02020603050405020304" pitchFamily="18" charset="0"/>
                <a:cs typeface="Times New Roman" panose="02020603050405020304" pitchFamily="18" charset="0"/>
              </a:rPr>
              <a:t> ở </a:t>
            </a:r>
            <a:r>
              <a:rPr lang="en-US" sz="3600" kern="0" dirty="0" err="1">
                <a:solidFill>
                  <a:srgbClr val="FF0000"/>
                </a:solidFill>
                <a:latin typeface="UTM Avo" panose="02040603050506020204" pitchFamily="18" charset="0"/>
                <a:ea typeface="Times New Roman" panose="02020603050405020304" pitchFamily="18" charset="0"/>
                <a:cs typeface="Times New Roman" panose="02020603050405020304" pitchFamily="18" charset="0"/>
              </a:rPr>
              <a:t>bài</a:t>
            </a:r>
            <a:r>
              <a:rPr lang="en-US" sz="3600" kern="0" dirty="0">
                <a:solidFill>
                  <a:srgbClr val="FF0000"/>
                </a:solidFill>
                <a:latin typeface="UTM Avo" panose="02040603050506020204" pitchFamily="18" charset="0"/>
                <a:ea typeface="Times New Roman" panose="02020603050405020304" pitchFamily="18" charset="0"/>
                <a:cs typeface="Times New Roman" panose="02020603050405020304" pitchFamily="18" charset="0"/>
              </a:rPr>
              <a:t> 3, </a:t>
            </a:r>
            <a:r>
              <a:rPr lang="en-US" sz="3600" kern="0" dirty="0" err="1">
                <a:solidFill>
                  <a:srgbClr val="FF0000"/>
                </a:solidFill>
                <a:latin typeface="UTM Avo" panose="02040603050506020204" pitchFamily="18" charset="0"/>
                <a:ea typeface="Times New Roman" panose="02020603050405020304" pitchFamily="18" charset="0"/>
                <a:cs typeface="Times New Roman" panose="02020603050405020304" pitchFamily="18" charset="0"/>
              </a:rPr>
              <a:t>hãy</a:t>
            </a:r>
            <a:r>
              <a:rPr lang="en-US" sz="3600" kern="0" dirty="0">
                <a:solidFill>
                  <a:srgbClr val="FF0000"/>
                </a:solidFill>
                <a:latin typeface="UTM Av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FF0000"/>
                </a:solidFill>
                <a:latin typeface="UTM Avo" panose="02040603050506020204" pitchFamily="18" charset="0"/>
                <a:ea typeface="Times New Roman" panose="02020603050405020304" pitchFamily="18" charset="0"/>
                <a:cs typeface="Times New Roman" panose="02020603050405020304" pitchFamily="18" charset="0"/>
              </a:rPr>
              <a:t>viết</a:t>
            </a:r>
            <a:r>
              <a:rPr lang="en-US" sz="3600" kern="0" dirty="0">
                <a:solidFill>
                  <a:srgbClr val="FF0000"/>
                </a:solidFill>
                <a:latin typeface="UTM Av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FF0000"/>
                </a:solidFill>
                <a:latin typeface="UTM Avo" panose="02040603050506020204" pitchFamily="18" charset="0"/>
                <a:ea typeface="Times New Roman" panose="02020603050405020304" pitchFamily="18" charset="0"/>
                <a:cs typeface="Times New Roman" panose="02020603050405020304" pitchFamily="18" charset="0"/>
              </a:rPr>
              <a:t>đoạn</a:t>
            </a:r>
            <a:r>
              <a:rPr lang="en-US" sz="3600" kern="0" dirty="0">
                <a:solidFill>
                  <a:srgbClr val="FF0000"/>
                </a:solidFill>
                <a:latin typeface="UTM Av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FF0000"/>
                </a:solidFill>
                <a:latin typeface="UTM Avo" panose="02040603050506020204" pitchFamily="18" charset="0"/>
                <a:ea typeface="Times New Roman" panose="02020603050405020304" pitchFamily="18" charset="0"/>
                <a:cs typeface="Times New Roman" panose="02020603050405020304" pitchFamily="18" charset="0"/>
              </a:rPr>
              <a:t>văn</a:t>
            </a:r>
            <a:r>
              <a:rPr lang="en-US" sz="3600" kern="0" dirty="0">
                <a:solidFill>
                  <a:srgbClr val="FF0000"/>
                </a:solidFill>
                <a:latin typeface="UTM Av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FF0000"/>
                </a:solidFill>
                <a:latin typeface="UTM Avo" panose="02040603050506020204" pitchFamily="18" charset="0"/>
                <a:ea typeface="Times New Roman" panose="02020603050405020304" pitchFamily="18" charset="0"/>
                <a:cs typeface="Times New Roman" panose="02020603050405020304" pitchFamily="18" charset="0"/>
              </a:rPr>
              <a:t>ngắn</a:t>
            </a:r>
            <a:r>
              <a:rPr lang="en-US" sz="3600" kern="0" dirty="0">
                <a:solidFill>
                  <a:srgbClr val="FF0000"/>
                </a:solidFill>
                <a:latin typeface="UTM Avo" panose="02040603050506020204" pitchFamily="18" charset="0"/>
                <a:ea typeface="Times New Roman" panose="02020603050405020304" pitchFamily="18" charset="0"/>
                <a:cs typeface="Times New Roman" panose="02020603050405020304" pitchFamily="18" charset="0"/>
              </a:rPr>
              <a:t> </a:t>
            </a:r>
            <a:r>
              <a:rPr lang="en-US" sz="3600" kern="0" dirty="0" err="1">
                <a:solidFill>
                  <a:srgbClr val="FF0000"/>
                </a:solidFill>
                <a:latin typeface="UTM Avo" panose="02040603050506020204" pitchFamily="18" charset="0"/>
                <a:ea typeface="Times New Roman" panose="02020603050405020304" pitchFamily="18" charset="0"/>
                <a:cs typeface="Times New Roman" panose="02020603050405020304" pitchFamily="18" charset="0"/>
              </a:rPr>
              <a:t>gồm</a:t>
            </a:r>
            <a:r>
              <a:rPr lang="en-US" sz="3600" kern="0" dirty="0">
                <a:solidFill>
                  <a:srgbClr val="FF0000"/>
                </a:solidFill>
                <a:latin typeface="UTM Avo" panose="02040603050506020204" pitchFamily="18" charset="0"/>
                <a:ea typeface="Times New Roman" panose="02020603050405020304" pitchFamily="18" charset="0"/>
                <a:cs typeface="Times New Roman" panose="02020603050405020304" pitchFamily="18" charset="0"/>
              </a:rPr>
              <a:t> 4 – 5 </a:t>
            </a:r>
            <a:r>
              <a:rPr lang="en-US" sz="3600" kern="0" dirty="0" err="1">
                <a:solidFill>
                  <a:srgbClr val="FF0000"/>
                </a:solidFill>
                <a:latin typeface="UTM Avo" panose="02040603050506020204" pitchFamily="18" charset="0"/>
                <a:ea typeface="Times New Roman" panose="02020603050405020304" pitchFamily="18" charset="0"/>
                <a:cs typeface="Times New Roman" panose="02020603050405020304" pitchFamily="18" charset="0"/>
              </a:rPr>
              <a:t>câu</a:t>
            </a:r>
            <a:r>
              <a:rPr lang="en-US" sz="3600" kern="0" dirty="0">
                <a:solidFill>
                  <a:srgbClr val="FF0000"/>
                </a:solidFill>
                <a:latin typeface="UTM Avo" panose="02040603050506020204" pitchFamily="18" charset="0"/>
                <a:ea typeface="Times New Roman" panose="02020603050405020304" pitchFamily="18" charset="0"/>
                <a:cs typeface="Times New Roman" panose="02020603050405020304" pitchFamily="18" charset="0"/>
              </a:rPr>
              <a:t>.</a:t>
            </a:r>
            <a:endParaRPr lang="en-US" sz="3600" kern="1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endParaRPr>
          </a:p>
        </p:txBody>
      </p:sp>
      <p:sp>
        <p:nvSpPr>
          <p:cNvPr id="4" name="Text Box 14">
            <a:extLst>
              <a:ext uri="{FF2B5EF4-FFF2-40B4-BE49-F238E27FC236}">
                <a16:creationId xmlns:a16="http://schemas.microsoft.com/office/drawing/2014/main" id="{96A5E519-13EB-3A41-DEFE-1C63B70E428D}"/>
              </a:ext>
            </a:extLst>
          </p:cNvPr>
          <p:cNvSpPr txBox="1">
            <a:spLocks noChangeArrowheads="1"/>
          </p:cNvSpPr>
          <p:nvPr/>
        </p:nvSpPr>
        <p:spPr bwMode="auto">
          <a:xfrm>
            <a:off x="1836478" y="1124744"/>
            <a:ext cx="8576441" cy="146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8800" b="1">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Vận dụng</a:t>
            </a:r>
            <a:endParaRPr lang="en-US" sz="8800" dirty="0">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4140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7365C8-9704-7269-0F24-DCE988577E76}"/>
              </a:ext>
            </a:extLst>
          </p:cNvPr>
          <p:cNvSpPr txBox="1"/>
          <p:nvPr/>
        </p:nvSpPr>
        <p:spPr>
          <a:xfrm>
            <a:off x="767408" y="2321005"/>
            <a:ext cx="11084605" cy="2215991"/>
          </a:xfrm>
          <a:prstGeom prst="rect">
            <a:avLst/>
          </a:prstGeom>
          <a:noFill/>
        </p:spPr>
        <p:txBody>
          <a:bodyPr wrap="square" rtlCol="0">
            <a:prstTxWarp prst="textDoubleWave1">
              <a:avLst/>
            </a:prstTxWarp>
            <a:spAutoFit/>
          </a:bodyPr>
          <a:lstStyle/>
          <a:p>
            <a:r>
              <a:rPr lang="en-US" sz="80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Chúc</a:t>
            </a:r>
            <a:r>
              <a:rPr lang="en-US" sz="8000" b="1" dirty="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80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các</a:t>
            </a:r>
            <a:r>
              <a:rPr lang="en-US" sz="8000" b="1" dirty="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80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em</a:t>
            </a:r>
            <a:r>
              <a:rPr lang="en-US" sz="8000" b="1" dirty="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80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học</a:t>
            </a:r>
            <a:r>
              <a:rPr lang="en-US" sz="8000" b="1" dirty="0">
                <a:solidFill>
                  <a:srgbClr val="FF0000"/>
                </a:solidFill>
                <a:effectLst>
                  <a:outerShdw blurRad="38100" dist="38100" dir="2700000" algn="tl">
                    <a:srgbClr val="000000">
                      <a:alpha val="43137"/>
                    </a:srgbClr>
                  </a:outerShdw>
                </a:effectLst>
                <a:latin typeface="UTM LinotypeZapfino KT" panose="02040603050506020204" pitchFamily="18" charset="0"/>
              </a:rPr>
              <a:t> </a:t>
            </a:r>
            <a:r>
              <a:rPr lang="en-US" sz="8000" b="1" dirty="0" err="1">
                <a:solidFill>
                  <a:srgbClr val="FF0000"/>
                </a:solidFill>
                <a:effectLst>
                  <a:outerShdw blurRad="38100" dist="38100" dir="2700000" algn="tl">
                    <a:srgbClr val="000000">
                      <a:alpha val="43137"/>
                    </a:srgbClr>
                  </a:outerShdw>
                </a:effectLst>
                <a:latin typeface="UTM LinotypeZapfino KT" panose="02040603050506020204" pitchFamily="18" charset="0"/>
              </a:rPr>
              <a:t>tốt</a:t>
            </a:r>
            <a:r>
              <a:rPr lang="en-US" sz="8000" b="1" dirty="0">
                <a:solidFill>
                  <a:srgbClr val="FF0000"/>
                </a:solidFill>
                <a:effectLst>
                  <a:outerShdw blurRad="38100" dist="38100" dir="2700000" algn="tl">
                    <a:srgbClr val="000000">
                      <a:alpha val="43137"/>
                    </a:srgbClr>
                  </a:outerShdw>
                </a:effectLst>
                <a:latin typeface="UTM LinotypeZapfino KT" panose="02040603050506020204" pitchFamily="18" charset="0"/>
              </a:rPr>
              <a:t>!</a:t>
            </a:r>
          </a:p>
        </p:txBody>
      </p:sp>
    </p:spTree>
    <p:extLst>
      <p:ext uri="{BB962C8B-B14F-4D97-AF65-F5344CB8AC3E}">
        <p14:creationId xmlns:p14="http://schemas.microsoft.com/office/powerpoint/2010/main" val="103785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ED3C353-00ED-97C8-B607-95A9EB8D8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7"/>
            <a:ext cx="12192000" cy="6887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4">
            <a:extLst>
              <a:ext uri="{FF2B5EF4-FFF2-40B4-BE49-F238E27FC236}">
                <a16:creationId xmlns:a16="http://schemas.microsoft.com/office/drawing/2014/main" id="{7343FE20-CCED-4429-D608-EDFC2D4CF6B1}"/>
              </a:ext>
            </a:extLst>
          </p:cNvPr>
          <p:cNvSpPr txBox="1">
            <a:spLocks noChangeArrowheads="1"/>
          </p:cNvSpPr>
          <p:nvPr/>
        </p:nvSpPr>
        <p:spPr bwMode="auto">
          <a:xfrm>
            <a:off x="194939" y="2524397"/>
            <a:ext cx="12192000" cy="158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vi-VN" sz="4000" u="sng" dirty="0">
                <a:solidFill>
                  <a:srgbClr val="0000CC"/>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LUYỆN TỪ VÀ CÂU</a:t>
            </a:r>
          </a:p>
          <a:p>
            <a:pPr algn="ctr" eaLnBrk="1" hangingPunct="1">
              <a:spcBef>
                <a:spcPts val="1350"/>
              </a:spcBef>
              <a:defRPr/>
            </a:pPr>
            <a:r>
              <a:rPr lang="vi-VN" sz="4400" dirty="0">
                <a:solidFill>
                  <a:srgbClr val="0000CC"/>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LUYỆN TẬP VỀ CÂU ĐƠN VÀ CÂU GHÉP</a:t>
            </a:r>
          </a:p>
        </p:txBody>
      </p:sp>
      <p:pic>
        <p:nvPicPr>
          <p:cNvPr id="8" name="Picture 5" descr="POINSET3">
            <a:extLst>
              <a:ext uri="{FF2B5EF4-FFF2-40B4-BE49-F238E27FC236}">
                <a16:creationId xmlns:a16="http://schemas.microsoft.com/office/drawing/2014/main" id="{4C1F8A6F-720C-F2D7-C0C6-522D12E0EE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4621" y="4571333"/>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a:extLst>
              <a:ext uri="{FF2B5EF4-FFF2-40B4-BE49-F238E27FC236}">
                <a16:creationId xmlns:a16="http://schemas.microsoft.com/office/drawing/2014/main" id="{CA0AACF5-C8A2-5EB0-1D5A-4BB0F9E3BF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473002" y="-113391"/>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id="{7ACA080E-F0CF-2992-9618-9A62FEF2F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39" y="4740354"/>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Sách giáo khoa THPT 2018">
            <a:extLst>
              <a:ext uri="{FF2B5EF4-FFF2-40B4-BE49-F238E27FC236}">
                <a16:creationId xmlns:a16="http://schemas.microsoft.com/office/drawing/2014/main" id="{77C5A749-7440-1C90-9D5A-8487F965C5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68" y="599617"/>
            <a:ext cx="1866546" cy="20852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POINSET2">
            <a:extLst>
              <a:ext uri="{FF2B5EF4-FFF2-40B4-BE49-F238E27FC236}">
                <a16:creationId xmlns:a16="http://schemas.microsoft.com/office/drawing/2014/main" id="{1A6D274C-1A33-761B-475D-091A88CF1B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219216" y="-174519"/>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40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2">
            <a:extLst>
              <a:ext uri="{FF2B5EF4-FFF2-40B4-BE49-F238E27FC236}">
                <a16:creationId xmlns:a16="http://schemas.microsoft.com/office/drawing/2014/main" id="{4CE1F58C-7701-8FCA-BBC9-7D2F8B68F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5" y="1025351"/>
            <a:ext cx="11931873" cy="5832648"/>
          </a:xfrm>
          <a:prstGeom prst="rect">
            <a:avLst/>
          </a:prstGeom>
          <a:noFill/>
        </p:spPr>
      </p:pic>
      <p:pic>
        <p:nvPicPr>
          <p:cNvPr id="5" name="图片 9">
            <a:extLst>
              <a:ext uri="{FF2B5EF4-FFF2-40B4-BE49-F238E27FC236}">
                <a16:creationId xmlns:a16="http://schemas.microsoft.com/office/drawing/2014/main" id="{B4FC1B9C-4FF3-AE66-7126-FCE1BF1F25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4312" y="-15411"/>
            <a:ext cx="1155567" cy="1155567"/>
          </a:xfrm>
          <a:prstGeom prst="rect">
            <a:avLst/>
          </a:prstGeom>
        </p:spPr>
      </p:pic>
      <p:sp>
        <p:nvSpPr>
          <p:cNvPr id="3" name="Rectangle 2"/>
          <p:cNvSpPr/>
          <p:nvPr/>
        </p:nvSpPr>
        <p:spPr>
          <a:xfrm>
            <a:off x="924341" y="1617205"/>
            <a:ext cx="7013780" cy="461665"/>
          </a:xfrm>
          <a:prstGeom prst="rect">
            <a:avLst/>
          </a:prstGeom>
        </p:spPr>
        <p:txBody>
          <a:bodyPr wrap="none">
            <a:spAutoFit/>
          </a:bodyPr>
          <a:lstStyle/>
          <a:p>
            <a:r>
              <a:rPr lang="en-US" sz="2400" kern="0" dirty="0" err="1" smtClean="0">
                <a:solidFill>
                  <a:schemeClr val="bg1"/>
                </a:solidFill>
                <a:latin typeface="UTM Americana"/>
                <a:ea typeface="Calibri" panose="020F0502020204030204" pitchFamily="34" charset="0"/>
                <a:cs typeface="Times New Roman" panose="02020603050405020304" pitchFamily="18" charset="0"/>
              </a:rPr>
              <a:t>Bài</a:t>
            </a:r>
            <a:r>
              <a:rPr lang="en-US" sz="2400" kern="0" dirty="0" smtClean="0">
                <a:solidFill>
                  <a:schemeClr val="bg1"/>
                </a:solidFill>
                <a:latin typeface="UTM Americana"/>
                <a:ea typeface="Calibri" panose="020F0502020204030204" pitchFamily="34" charset="0"/>
                <a:cs typeface="Times New Roman" panose="02020603050405020304" pitchFamily="18" charset="0"/>
              </a:rPr>
              <a:t> 1: </a:t>
            </a:r>
            <a:r>
              <a:rPr lang="en-US" sz="2400" kern="0" dirty="0" err="1" smtClean="0">
                <a:solidFill>
                  <a:schemeClr val="bg1"/>
                </a:solidFill>
                <a:latin typeface="UTM Americana"/>
                <a:ea typeface="Calibri" panose="020F0502020204030204" pitchFamily="34" charset="0"/>
                <a:cs typeface="Times New Roman" panose="02020603050405020304" pitchFamily="18" charset="0"/>
              </a:rPr>
              <a:t>Tìm</a:t>
            </a:r>
            <a:r>
              <a:rPr lang="en-US" sz="2400" kern="0" spc="-10" dirty="0" smtClean="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câu</a:t>
            </a:r>
            <a:r>
              <a:rPr lang="en-US" sz="2400" kern="0" spc="-1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đơn</a:t>
            </a:r>
            <a:r>
              <a:rPr lang="en-US" sz="2400" kern="0" dirty="0">
                <a:solidFill>
                  <a:schemeClr val="bg1"/>
                </a:solidFill>
                <a:latin typeface="UTM Americana"/>
                <a:ea typeface="Calibri" panose="020F0502020204030204" pitchFamily="34" charset="0"/>
                <a:cs typeface="Times New Roman" panose="02020603050405020304" pitchFamily="18" charset="0"/>
              </a:rPr>
              <a:t>,</a:t>
            </a:r>
            <a:r>
              <a:rPr lang="en-US" sz="2400" kern="0" spc="-1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câu</a:t>
            </a:r>
            <a:r>
              <a:rPr lang="en-US" sz="2400" kern="0" spc="-1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ghép</a:t>
            </a:r>
            <a:r>
              <a:rPr lang="en-US" sz="2400" kern="0" spc="-15"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trong</a:t>
            </a:r>
            <a:r>
              <a:rPr lang="en-US" sz="2400" kern="0" spc="-1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các</a:t>
            </a:r>
            <a:r>
              <a:rPr lang="en-US" sz="2400" kern="0" spc="-5"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đoạn</a:t>
            </a:r>
            <a:r>
              <a:rPr lang="en-US" sz="2400" kern="0" spc="-15"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smtClean="0">
                <a:solidFill>
                  <a:schemeClr val="bg1"/>
                </a:solidFill>
                <a:latin typeface="UTM Americana"/>
                <a:ea typeface="Calibri" panose="020F0502020204030204" pitchFamily="34" charset="0"/>
                <a:cs typeface="Times New Roman" panose="02020603050405020304" pitchFamily="18" charset="0"/>
              </a:rPr>
              <a:t>văn</a:t>
            </a:r>
            <a:r>
              <a:rPr lang="en-US" sz="2400" kern="0" dirty="0" smtClean="0">
                <a:solidFill>
                  <a:schemeClr val="bg1"/>
                </a:solidFill>
                <a:latin typeface="UTM Americana"/>
                <a:ea typeface="Calibri" panose="020F0502020204030204" pitchFamily="34" charset="0"/>
                <a:cs typeface="Times New Roman" panose="02020603050405020304" pitchFamily="18" charset="0"/>
              </a:rPr>
              <a:t>:</a:t>
            </a:r>
            <a:endParaRPr lang="en-US" sz="2400" dirty="0">
              <a:solidFill>
                <a:schemeClr val="bg1"/>
              </a:solidFill>
              <a:latin typeface="UTM Americana"/>
            </a:endParaRPr>
          </a:p>
        </p:txBody>
      </p:sp>
      <p:sp>
        <p:nvSpPr>
          <p:cNvPr id="6" name="Rectangle 5"/>
          <p:cNvSpPr/>
          <p:nvPr/>
        </p:nvSpPr>
        <p:spPr>
          <a:xfrm>
            <a:off x="924341" y="2154751"/>
            <a:ext cx="9980883" cy="1384995"/>
          </a:xfrm>
          <a:prstGeom prst="rect">
            <a:avLst/>
          </a:prstGeom>
        </p:spPr>
        <p:txBody>
          <a:bodyPr wrap="square">
            <a:spAutoFit/>
          </a:bodyPr>
          <a:lstStyle/>
          <a:p>
            <a:r>
              <a:rPr lang="vi-VN" sz="2100" dirty="0">
                <a:solidFill>
                  <a:srgbClr val="FFFF00"/>
                </a:solidFill>
                <a:latin typeface="UTM Americana"/>
              </a:rPr>
              <a:t>a, Những tia nắng cuối cùng luyến tiếc rời bỏ ngàn lá xanh bên kia bờ, vạn vật trở nên buồn buồn trong bóng hoàng hôn. Trên không, vài con cò về tổ trễ đập nhanh đôi cánh trắng phau rồi khuất trong lùm cây lá rậm rạp. Những đám mây trắng đã ngả sang màu sậm</a:t>
            </a:r>
            <a:r>
              <a:rPr lang="vi-VN" sz="2100" dirty="0" smtClean="0">
                <a:solidFill>
                  <a:srgbClr val="FFFF00"/>
                </a:solidFill>
                <a:latin typeface="UTM Americana"/>
              </a:rPr>
              <a:t>.</a:t>
            </a:r>
            <a:endParaRPr lang="en-US" sz="2100" dirty="0" smtClean="0">
              <a:solidFill>
                <a:srgbClr val="FFFF00"/>
              </a:solidFill>
              <a:latin typeface="UTM Americana"/>
            </a:endParaRPr>
          </a:p>
        </p:txBody>
      </p:sp>
      <p:sp>
        <p:nvSpPr>
          <p:cNvPr id="7" name="Rectangle 6"/>
          <p:cNvSpPr/>
          <p:nvPr/>
        </p:nvSpPr>
        <p:spPr>
          <a:xfrm>
            <a:off x="924341" y="3747284"/>
            <a:ext cx="9980883" cy="1384995"/>
          </a:xfrm>
          <a:prstGeom prst="rect">
            <a:avLst/>
          </a:prstGeom>
        </p:spPr>
        <p:txBody>
          <a:bodyPr wrap="square">
            <a:spAutoFit/>
          </a:bodyPr>
          <a:lstStyle/>
          <a:p>
            <a:r>
              <a:rPr lang="vi-VN" sz="2100" dirty="0">
                <a:solidFill>
                  <a:srgbClr val="FFFF00"/>
                </a:solidFill>
                <a:latin typeface="UTM Americana"/>
              </a:rPr>
              <a:t>b, Tôi ngắt một chiếc lá sòi đỏ thắm thả xuống dòng nước. Một chú nhái bén nhỏ xíu như đã phục sẵn từ bao giờ nhảy phóc lên ngồi chễm chệ trên đó. Chiếc lá thoáng tròng trành, chú nhái bén loay hoay cố giữ thăng bằng rồi chiếc thuyền đỏ thắm lặng lẽ xuôi dòng.</a:t>
            </a:r>
            <a:endParaRPr lang="en-US" sz="2100" dirty="0">
              <a:solidFill>
                <a:srgbClr val="FFFF00"/>
              </a:solidFill>
              <a:latin typeface="UTM Americana"/>
            </a:endParaRPr>
          </a:p>
        </p:txBody>
      </p:sp>
    </p:spTree>
    <p:extLst>
      <p:ext uri="{BB962C8B-B14F-4D97-AF65-F5344CB8AC3E}">
        <p14:creationId xmlns:p14="http://schemas.microsoft.com/office/powerpoint/2010/main" val="55113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ppt_x</p:attrName>
                                        </p:attrNameLst>
                                      </p:cBhvr>
                                      <p:tavLst>
                                        <p:tav tm="0">
                                          <p:val>
                                            <p:strVal val="#ppt_x-#ppt_w*1.125000"/>
                                          </p:val>
                                        </p:tav>
                                        <p:tav tm="100000">
                                          <p:val>
                                            <p:strVal val="#ppt_x"/>
                                          </p:val>
                                        </p:tav>
                                      </p:tavLst>
                                    </p:anim>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Lst>
          </a:blip>
          <a:srcRect l="-3704" t="7407" r="3704" b="18519"/>
          <a:stretch/>
        </p:blipFill>
        <p:spPr>
          <a:xfrm>
            <a:off x="839416" y="2708920"/>
            <a:ext cx="1944216" cy="1440160"/>
          </a:xfrm>
          <a:prstGeom prst="ellipse">
            <a:avLst/>
          </a:prstGeom>
        </p:spPr>
      </p:pic>
      <p:sp>
        <p:nvSpPr>
          <p:cNvPr id="12" name="Freeform 11"/>
          <p:cNvSpPr/>
          <p:nvPr/>
        </p:nvSpPr>
        <p:spPr bwMode="auto">
          <a:xfrm>
            <a:off x="3215680" y="2564904"/>
            <a:ext cx="7200800" cy="1728192"/>
          </a:xfrm>
          <a:custGeom>
            <a:avLst/>
            <a:gdLst>
              <a:gd name="connsiteX0" fmla="*/ 122621 w 6308328"/>
              <a:gd name="connsiteY0" fmla="*/ 157449 h 1296144"/>
              <a:gd name="connsiteX1" fmla="*/ 115640 w 6308328"/>
              <a:gd name="connsiteY1" fmla="*/ 192025 h 1296144"/>
              <a:gd name="connsiteX2" fmla="*/ 115640 w 6308328"/>
              <a:gd name="connsiteY2" fmla="*/ 960103 h 1296144"/>
              <a:gd name="connsiteX3" fmla="*/ 307665 w 6308328"/>
              <a:gd name="connsiteY3" fmla="*/ 1152128 h 1296144"/>
              <a:gd name="connsiteX4" fmla="*/ 6116303 w 6308328"/>
              <a:gd name="connsiteY4" fmla="*/ 1152128 h 1296144"/>
              <a:gd name="connsiteX5" fmla="*/ 6155003 w 6308328"/>
              <a:gd name="connsiteY5" fmla="*/ 1148227 h 1296144"/>
              <a:gd name="connsiteX6" fmla="*/ 6185707 w 6308328"/>
              <a:gd name="connsiteY6" fmla="*/ 1138696 h 1296144"/>
              <a:gd name="connsiteX7" fmla="*/ 6177598 w 6308328"/>
              <a:gd name="connsiteY7" fmla="*/ 1178864 h 1296144"/>
              <a:gd name="connsiteX8" fmla="*/ 6000663 w 6308328"/>
              <a:gd name="connsiteY8" fmla="*/ 1296144 h 1296144"/>
              <a:gd name="connsiteX9" fmla="*/ 192025 w 6308328"/>
              <a:gd name="connsiteY9" fmla="*/ 1296144 h 1296144"/>
              <a:gd name="connsiteX10" fmla="*/ 0 w 6308328"/>
              <a:gd name="connsiteY10" fmla="*/ 1104119 h 1296144"/>
              <a:gd name="connsiteX11" fmla="*/ 0 w 6308328"/>
              <a:gd name="connsiteY11" fmla="*/ 336041 h 1296144"/>
              <a:gd name="connsiteX12" fmla="*/ 117281 w 6308328"/>
              <a:gd name="connsiteY12" fmla="*/ 159106 h 1296144"/>
              <a:gd name="connsiteX13" fmla="*/ 307665 w 6308328"/>
              <a:gd name="connsiteY13" fmla="*/ 0 h 1296144"/>
              <a:gd name="connsiteX14" fmla="*/ 6116303 w 6308328"/>
              <a:gd name="connsiteY14" fmla="*/ 0 h 1296144"/>
              <a:gd name="connsiteX15" fmla="*/ 6308328 w 6308328"/>
              <a:gd name="connsiteY15" fmla="*/ 192025 h 1296144"/>
              <a:gd name="connsiteX16" fmla="*/ 6308328 w 6308328"/>
              <a:gd name="connsiteY16" fmla="*/ 960103 h 1296144"/>
              <a:gd name="connsiteX17" fmla="*/ 6191048 w 6308328"/>
              <a:gd name="connsiteY17" fmla="*/ 1137038 h 1296144"/>
              <a:gd name="connsiteX18" fmla="*/ 6185707 w 6308328"/>
              <a:gd name="connsiteY18" fmla="*/ 1138696 h 1296144"/>
              <a:gd name="connsiteX19" fmla="*/ 6192688 w 6308328"/>
              <a:gd name="connsiteY19" fmla="*/ 1104119 h 1296144"/>
              <a:gd name="connsiteX20" fmla="*/ 6192688 w 6308328"/>
              <a:gd name="connsiteY20" fmla="*/ 336041 h 1296144"/>
              <a:gd name="connsiteX21" fmla="*/ 6000663 w 6308328"/>
              <a:gd name="connsiteY21" fmla="*/ 144016 h 1296144"/>
              <a:gd name="connsiteX22" fmla="*/ 192025 w 6308328"/>
              <a:gd name="connsiteY22" fmla="*/ 144016 h 1296144"/>
              <a:gd name="connsiteX23" fmla="*/ 153326 w 6308328"/>
              <a:gd name="connsiteY23" fmla="*/ 147917 h 1296144"/>
              <a:gd name="connsiteX24" fmla="*/ 122621 w 6308328"/>
              <a:gd name="connsiteY24" fmla="*/ 157449 h 1296144"/>
              <a:gd name="connsiteX25" fmla="*/ 130731 w 6308328"/>
              <a:gd name="connsiteY25" fmla="*/ 117280 h 1296144"/>
              <a:gd name="connsiteX26" fmla="*/ 307665 w 6308328"/>
              <a:gd name="connsiteY26" fmla="*/ 0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08328" h="1296144">
                <a:moveTo>
                  <a:pt x="122621" y="157449"/>
                </a:moveTo>
                <a:lnTo>
                  <a:pt x="115640" y="192025"/>
                </a:lnTo>
                <a:lnTo>
                  <a:pt x="115640" y="960103"/>
                </a:lnTo>
                <a:cubicBezTo>
                  <a:pt x="115640" y="1066155"/>
                  <a:pt x="201613" y="1152128"/>
                  <a:pt x="307665" y="1152128"/>
                </a:cubicBezTo>
                <a:lnTo>
                  <a:pt x="6116303" y="1152128"/>
                </a:lnTo>
                <a:cubicBezTo>
                  <a:pt x="6129559" y="1152128"/>
                  <a:pt x="6142502" y="1150785"/>
                  <a:pt x="6155003" y="1148227"/>
                </a:cubicBezTo>
                <a:lnTo>
                  <a:pt x="6185707" y="1138696"/>
                </a:lnTo>
                <a:lnTo>
                  <a:pt x="6177598" y="1178864"/>
                </a:lnTo>
                <a:cubicBezTo>
                  <a:pt x="6148447" y="1247784"/>
                  <a:pt x="6080202" y="1296144"/>
                  <a:pt x="6000663" y="1296144"/>
                </a:cubicBezTo>
                <a:lnTo>
                  <a:pt x="192025" y="1296144"/>
                </a:lnTo>
                <a:cubicBezTo>
                  <a:pt x="85973" y="1296144"/>
                  <a:pt x="0" y="1210171"/>
                  <a:pt x="0" y="1104119"/>
                </a:cubicBezTo>
                <a:lnTo>
                  <a:pt x="0" y="336041"/>
                </a:lnTo>
                <a:cubicBezTo>
                  <a:pt x="0" y="256502"/>
                  <a:pt x="48360" y="188258"/>
                  <a:pt x="117281" y="159106"/>
                </a:cubicBezTo>
                <a:close/>
                <a:moveTo>
                  <a:pt x="307665" y="0"/>
                </a:moveTo>
                <a:lnTo>
                  <a:pt x="6116303" y="0"/>
                </a:lnTo>
                <a:cubicBezTo>
                  <a:pt x="6222355" y="0"/>
                  <a:pt x="6308328" y="85973"/>
                  <a:pt x="6308328" y="192025"/>
                </a:cubicBezTo>
                <a:lnTo>
                  <a:pt x="6308328" y="960103"/>
                </a:lnTo>
                <a:cubicBezTo>
                  <a:pt x="6308328" y="1039642"/>
                  <a:pt x="6259968" y="1107887"/>
                  <a:pt x="6191048" y="1137038"/>
                </a:cubicBezTo>
                <a:lnTo>
                  <a:pt x="6185707" y="1138696"/>
                </a:lnTo>
                <a:lnTo>
                  <a:pt x="6192688" y="1104119"/>
                </a:lnTo>
                <a:lnTo>
                  <a:pt x="6192688" y="336041"/>
                </a:lnTo>
                <a:cubicBezTo>
                  <a:pt x="6192688" y="229989"/>
                  <a:pt x="6106715" y="144016"/>
                  <a:pt x="6000663" y="144016"/>
                </a:cubicBezTo>
                <a:lnTo>
                  <a:pt x="192025" y="144016"/>
                </a:lnTo>
                <a:cubicBezTo>
                  <a:pt x="178769" y="144016"/>
                  <a:pt x="165826" y="145359"/>
                  <a:pt x="153326" y="147917"/>
                </a:cubicBezTo>
                <a:lnTo>
                  <a:pt x="122621" y="157449"/>
                </a:lnTo>
                <a:lnTo>
                  <a:pt x="130731" y="117280"/>
                </a:lnTo>
                <a:cubicBezTo>
                  <a:pt x="159882" y="48360"/>
                  <a:pt x="228126" y="0"/>
                  <a:pt x="307665" y="0"/>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smtClean="0">
              <a:latin typeface="UTM Americana"/>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latin typeface="UTM Americana"/>
              </a:rPr>
              <a:t>LÀM VIỆC NHÓM THEO KĨ THUẬT MẢNH GHÉP HOÀN THÀNH BÀI</a:t>
            </a:r>
            <a:endParaRPr kumimoji="0" lang="en-US" sz="2800" b="1" i="0" u="none" strike="noStrike" cap="none" normalizeH="0" baseline="0" dirty="0" smtClean="0">
              <a:ln>
                <a:noFill/>
              </a:ln>
              <a:solidFill>
                <a:schemeClr val="tx1"/>
              </a:solidFill>
              <a:effectLst/>
              <a:latin typeface="UTM Americana"/>
            </a:endParaRPr>
          </a:p>
        </p:txBody>
      </p:sp>
    </p:spTree>
    <p:extLst>
      <p:ext uri="{BB962C8B-B14F-4D97-AF65-F5344CB8AC3E}">
        <p14:creationId xmlns:p14="http://schemas.microsoft.com/office/powerpoint/2010/main" val="116228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bwMode="auto">
          <a:xfrm>
            <a:off x="3244379" y="764704"/>
            <a:ext cx="5760640" cy="720080"/>
          </a:xfrm>
          <a:prstGeom prst="wedgeEllipseCallout">
            <a:avLst>
              <a:gd name="adj1" fmla="val -47356"/>
              <a:gd name="adj2" fmla="val -5011"/>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7030A0"/>
                </a:solidFill>
                <a:effectLst/>
                <a:latin typeface="UTM Americana"/>
              </a:rPr>
              <a:t>CHIA</a:t>
            </a:r>
            <a:r>
              <a:rPr kumimoji="0" lang="en-US" sz="2800" b="1" i="0" u="none" strike="noStrike" cap="none" normalizeH="0" dirty="0" smtClean="0">
                <a:ln>
                  <a:noFill/>
                </a:ln>
                <a:solidFill>
                  <a:srgbClr val="7030A0"/>
                </a:solidFill>
                <a:effectLst/>
                <a:latin typeface="UTM Americana"/>
              </a:rPr>
              <a:t> SẺ</a:t>
            </a:r>
            <a:endParaRPr kumimoji="0" lang="en-US" sz="2800" b="1" i="0" u="none" strike="noStrike" cap="none" normalizeH="0" baseline="0" dirty="0" smtClean="0">
              <a:ln>
                <a:noFill/>
              </a:ln>
              <a:solidFill>
                <a:srgbClr val="7030A0"/>
              </a:solidFill>
              <a:effectLst/>
              <a:latin typeface="UTM Americana"/>
            </a:endParaRPr>
          </a:p>
        </p:txBody>
      </p:sp>
      <p:sp>
        <p:nvSpPr>
          <p:cNvPr id="4" name="Rectangle 3"/>
          <p:cNvSpPr/>
          <p:nvPr/>
        </p:nvSpPr>
        <p:spPr>
          <a:xfrm>
            <a:off x="1886184" y="3428999"/>
            <a:ext cx="9433047" cy="954107"/>
          </a:xfrm>
          <a:prstGeom prst="rect">
            <a:avLst/>
          </a:prstGeom>
        </p:spPr>
        <p:txBody>
          <a:bodyPr wrap="square">
            <a:spAutoFit/>
          </a:bodyPr>
          <a:lstStyle/>
          <a:p>
            <a:r>
              <a:rPr lang="vi-VN" sz="2800" dirty="0">
                <a:solidFill>
                  <a:srgbClr val="C00000"/>
                </a:solidFill>
                <a:latin typeface="UTM Americana"/>
              </a:rPr>
              <a:t>b. Câu ghép là câu cuối cùng (Chiếc lá thoáng tròng trành ... lặng lẽ xuôi dòng). Những câu còn lại là câu đơn.</a:t>
            </a:r>
          </a:p>
        </p:txBody>
      </p:sp>
      <p:sp>
        <p:nvSpPr>
          <p:cNvPr id="5" name="Rectangle 4"/>
          <p:cNvSpPr/>
          <p:nvPr/>
        </p:nvSpPr>
        <p:spPr>
          <a:xfrm>
            <a:off x="1919536" y="2044005"/>
            <a:ext cx="9649071" cy="954107"/>
          </a:xfrm>
          <a:prstGeom prst="rect">
            <a:avLst/>
          </a:prstGeom>
        </p:spPr>
        <p:txBody>
          <a:bodyPr wrap="square">
            <a:spAutoFit/>
          </a:bodyPr>
          <a:lstStyle/>
          <a:p>
            <a:r>
              <a:rPr lang="vi-VN" sz="2800" dirty="0" smtClean="0">
                <a:solidFill>
                  <a:srgbClr val="C00000"/>
                </a:solidFill>
                <a:latin typeface="UTM Americana"/>
              </a:rPr>
              <a:t>a.Câu </a:t>
            </a:r>
            <a:r>
              <a:rPr lang="vi-VN" sz="2800" dirty="0">
                <a:solidFill>
                  <a:srgbClr val="C00000"/>
                </a:solidFill>
                <a:latin typeface="UTM Americana"/>
              </a:rPr>
              <a:t>ghép là câu thứ nhất (Những tia nắng cuối cùng ... trong bóng hoàng hôn). Những câu còn lại là câu đơn.</a:t>
            </a:r>
          </a:p>
        </p:txBody>
      </p:sp>
      <p:sp>
        <p:nvSpPr>
          <p:cNvPr id="7" name="Rectangle 6"/>
          <p:cNvSpPr/>
          <p:nvPr/>
        </p:nvSpPr>
        <p:spPr>
          <a:xfrm>
            <a:off x="1055439" y="3307631"/>
            <a:ext cx="688009" cy="769441"/>
          </a:xfrm>
          <a:prstGeom prst="rect">
            <a:avLst/>
          </a:prstGeom>
        </p:spPr>
        <p:txBody>
          <a:bodyPr wrap="none">
            <a:spAutoFit/>
          </a:bodyPr>
          <a:lstStyle/>
          <a:p>
            <a:r>
              <a:rPr lang="vi-VN" sz="4400" dirty="0" smtClean="0">
                <a:solidFill>
                  <a:srgbClr val="C00000"/>
                </a:solidFill>
                <a:latin typeface="UTM Americana"/>
                <a:sym typeface="Wingdings" panose="05000000000000000000" pitchFamily="2" charset="2"/>
              </a:rPr>
              <a:t></a:t>
            </a:r>
            <a:endParaRPr lang="en-US" sz="4400" dirty="0"/>
          </a:p>
        </p:txBody>
      </p:sp>
      <p:sp>
        <p:nvSpPr>
          <p:cNvPr id="8" name="Rectangle 7"/>
          <p:cNvSpPr/>
          <p:nvPr/>
        </p:nvSpPr>
        <p:spPr>
          <a:xfrm>
            <a:off x="1055439" y="1988840"/>
            <a:ext cx="688009" cy="769441"/>
          </a:xfrm>
          <a:prstGeom prst="rect">
            <a:avLst/>
          </a:prstGeom>
        </p:spPr>
        <p:txBody>
          <a:bodyPr wrap="none">
            <a:spAutoFit/>
          </a:bodyPr>
          <a:lstStyle/>
          <a:p>
            <a:r>
              <a:rPr lang="vi-VN" sz="4400" dirty="0" smtClean="0">
                <a:solidFill>
                  <a:srgbClr val="C00000"/>
                </a:solidFill>
                <a:latin typeface="UTM Americana"/>
                <a:sym typeface="Wingdings" panose="05000000000000000000" pitchFamily="2" charset="2"/>
              </a:rPr>
              <a:t></a:t>
            </a:r>
            <a:endParaRPr lang="en-US" sz="4400" dirty="0"/>
          </a:p>
        </p:txBody>
      </p:sp>
    </p:spTree>
    <p:extLst>
      <p:ext uri="{BB962C8B-B14F-4D97-AF65-F5344CB8AC3E}">
        <p14:creationId xmlns:p14="http://schemas.microsoft.com/office/powerpoint/2010/main" val="267232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bwMode="auto">
          <a:xfrm>
            <a:off x="3244379" y="764704"/>
            <a:ext cx="5760640" cy="720080"/>
          </a:xfrm>
          <a:prstGeom prst="wedgeEllipseCallout">
            <a:avLst>
              <a:gd name="adj1" fmla="val -47356"/>
              <a:gd name="adj2" fmla="val -5011"/>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7030A0"/>
                </a:solidFill>
                <a:effectLst/>
                <a:latin typeface="UTM Americana"/>
              </a:rPr>
              <a:t>CHIA</a:t>
            </a:r>
            <a:r>
              <a:rPr kumimoji="0" lang="en-US" sz="2800" b="1" i="0" u="none" strike="noStrike" cap="none" normalizeH="0" dirty="0" smtClean="0">
                <a:ln>
                  <a:noFill/>
                </a:ln>
                <a:solidFill>
                  <a:srgbClr val="7030A0"/>
                </a:solidFill>
                <a:effectLst/>
                <a:latin typeface="UTM Americana"/>
              </a:rPr>
              <a:t> SẺ</a:t>
            </a:r>
            <a:endParaRPr kumimoji="0" lang="en-US" sz="2800" b="1" i="0" u="none" strike="noStrike" cap="none" normalizeH="0" baseline="0" dirty="0" smtClean="0">
              <a:ln>
                <a:noFill/>
              </a:ln>
              <a:solidFill>
                <a:srgbClr val="7030A0"/>
              </a:solidFill>
              <a:effectLst/>
              <a:latin typeface="UTM Americana"/>
            </a:endParaRPr>
          </a:p>
        </p:txBody>
      </p:sp>
      <p:sp>
        <p:nvSpPr>
          <p:cNvPr id="6" name="Rectangle 5"/>
          <p:cNvSpPr/>
          <p:nvPr/>
        </p:nvSpPr>
        <p:spPr>
          <a:xfrm>
            <a:off x="3359696" y="3282620"/>
            <a:ext cx="5298245" cy="523220"/>
          </a:xfrm>
          <a:prstGeom prst="rect">
            <a:avLst/>
          </a:prstGeom>
        </p:spPr>
        <p:txBody>
          <a:bodyPr wrap="none">
            <a:spAutoFit/>
          </a:bodyPr>
          <a:lstStyle/>
          <a:p>
            <a:r>
              <a:rPr lang="vi-VN" sz="2800" b="1" dirty="0" smtClean="0">
                <a:latin typeface="UTM Americana"/>
              </a:rPr>
              <a:t>Dấu </a:t>
            </a:r>
            <a:r>
              <a:rPr lang="vi-VN" sz="2800" b="1" dirty="0">
                <a:latin typeface="UTM Americana"/>
              </a:rPr>
              <a:t>hiệu nhận biết câu ghép?</a:t>
            </a:r>
          </a:p>
        </p:txBody>
      </p:sp>
      <p:sp>
        <p:nvSpPr>
          <p:cNvPr id="9" name="Rectangle 8"/>
          <p:cNvSpPr/>
          <p:nvPr/>
        </p:nvSpPr>
        <p:spPr>
          <a:xfrm>
            <a:off x="3359696" y="2431341"/>
            <a:ext cx="5133136" cy="523220"/>
          </a:xfrm>
          <a:prstGeom prst="rect">
            <a:avLst/>
          </a:prstGeom>
        </p:spPr>
        <p:txBody>
          <a:bodyPr wrap="none">
            <a:spAutoFit/>
          </a:bodyPr>
          <a:lstStyle/>
          <a:p>
            <a:r>
              <a:rPr lang="vi-VN" sz="2800" b="1" dirty="0" smtClean="0">
                <a:latin typeface="UTM Americana"/>
              </a:rPr>
              <a:t>Dấu </a:t>
            </a:r>
            <a:r>
              <a:rPr lang="vi-VN" sz="2800" b="1" dirty="0">
                <a:latin typeface="UTM Americana"/>
              </a:rPr>
              <a:t>hiệu nhận biết câu đơn?</a:t>
            </a:r>
          </a:p>
        </p:txBody>
      </p:sp>
      <p:sp>
        <p:nvSpPr>
          <p:cNvPr id="10" name="Rectangle 9"/>
          <p:cNvSpPr/>
          <p:nvPr/>
        </p:nvSpPr>
        <p:spPr>
          <a:xfrm>
            <a:off x="2406478" y="2339008"/>
            <a:ext cx="641522" cy="707886"/>
          </a:xfrm>
          <a:prstGeom prst="rect">
            <a:avLst/>
          </a:prstGeom>
        </p:spPr>
        <p:txBody>
          <a:bodyPr wrap="none">
            <a:spAutoFit/>
          </a:bodyPr>
          <a:lstStyle/>
          <a:p>
            <a:r>
              <a:rPr lang="vi-VN" sz="4000" dirty="0">
                <a:solidFill>
                  <a:srgbClr val="FF0000"/>
                </a:solidFill>
                <a:latin typeface="UTM Americana"/>
                <a:sym typeface="Wingdings" panose="05000000000000000000" pitchFamily="2" charset="2"/>
              </a:rPr>
              <a:t></a:t>
            </a:r>
            <a:endParaRPr lang="en-US" sz="4000" dirty="0">
              <a:solidFill>
                <a:srgbClr val="FF0000"/>
              </a:solidFill>
            </a:endParaRPr>
          </a:p>
        </p:txBody>
      </p:sp>
      <p:sp>
        <p:nvSpPr>
          <p:cNvPr id="11" name="Rectangle 10"/>
          <p:cNvSpPr/>
          <p:nvPr/>
        </p:nvSpPr>
        <p:spPr>
          <a:xfrm>
            <a:off x="2406478" y="3190287"/>
            <a:ext cx="641522" cy="707886"/>
          </a:xfrm>
          <a:prstGeom prst="rect">
            <a:avLst/>
          </a:prstGeom>
        </p:spPr>
        <p:txBody>
          <a:bodyPr wrap="none">
            <a:spAutoFit/>
          </a:bodyPr>
          <a:lstStyle/>
          <a:p>
            <a:r>
              <a:rPr lang="vi-VN" sz="4000" dirty="0">
                <a:solidFill>
                  <a:srgbClr val="FF0000"/>
                </a:solidFill>
                <a:latin typeface="UTM Americana"/>
                <a:sym typeface="Wingdings" panose="05000000000000000000" pitchFamily="2" charset="2"/>
              </a:rPr>
              <a:t></a:t>
            </a:r>
            <a:endParaRPr lang="en-US" sz="4000" dirty="0">
              <a:solidFill>
                <a:srgbClr val="FF0000"/>
              </a:solidFill>
            </a:endParaRPr>
          </a:p>
        </p:txBody>
      </p:sp>
    </p:spTree>
    <p:extLst>
      <p:ext uri="{BB962C8B-B14F-4D97-AF65-F5344CB8AC3E}">
        <p14:creationId xmlns:p14="http://schemas.microsoft.com/office/powerpoint/2010/main" val="33338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2">
            <a:extLst>
              <a:ext uri="{FF2B5EF4-FFF2-40B4-BE49-F238E27FC236}">
                <a16:creationId xmlns:a16="http://schemas.microsoft.com/office/drawing/2014/main" id="{4CE1F58C-7701-8FCA-BBC9-7D2F8B68F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5" y="1025351"/>
            <a:ext cx="11931873" cy="5832648"/>
          </a:xfrm>
          <a:prstGeom prst="rect">
            <a:avLst/>
          </a:prstGeom>
        </p:spPr>
      </p:pic>
      <p:pic>
        <p:nvPicPr>
          <p:cNvPr id="5" name="图片 9">
            <a:extLst>
              <a:ext uri="{FF2B5EF4-FFF2-40B4-BE49-F238E27FC236}">
                <a16:creationId xmlns:a16="http://schemas.microsoft.com/office/drawing/2014/main" id="{B4FC1B9C-4FF3-AE66-7126-FCE1BF1F25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4312" y="-15411"/>
            <a:ext cx="1155567" cy="1155567"/>
          </a:xfrm>
          <a:prstGeom prst="rect">
            <a:avLst/>
          </a:prstGeom>
        </p:spPr>
      </p:pic>
      <p:sp>
        <p:nvSpPr>
          <p:cNvPr id="3" name="Rectangle 2"/>
          <p:cNvSpPr/>
          <p:nvPr/>
        </p:nvSpPr>
        <p:spPr>
          <a:xfrm>
            <a:off x="924341" y="1617205"/>
            <a:ext cx="6824304" cy="461665"/>
          </a:xfrm>
          <a:prstGeom prst="rect">
            <a:avLst/>
          </a:prstGeom>
        </p:spPr>
        <p:txBody>
          <a:bodyPr wrap="none">
            <a:spAutoFit/>
          </a:bodyPr>
          <a:lstStyle/>
          <a:p>
            <a:r>
              <a:rPr lang="en-US" sz="2400" kern="0" dirty="0" err="1" smtClean="0">
                <a:solidFill>
                  <a:schemeClr val="bg1"/>
                </a:solidFill>
                <a:latin typeface="UTM Americana"/>
                <a:ea typeface="Calibri" panose="020F0502020204030204" pitchFamily="34" charset="0"/>
                <a:cs typeface="Times New Roman" panose="02020603050405020304" pitchFamily="18" charset="0"/>
              </a:rPr>
              <a:t>Bài</a:t>
            </a:r>
            <a:r>
              <a:rPr lang="en-US" sz="2400" kern="0" dirty="0" smtClean="0">
                <a:solidFill>
                  <a:schemeClr val="bg1"/>
                </a:solidFill>
                <a:latin typeface="UTM Americana"/>
                <a:ea typeface="Calibri" panose="020F0502020204030204" pitchFamily="34" charset="0"/>
                <a:cs typeface="Times New Roman" panose="02020603050405020304" pitchFamily="18" charset="0"/>
              </a:rPr>
              <a:t> </a:t>
            </a:r>
            <a:r>
              <a:rPr lang="en-US" sz="2400" kern="0" dirty="0">
                <a:solidFill>
                  <a:schemeClr val="bg1"/>
                </a:solidFill>
                <a:latin typeface="UTM Americana"/>
                <a:ea typeface="Calibri" panose="020F0502020204030204" pitchFamily="34" charset="0"/>
                <a:cs typeface="Times New Roman" panose="02020603050405020304" pitchFamily="18" charset="0"/>
              </a:rPr>
              <a:t>2: </a:t>
            </a:r>
            <a:r>
              <a:rPr lang="en-US" sz="2400" kern="0" dirty="0" err="1">
                <a:solidFill>
                  <a:schemeClr val="bg1"/>
                </a:solidFill>
                <a:latin typeface="UTM Americana"/>
                <a:ea typeface="Calibri" panose="020F0502020204030204" pitchFamily="34" charset="0"/>
                <a:cs typeface="Times New Roman" panose="02020603050405020304" pitchFamily="18" charset="0"/>
              </a:rPr>
              <a:t>Chỉ</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ra</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các</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vế</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câu</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trong</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mỗi</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câu</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ghép</a:t>
            </a:r>
            <a:r>
              <a:rPr lang="en-US" sz="2400" kern="0" dirty="0">
                <a:solidFill>
                  <a:schemeClr val="bg1"/>
                </a:solidFill>
                <a:latin typeface="UTM Americana"/>
                <a:ea typeface="Calibri" panose="020F0502020204030204" pitchFamily="34" charset="0"/>
                <a:cs typeface="Times New Roman" panose="02020603050405020304" pitchFamily="18" charset="0"/>
              </a:rPr>
              <a:t> </a:t>
            </a:r>
            <a:r>
              <a:rPr lang="en-US" sz="2400" kern="0" dirty="0" err="1">
                <a:solidFill>
                  <a:schemeClr val="bg1"/>
                </a:solidFill>
                <a:latin typeface="UTM Americana"/>
                <a:ea typeface="Calibri" panose="020F0502020204030204" pitchFamily="34" charset="0"/>
                <a:cs typeface="Times New Roman" panose="02020603050405020304" pitchFamily="18" charset="0"/>
              </a:rPr>
              <a:t>sau</a:t>
            </a:r>
            <a:r>
              <a:rPr lang="en-US" sz="2400" kern="0" dirty="0">
                <a:solidFill>
                  <a:schemeClr val="bg1"/>
                </a:solidFill>
                <a:latin typeface="UTM Americana"/>
                <a:ea typeface="Calibri" panose="020F0502020204030204" pitchFamily="34" charset="0"/>
                <a:cs typeface="Times New Roman" panose="02020603050405020304" pitchFamily="18" charset="0"/>
              </a:rPr>
              <a:t>:</a:t>
            </a:r>
            <a:endParaRPr lang="en-US" sz="2400" dirty="0">
              <a:solidFill>
                <a:schemeClr val="bg1"/>
              </a:solidFill>
              <a:latin typeface="UTM Americana"/>
            </a:endParaRPr>
          </a:p>
        </p:txBody>
      </p:sp>
      <p:sp>
        <p:nvSpPr>
          <p:cNvPr id="8" name="Rectangle 7"/>
          <p:cNvSpPr/>
          <p:nvPr/>
        </p:nvSpPr>
        <p:spPr>
          <a:xfrm>
            <a:off x="835471" y="2165507"/>
            <a:ext cx="10110460" cy="3046988"/>
          </a:xfrm>
          <a:prstGeom prst="rect">
            <a:avLst/>
          </a:prstGeom>
        </p:spPr>
        <p:txBody>
          <a:bodyPr wrap="none">
            <a:spAutoFit/>
          </a:bodyPr>
          <a:lstStyle/>
          <a:p>
            <a:r>
              <a:rPr lang="en-US" sz="2400" kern="0" dirty="0">
                <a:solidFill>
                  <a:srgbClr val="FFFF00"/>
                </a:solidFill>
                <a:latin typeface="UTM Americana"/>
                <a:ea typeface="Calibri" panose="020F0502020204030204" pitchFamily="34" charset="0"/>
                <a:cs typeface="Times New Roman" panose="02020603050405020304" pitchFamily="18" charset="0"/>
              </a:rPr>
              <a:t>a, </a:t>
            </a:r>
            <a:r>
              <a:rPr lang="en-US" sz="2400" kern="0" dirty="0" err="1">
                <a:solidFill>
                  <a:srgbClr val="FFFF00"/>
                </a:solidFill>
                <a:latin typeface="UTM Americana"/>
                <a:ea typeface="Calibri" panose="020F0502020204030204" pitchFamily="34" charset="0"/>
                <a:cs typeface="Times New Roman" panose="02020603050405020304" pitchFamily="18" charset="0"/>
              </a:rPr>
              <a:t>Mùa</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thu</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những</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khu</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vườn</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đầy</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lá</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vàng</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xao</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động</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trái</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bưởi</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bỗng</a:t>
            </a:r>
            <a:r>
              <a:rPr lang="en-US" sz="2400" kern="0" dirty="0">
                <a:solidFill>
                  <a:srgbClr val="FFFF00"/>
                </a:solidFill>
                <a:latin typeface="UTM Americana"/>
                <a:ea typeface="Calibri" panose="020F0502020204030204" pitchFamily="34" charset="0"/>
                <a:cs typeface="Times New Roman" panose="02020603050405020304" pitchFamily="18" charset="0"/>
              </a:rPr>
              <a:t> </a:t>
            </a:r>
            <a:endParaRPr lang="en-US" sz="2400" kern="0" dirty="0" smtClean="0">
              <a:solidFill>
                <a:srgbClr val="FFFF00"/>
              </a:solidFill>
              <a:latin typeface="UTM Americana"/>
              <a:ea typeface="Calibri" panose="020F0502020204030204" pitchFamily="34" charset="0"/>
              <a:cs typeface="Times New Roman" panose="02020603050405020304" pitchFamily="18" charset="0"/>
            </a:endParaRPr>
          </a:p>
          <a:p>
            <a:r>
              <a:rPr lang="en-US" sz="2400" kern="0" dirty="0" err="1" smtClean="0">
                <a:solidFill>
                  <a:srgbClr val="FFFF00"/>
                </a:solidFill>
                <a:latin typeface="UTM Americana"/>
                <a:ea typeface="Calibri" panose="020F0502020204030204" pitchFamily="34" charset="0"/>
                <a:cs typeface="Times New Roman" panose="02020603050405020304" pitchFamily="18" charset="0"/>
              </a:rPr>
              <a:t>tròn</a:t>
            </a:r>
            <a:r>
              <a:rPr lang="en-US" sz="2400" kern="0" dirty="0" smtClean="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căng</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chờ</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đêm</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hội</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trăng</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rằm</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phá</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cỗ</a:t>
            </a:r>
            <a:r>
              <a:rPr lang="en-US" sz="2400" kern="0" dirty="0">
                <a:solidFill>
                  <a:srgbClr val="FFFF00"/>
                </a:solidFill>
                <a:latin typeface="UTM Americana"/>
                <a:ea typeface="Calibri" panose="020F0502020204030204" pitchFamily="34" charset="0"/>
                <a:cs typeface="Times New Roman" panose="02020603050405020304" pitchFamily="18" charset="0"/>
              </a:rPr>
              <a:t>.</a:t>
            </a:r>
          </a:p>
          <a:p>
            <a:endParaRPr lang="en-US" sz="2400" kern="0" dirty="0">
              <a:solidFill>
                <a:srgbClr val="FFFF00"/>
              </a:solidFill>
              <a:latin typeface="UTM Americana"/>
              <a:ea typeface="Calibri" panose="020F0502020204030204" pitchFamily="34" charset="0"/>
              <a:cs typeface="Times New Roman" panose="02020603050405020304" pitchFamily="18" charset="0"/>
            </a:endParaRPr>
          </a:p>
          <a:p>
            <a:r>
              <a:rPr lang="en-US" sz="2400" kern="0" dirty="0">
                <a:solidFill>
                  <a:srgbClr val="FFFF00"/>
                </a:solidFill>
                <a:latin typeface="UTM Americana"/>
                <a:ea typeface="Calibri" panose="020F0502020204030204" pitchFamily="34" charset="0"/>
                <a:cs typeface="Times New Roman" panose="02020603050405020304" pitchFamily="18" charset="0"/>
              </a:rPr>
              <a:t>b, Ở </a:t>
            </a:r>
            <a:r>
              <a:rPr lang="en-US" sz="2400" kern="0" dirty="0" err="1">
                <a:solidFill>
                  <a:srgbClr val="FFFF00"/>
                </a:solidFill>
                <a:latin typeface="UTM Americana"/>
                <a:ea typeface="Calibri" panose="020F0502020204030204" pitchFamily="34" charset="0"/>
                <a:cs typeface="Times New Roman" panose="02020603050405020304" pitchFamily="18" charset="0"/>
              </a:rPr>
              <a:t>mảnh</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đất</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ấy</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tháng</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Giêng</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tôi</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đi</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đốt</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bãi</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đào</a:t>
            </a:r>
            <a:r>
              <a:rPr lang="en-US" sz="2400" kern="0" dirty="0">
                <a:solidFill>
                  <a:srgbClr val="FFFF00"/>
                </a:solidFill>
                <a:latin typeface="UTM Americana"/>
                <a:ea typeface="Calibri" panose="020F0502020204030204" pitchFamily="34" charset="0"/>
                <a:cs typeface="Times New Roman" panose="02020603050405020304" pitchFamily="18" charset="0"/>
              </a:rPr>
              <a:t> ổ </a:t>
            </a:r>
            <a:r>
              <a:rPr lang="en-US" sz="2400" kern="0" dirty="0" err="1">
                <a:solidFill>
                  <a:srgbClr val="FFFF00"/>
                </a:solidFill>
                <a:latin typeface="UTM Americana"/>
                <a:ea typeface="Calibri" panose="020F0502020204030204" pitchFamily="34" charset="0"/>
                <a:cs typeface="Times New Roman" panose="02020603050405020304" pitchFamily="18" charset="0"/>
              </a:rPr>
              <a:t>chuột</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tháng</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Tám</a:t>
            </a:r>
            <a:r>
              <a:rPr lang="en-US" sz="2400" kern="0" dirty="0">
                <a:solidFill>
                  <a:srgbClr val="FFFF00"/>
                </a:solidFill>
                <a:latin typeface="UTM Americana"/>
                <a:ea typeface="Calibri" panose="020F0502020204030204" pitchFamily="34" charset="0"/>
                <a:cs typeface="Times New Roman" panose="02020603050405020304" pitchFamily="18" charset="0"/>
              </a:rPr>
              <a:t> </a:t>
            </a:r>
            <a:endParaRPr lang="en-US" sz="2400" kern="0" dirty="0" smtClean="0">
              <a:solidFill>
                <a:srgbClr val="FFFF00"/>
              </a:solidFill>
              <a:latin typeface="UTM Americana"/>
              <a:ea typeface="Calibri" panose="020F0502020204030204" pitchFamily="34" charset="0"/>
              <a:cs typeface="Times New Roman" panose="02020603050405020304" pitchFamily="18" charset="0"/>
            </a:endParaRPr>
          </a:p>
          <a:p>
            <a:r>
              <a:rPr lang="en-US" sz="2400" kern="0" dirty="0" err="1" smtClean="0">
                <a:solidFill>
                  <a:srgbClr val="FFFF00"/>
                </a:solidFill>
                <a:latin typeface="UTM Americana"/>
                <a:ea typeface="Calibri" panose="020F0502020204030204" pitchFamily="34" charset="0"/>
                <a:cs typeface="Times New Roman" panose="02020603050405020304" pitchFamily="18" charset="0"/>
              </a:rPr>
              <a:t>nước</a:t>
            </a:r>
            <a:r>
              <a:rPr lang="en-US" sz="2400" kern="0" dirty="0" smtClean="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lên</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tôi</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đánh</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giậm</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úp</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cá</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đơm</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tép</a:t>
            </a:r>
            <a:r>
              <a:rPr lang="en-US" sz="2400" kern="0" dirty="0">
                <a:solidFill>
                  <a:srgbClr val="FFFF00"/>
                </a:solidFill>
                <a:latin typeface="UTM Americana"/>
                <a:ea typeface="Calibri" panose="020F0502020204030204" pitchFamily="34" charset="0"/>
                <a:cs typeface="Times New Roman" panose="02020603050405020304" pitchFamily="18" charset="0"/>
              </a:rPr>
              <a:t>; […]</a:t>
            </a:r>
          </a:p>
          <a:p>
            <a:endParaRPr lang="en-US" sz="2400" kern="0" dirty="0">
              <a:solidFill>
                <a:srgbClr val="FFFF00"/>
              </a:solidFill>
              <a:latin typeface="UTM Americana"/>
              <a:ea typeface="Calibri" panose="020F0502020204030204" pitchFamily="34" charset="0"/>
              <a:cs typeface="Times New Roman" panose="02020603050405020304" pitchFamily="18" charset="0"/>
            </a:endParaRPr>
          </a:p>
          <a:p>
            <a:r>
              <a:rPr lang="en-US" sz="2400" kern="0" dirty="0">
                <a:solidFill>
                  <a:srgbClr val="FFFF00"/>
                </a:solidFill>
                <a:latin typeface="UTM Americana"/>
                <a:ea typeface="Calibri" panose="020F0502020204030204" pitchFamily="34" charset="0"/>
                <a:cs typeface="Times New Roman" panose="02020603050405020304" pitchFamily="18" charset="0"/>
              </a:rPr>
              <a:t>c, </a:t>
            </a:r>
            <a:r>
              <a:rPr lang="en-US" sz="2400" kern="0" dirty="0" err="1">
                <a:solidFill>
                  <a:srgbClr val="FFFF00"/>
                </a:solidFill>
                <a:latin typeface="UTM Americana"/>
                <a:ea typeface="Calibri" panose="020F0502020204030204" pitchFamily="34" charset="0"/>
                <a:cs typeface="Times New Roman" panose="02020603050405020304" pitchFamily="18" charset="0"/>
              </a:rPr>
              <a:t>Tuy</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mảnh</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vườn</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ngoài</a:t>
            </a:r>
            <a:r>
              <a:rPr lang="en-US" sz="2400" kern="0" dirty="0">
                <a:solidFill>
                  <a:srgbClr val="FFFF00"/>
                </a:solidFill>
                <a:latin typeface="UTM Americana"/>
                <a:ea typeface="Calibri" panose="020F0502020204030204" pitchFamily="34" charset="0"/>
                <a:cs typeface="Times New Roman" panose="02020603050405020304" pitchFamily="18" charset="0"/>
              </a:rPr>
              <a:t> ban </a:t>
            </a:r>
            <a:r>
              <a:rPr lang="en-US" sz="2400" kern="0" dirty="0" err="1">
                <a:solidFill>
                  <a:srgbClr val="FFFF00"/>
                </a:solidFill>
                <a:latin typeface="UTM Americana"/>
                <a:ea typeface="Calibri" panose="020F0502020204030204" pitchFamily="34" charset="0"/>
                <a:cs typeface="Times New Roman" panose="02020603050405020304" pitchFamily="18" charset="0"/>
              </a:rPr>
              <a:t>công</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nhà</a:t>
            </a:r>
            <a:r>
              <a:rPr lang="en-US" sz="2400" kern="0" dirty="0">
                <a:solidFill>
                  <a:srgbClr val="FFFF00"/>
                </a:solidFill>
                <a:latin typeface="UTM Americana"/>
                <a:ea typeface="Calibri" panose="020F0502020204030204" pitchFamily="34" charset="0"/>
                <a:cs typeface="Times New Roman" panose="02020603050405020304" pitchFamily="18" charset="0"/>
              </a:rPr>
              <a:t> Thu </a:t>
            </a:r>
            <a:r>
              <a:rPr lang="en-US" sz="2400" kern="0" dirty="0" err="1">
                <a:solidFill>
                  <a:srgbClr val="FFFF00"/>
                </a:solidFill>
                <a:latin typeface="UTM Americana"/>
                <a:ea typeface="Calibri" panose="020F0502020204030204" pitchFamily="34" charset="0"/>
                <a:cs typeface="Times New Roman" panose="02020603050405020304" pitchFamily="18" charset="0"/>
              </a:rPr>
              <a:t>thật</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nhỏ</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bé</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nhưng</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bầy</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chim</a:t>
            </a:r>
            <a:r>
              <a:rPr lang="en-US" sz="2400" kern="0" dirty="0">
                <a:solidFill>
                  <a:srgbClr val="FFFF00"/>
                </a:solidFill>
                <a:latin typeface="UTM Americana"/>
                <a:ea typeface="Calibri" panose="020F0502020204030204" pitchFamily="34" charset="0"/>
                <a:cs typeface="Times New Roman" panose="02020603050405020304" pitchFamily="18" charset="0"/>
              </a:rPr>
              <a:t> </a:t>
            </a:r>
            <a:endParaRPr lang="en-US" sz="2400" kern="0" dirty="0" smtClean="0">
              <a:solidFill>
                <a:srgbClr val="FFFF00"/>
              </a:solidFill>
              <a:latin typeface="UTM Americana"/>
              <a:ea typeface="Calibri" panose="020F0502020204030204" pitchFamily="34" charset="0"/>
              <a:cs typeface="Times New Roman" panose="02020603050405020304" pitchFamily="18" charset="0"/>
            </a:endParaRPr>
          </a:p>
          <a:p>
            <a:r>
              <a:rPr lang="en-US" sz="2400" kern="0" dirty="0" err="1" smtClean="0">
                <a:solidFill>
                  <a:srgbClr val="FFFF00"/>
                </a:solidFill>
                <a:latin typeface="UTM Americana"/>
                <a:ea typeface="Calibri" panose="020F0502020204030204" pitchFamily="34" charset="0"/>
                <a:cs typeface="Times New Roman" panose="02020603050405020304" pitchFamily="18" charset="0"/>
              </a:rPr>
              <a:t>vẫn</a:t>
            </a:r>
            <a:r>
              <a:rPr lang="en-US" sz="2400" kern="0" dirty="0" smtClean="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thường</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rủ</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nhau</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về</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tụ</a:t>
            </a:r>
            <a:r>
              <a:rPr lang="en-US" sz="2400" kern="0" dirty="0">
                <a:solidFill>
                  <a:srgbClr val="FFFF00"/>
                </a:solidFill>
                <a:latin typeface="UTM Americana"/>
                <a:ea typeface="Calibri" panose="020F0502020204030204" pitchFamily="34" charset="0"/>
                <a:cs typeface="Times New Roman" panose="02020603050405020304" pitchFamily="18" charset="0"/>
              </a:rPr>
              <a:t> </a:t>
            </a:r>
            <a:r>
              <a:rPr lang="en-US" sz="2400" kern="0" dirty="0" err="1">
                <a:solidFill>
                  <a:srgbClr val="FFFF00"/>
                </a:solidFill>
                <a:latin typeface="UTM Americana"/>
                <a:ea typeface="Calibri" panose="020F0502020204030204" pitchFamily="34" charset="0"/>
                <a:cs typeface="Times New Roman" panose="02020603050405020304" pitchFamily="18" charset="0"/>
              </a:rPr>
              <a:t>hội</a:t>
            </a:r>
            <a:r>
              <a:rPr lang="en-US" sz="2400" kern="0" dirty="0">
                <a:solidFill>
                  <a:srgbClr val="FFFF00"/>
                </a:solidFill>
                <a:latin typeface="UTM Americana"/>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3996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Lst>
          </a:blip>
          <a:srcRect l="-3704" t="7407" r="3704" b="18519"/>
          <a:stretch/>
        </p:blipFill>
        <p:spPr>
          <a:xfrm>
            <a:off x="839416" y="2708920"/>
            <a:ext cx="1944216" cy="1440160"/>
          </a:xfrm>
          <a:prstGeom prst="ellipse">
            <a:avLst/>
          </a:prstGeom>
        </p:spPr>
      </p:pic>
      <p:sp>
        <p:nvSpPr>
          <p:cNvPr id="12" name="Freeform 11"/>
          <p:cNvSpPr/>
          <p:nvPr/>
        </p:nvSpPr>
        <p:spPr bwMode="auto">
          <a:xfrm>
            <a:off x="3215680" y="2564904"/>
            <a:ext cx="7200800" cy="1728192"/>
          </a:xfrm>
          <a:custGeom>
            <a:avLst/>
            <a:gdLst>
              <a:gd name="connsiteX0" fmla="*/ 122621 w 6308328"/>
              <a:gd name="connsiteY0" fmla="*/ 157449 h 1296144"/>
              <a:gd name="connsiteX1" fmla="*/ 115640 w 6308328"/>
              <a:gd name="connsiteY1" fmla="*/ 192025 h 1296144"/>
              <a:gd name="connsiteX2" fmla="*/ 115640 w 6308328"/>
              <a:gd name="connsiteY2" fmla="*/ 960103 h 1296144"/>
              <a:gd name="connsiteX3" fmla="*/ 307665 w 6308328"/>
              <a:gd name="connsiteY3" fmla="*/ 1152128 h 1296144"/>
              <a:gd name="connsiteX4" fmla="*/ 6116303 w 6308328"/>
              <a:gd name="connsiteY4" fmla="*/ 1152128 h 1296144"/>
              <a:gd name="connsiteX5" fmla="*/ 6155003 w 6308328"/>
              <a:gd name="connsiteY5" fmla="*/ 1148227 h 1296144"/>
              <a:gd name="connsiteX6" fmla="*/ 6185707 w 6308328"/>
              <a:gd name="connsiteY6" fmla="*/ 1138696 h 1296144"/>
              <a:gd name="connsiteX7" fmla="*/ 6177598 w 6308328"/>
              <a:gd name="connsiteY7" fmla="*/ 1178864 h 1296144"/>
              <a:gd name="connsiteX8" fmla="*/ 6000663 w 6308328"/>
              <a:gd name="connsiteY8" fmla="*/ 1296144 h 1296144"/>
              <a:gd name="connsiteX9" fmla="*/ 192025 w 6308328"/>
              <a:gd name="connsiteY9" fmla="*/ 1296144 h 1296144"/>
              <a:gd name="connsiteX10" fmla="*/ 0 w 6308328"/>
              <a:gd name="connsiteY10" fmla="*/ 1104119 h 1296144"/>
              <a:gd name="connsiteX11" fmla="*/ 0 w 6308328"/>
              <a:gd name="connsiteY11" fmla="*/ 336041 h 1296144"/>
              <a:gd name="connsiteX12" fmla="*/ 117281 w 6308328"/>
              <a:gd name="connsiteY12" fmla="*/ 159106 h 1296144"/>
              <a:gd name="connsiteX13" fmla="*/ 307665 w 6308328"/>
              <a:gd name="connsiteY13" fmla="*/ 0 h 1296144"/>
              <a:gd name="connsiteX14" fmla="*/ 6116303 w 6308328"/>
              <a:gd name="connsiteY14" fmla="*/ 0 h 1296144"/>
              <a:gd name="connsiteX15" fmla="*/ 6308328 w 6308328"/>
              <a:gd name="connsiteY15" fmla="*/ 192025 h 1296144"/>
              <a:gd name="connsiteX16" fmla="*/ 6308328 w 6308328"/>
              <a:gd name="connsiteY16" fmla="*/ 960103 h 1296144"/>
              <a:gd name="connsiteX17" fmla="*/ 6191048 w 6308328"/>
              <a:gd name="connsiteY17" fmla="*/ 1137038 h 1296144"/>
              <a:gd name="connsiteX18" fmla="*/ 6185707 w 6308328"/>
              <a:gd name="connsiteY18" fmla="*/ 1138696 h 1296144"/>
              <a:gd name="connsiteX19" fmla="*/ 6192688 w 6308328"/>
              <a:gd name="connsiteY19" fmla="*/ 1104119 h 1296144"/>
              <a:gd name="connsiteX20" fmla="*/ 6192688 w 6308328"/>
              <a:gd name="connsiteY20" fmla="*/ 336041 h 1296144"/>
              <a:gd name="connsiteX21" fmla="*/ 6000663 w 6308328"/>
              <a:gd name="connsiteY21" fmla="*/ 144016 h 1296144"/>
              <a:gd name="connsiteX22" fmla="*/ 192025 w 6308328"/>
              <a:gd name="connsiteY22" fmla="*/ 144016 h 1296144"/>
              <a:gd name="connsiteX23" fmla="*/ 153326 w 6308328"/>
              <a:gd name="connsiteY23" fmla="*/ 147917 h 1296144"/>
              <a:gd name="connsiteX24" fmla="*/ 122621 w 6308328"/>
              <a:gd name="connsiteY24" fmla="*/ 157449 h 1296144"/>
              <a:gd name="connsiteX25" fmla="*/ 130731 w 6308328"/>
              <a:gd name="connsiteY25" fmla="*/ 117280 h 1296144"/>
              <a:gd name="connsiteX26" fmla="*/ 307665 w 6308328"/>
              <a:gd name="connsiteY26" fmla="*/ 0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08328" h="1296144">
                <a:moveTo>
                  <a:pt x="122621" y="157449"/>
                </a:moveTo>
                <a:lnTo>
                  <a:pt x="115640" y="192025"/>
                </a:lnTo>
                <a:lnTo>
                  <a:pt x="115640" y="960103"/>
                </a:lnTo>
                <a:cubicBezTo>
                  <a:pt x="115640" y="1066155"/>
                  <a:pt x="201613" y="1152128"/>
                  <a:pt x="307665" y="1152128"/>
                </a:cubicBezTo>
                <a:lnTo>
                  <a:pt x="6116303" y="1152128"/>
                </a:lnTo>
                <a:cubicBezTo>
                  <a:pt x="6129559" y="1152128"/>
                  <a:pt x="6142502" y="1150785"/>
                  <a:pt x="6155003" y="1148227"/>
                </a:cubicBezTo>
                <a:lnTo>
                  <a:pt x="6185707" y="1138696"/>
                </a:lnTo>
                <a:lnTo>
                  <a:pt x="6177598" y="1178864"/>
                </a:lnTo>
                <a:cubicBezTo>
                  <a:pt x="6148447" y="1247784"/>
                  <a:pt x="6080202" y="1296144"/>
                  <a:pt x="6000663" y="1296144"/>
                </a:cubicBezTo>
                <a:lnTo>
                  <a:pt x="192025" y="1296144"/>
                </a:lnTo>
                <a:cubicBezTo>
                  <a:pt x="85973" y="1296144"/>
                  <a:pt x="0" y="1210171"/>
                  <a:pt x="0" y="1104119"/>
                </a:cubicBezTo>
                <a:lnTo>
                  <a:pt x="0" y="336041"/>
                </a:lnTo>
                <a:cubicBezTo>
                  <a:pt x="0" y="256502"/>
                  <a:pt x="48360" y="188258"/>
                  <a:pt x="117281" y="159106"/>
                </a:cubicBezTo>
                <a:close/>
                <a:moveTo>
                  <a:pt x="307665" y="0"/>
                </a:moveTo>
                <a:lnTo>
                  <a:pt x="6116303" y="0"/>
                </a:lnTo>
                <a:cubicBezTo>
                  <a:pt x="6222355" y="0"/>
                  <a:pt x="6308328" y="85973"/>
                  <a:pt x="6308328" y="192025"/>
                </a:cubicBezTo>
                <a:lnTo>
                  <a:pt x="6308328" y="960103"/>
                </a:lnTo>
                <a:cubicBezTo>
                  <a:pt x="6308328" y="1039642"/>
                  <a:pt x="6259968" y="1107887"/>
                  <a:pt x="6191048" y="1137038"/>
                </a:cubicBezTo>
                <a:lnTo>
                  <a:pt x="6185707" y="1138696"/>
                </a:lnTo>
                <a:lnTo>
                  <a:pt x="6192688" y="1104119"/>
                </a:lnTo>
                <a:lnTo>
                  <a:pt x="6192688" y="336041"/>
                </a:lnTo>
                <a:cubicBezTo>
                  <a:pt x="6192688" y="229989"/>
                  <a:pt x="6106715" y="144016"/>
                  <a:pt x="6000663" y="144016"/>
                </a:cubicBezTo>
                <a:lnTo>
                  <a:pt x="192025" y="144016"/>
                </a:lnTo>
                <a:cubicBezTo>
                  <a:pt x="178769" y="144016"/>
                  <a:pt x="165826" y="145359"/>
                  <a:pt x="153326" y="147917"/>
                </a:cubicBezTo>
                <a:lnTo>
                  <a:pt x="122621" y="157449"/>
                </a:lnTo>
                <a:lnTo>
                  <a:pt x="130731" y="117280"/>
                </a:lnTo>
                <a:cubicBezTo>
                  <a:pt x="159882" y="48360"/>
                  <a:pt x="228126" y="0"/>
                  <a:pt x="307665" y="0"/>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800" b="1" dirty="0" smtClean="0">
              <a:latin typeface="UTM Americana"/>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latin typeface="UTM Americana"/>
              </a:rPr>
              <a:t>LÀM VIỆC CÁ NHÂN HOÀN THÀNH BÀI</a:t>
            </a:r>
            <a:endParaRPr kumimoji="0" lang="en-US" sz="2800" b="1" i="0" u="none" strike="noStrike" cap="none" normalizeH="0" baseline="0" dirty="0" smtClean="0">
              <a:ln>
                <a:noFill/>
              </a:ln>
              <a:solidFill>
                <a:schemeClr val="tx1"/>
              </a:solidFill>
              <a:effectLst/>
              <a:latin typeface="UTM Americana"/>
            </a:endParaRPr>
          </a:p>
        </p:txBody>
      </p:sp>
    </p:spTree>
    <p:extLst>
      <p:ext uri="{BB962C8B-B14F-4D97-AF65-F5344CB8AC3E}">
        <p14:creationId xmlns:p14="http://schemas.microsoft.com/office/powerpoint/2010/main" val="197060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bwMode="auto">
          <a:xfrm>
            <a:off x="3272244" y="310344"/>
            <a:ext cx="5760640" cy="720080"/>
          </a:xfrm>
          <a:prstGeom prst="wedgeEllipseCallout">
            <a:avLst>
              <a:gd name="adj1" fmla="val -47356"/>
              <a:gd name="adj2" fmla="val -5011"/>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7030A0"/>
                </a:solidFill>
                <a:effectLst/>
                <a:latin typeface="UTM Americana"/>
              </a:rPr>
              <a:t>CHIA</a:t>
            </a:r>
            <a:r>
              <a:rPr kumimoji="0" lang="en-US" sz="2800" b="1" i="0" u="none" strike="noStrike" cap="none" normalizeH="0" dirty="0" smtClean="0">
                <a:ln>
                  <a:noFill/>
                </a:ln>
                <a:solidFill>
                  <a:srgbClr val="7030A0"/>
                </a:solidFill>
                <a:effectLst/>
                <a:latin typeface="UTM Americana"/>
              </a:rPr>
              <a:t> SẺ</a:t>
            </a:r>
            <a:endParaRPr kumimoji="0" lang="en-US" sz="2800" b="1" i="0" u="none" strike="noStrike" cap="none" normalizeH="0" baseline="0" dirty="0" smtClean="0">
              <a:ln>
                <a:noFill/>
              </a:ln>
              <a:solidFill>
                <a:srgbClr val="7030A0"/>
              </a:solidFill>
              <a:effectLst/>
              <a:latin typeface="UTM Americana"/>
            </a:endParaRPr>
          </a:p>
        </p:txBody>
      </p:sp>
      <p:sp>
        <p:nvSpPr>
          <p:cNvPr id="9" name="Rectangle 8"/>
          <p:cNvSpPr/>
          <p:nvPr/>
        </p:nvSpPr>
        <p:spPr>
          <a:xfrm>
            <a:off x="1919536" y="2159422"/>
            <a:ext cx="8352928" cy="2539157"/>
          </a:xfrm>
          <a:prstGeom prst="rect">
            <a:avLst/>
          </a:prstGeom>
        </p:spPr>
        <p:txBody>
          <a:bodyPr wrap="square">
            <a:spAutoFit/>
          </a:bodyPr>
          <a:lstStyle/>
          <a:p>
            <a:pPr>
              <a:lnSpc>
                <a:spcPct val="150000"/>
              </a:lnSpc>
              <a:spcAft>
                <a:spcPts val="600"/>
              </a:spcAft>
              <a:tabLst>
                <a:tab pos="528955" algn="l"/>
              </a:tabLst>
            </a:pPr>
            <a:r>
              <a:rPr lang="en-US" sz="2400" dirty="0">
                <a:solidFill>
                  <a:srgbClr val="231F20"/>
                </a:solidFill>
                <a:latin typeface="UTM Americana"/>
                <a:ea typeface="Calibri" panose="020F0502020204030204" pitchFamily="34" charset="0"/>
                <a:cs typeface="Times New Roman" panose="02020603050405020304" pitchFamily="18" charset="0"/>
              </a:rPr>
              <a:t>a. </a:t>
            </a:r>
            <a:r>
              <a:rPr lang="en-US" sz="2400" dirty="0" err="1">
                <a:solidFill>
                  <a:srgbClr val="231F20"/>
                </a:solidFill>
                <a:latin typeface="UTM Americana"/>
                <a:ea typeface="Calibri" panose="020F0502020204030204" pitchFamily="34" charset="0"/>
                <a:cs typeface="Times New Roman" panose="02020603050405020304" pitchFamily="18" charset="0"/>
              </a:rPr>
              <a:t>Mùa</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thu</a:t>
            </a:r>
            <a:r>
              <a:rPr lang="en-US" sz="2400" dirty="0">
                <a:solidFill>
                  <a:srgbClr val="231F20"/>
                </a:solidFill>
                <a:latin typeface="UTM Americana"/>
                <a:ea typeface="Calibri" panose="020F0502020204030204" pitchFamily="34" charset="0"/>
                <a:cs typeface="Times New Roman" panose="02020603050405020304" pitchFamily="18" charset="0"/>
              </a:rPr>
              <a:t>,</a:t>
            </a:r>
            <a:r>
              <a:rPr lang="en-US" sz="2400" spc="-5" dirty="0">
                <a:solidFill>
                  <a:srgbClr val="231F20"/>
                </a:solidFill>
                <a:latin typeface="UTM Americana"/>
                <a:ea typeface="Calibri" panose="020F0502020204030204" pitchFamily="34" charset="0"/>
                <a:cs typeface="Times New Roman" panose="02020603050405020304" pitchFamily="18" charset="0"/>
              </a:rPr>
              <a:t> </a:t>
            </a:r>
            <a:r>
              <a:rPr lang="en-US" sz="2400" u="sng" dirty="0" err="1">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những</a:t>
            </a:r>
            <a:r>
              <a:rPr lang="en-US" sz="2400" u="sng" dirty="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 </a:t>
            </a:r>
            <a:r>
              <a:rPr lang="en-US" sz="2400" u="sng" dirty="0" err="1">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khu</a:t>
            </a:r>
            <a:r>
              <a:rPr lang="en-US" sz="2400" u="sng" dirty="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 </a:t>
            </a:r>
            <a:r>
              <a:rPr lang="en-US" sz="2400" u="sng" dirty="0" err="1">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vườn</a:t>
            </a:r>
            <a:r>
              <a:rPr lang="en-US" sz="2400" u="sng" dirty="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 </a:t>
            </a:r>
            <a:r>
              <a:rPr lang="en-US" sz="2400" u="sng" dirty="0" err="1">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đầy</a:t>
            </a:r>
            <a:r>
              <a:rPr lang="en-US" sz="2400" u="sng" dirty="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 </a:t>
            </a:r>
            <a:r>
              <a:rPr lang="en-US" sz="2400" u="sng" dirty="0" err="1">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lá</a:t>
            </a:r>
            <a:r>
              <a:rPr lang="en-US" sz="2400" u="sng" spc="-5" dirty="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 </a:t>
            </a:r>
            <a:r>
              <a:rPr lang="en-US" sz="2400" u="sng" dirty="0" err="1">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vàng</a:t>
            </a:r>
            <a:r>
              <a:rPr lang="en-US" sz="2400" u="sng" dirty="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 </a:t>
            </a:r>
            <a:r>
              <a:rPr lang="en-US" sz="2400" u="sng" dirty="0" err="1" smtClean="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xao</a:t>
            </a:r>
            <a:r>
              <a:rPr lang="en-US" sz="2400" u="sng" dirty="0" smtClean="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 </a:t>
            </a:r>
            <a:r>
              <a:rPr lang="en-US" sz="2400" u="sng" dirty="0" err="1">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động</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u="sng" dirty="0" smtClean="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 </a:t>
            </a:r>
            <a:endParaRPr lang="en-US" sz="2400" dirty="0">
              <a:latin typeface="UTM Americana"/>
              <a:ea typeface="Calibri" panose="020F0502020204030204" pitchFamily="34" charset="0"/>
              <a:cs typeface="Times New Roman" panose="02020603050405020304" pitchFamily="18" charset="0"/>
            </a:endParaRPr>
          </a:p>
          <a:p>
            <a:pPr>
              <a:lnSpc>
                <a:spcPct val="150000"/>
              </a:lnSpc>
              <a:spcAft>
                <a:spcPts val="600"/>
              </a:spcAft>
              <a:tabLst>
                <a:tab pos="528955" algn="l"/>
              </a:tabLst>
            </a:pP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err="1">
                <a:solidFill>
                  <a:srgbClr val="231F20"/>
                </a:solidFill>
                <a:latin typeface="UTM Americana"/>
                <a:ea typeface="Calibri" panose="020F0502020204030204" pitchFamily="34" charset="0"/>
                <a:cs typeface="Times New Roman" panose="02020603050405020304" pitchFamily="18" charset="0"/>
              </a:rPr>
              <a:t>Vế</a:t>
            </a:r>
            <a:r>
              <a:rPr lang="en-US" sz="2400" dirty="0">
                <a:solidFill>
                  <a:srgbClr val="231F20"/>
                </a:solidFill>
                <a:latin typeface="UTM Americana"/>
                <a:ea typeface="Calibri" panose="020F0502020204030204" pitchFamily="34" charset="0"/>
                <a:cs typeface="Times New Roman" panose="02020603050405020304" pitchFamily="18" charset="0"/>
              </a:rPr>
              <a:t> </a:t>
            </a:r>
            <a:r>
              <a:rPr lang="en-US" sz="2400" dirty="0" smtClean="0">
                <a:solidFill>
                  <a:srgbClr val="231F20"/>
                </a:solidFill>
                <a:latin typeface="UTM Americana"/>
                <a:ea typeface="Calibri" panose="020F0502020204030204" pitchFamily="34" charset="0"/>
                <a:cs typeface="Times New Roman" panose="02020603050405020304" pitchFamily="18" charset="0"/>
              </a:rPr>
              <a:t>1</a:t>
            </a:r>
            <a:endParaRPr lang="en-US" sz="2400" dirty="0" smtClean="0">
              <a:latin typeface="UTM Americana"/>
              <a:ea typeface="Calibri" panose="020F0502020204030204" pitchFamily="34" charset="0"/>
              <a:cs typeface="Times New Roman" panose="02020603050405020304" pitchFamily="18" charset="0"/>
            </a:endParaRPr>
          </a:p>
          <a:p>
            <a:pPr>
              <a:lnSpc>
                <a:spcPct val="150000"/>
              </a:lnSpc>
              <a:spcAft>
                <a:spcPts val="600"/>
              </a:spcAft>
              <a:tabLst>
                <a:tab pos="528955" algn="l"/>
              </a:tabLst>
            </a:pPr>
            <a:r>
              <a:rPr lang="en-US" sz="2400" u="sng" dirty="0" err="1" smtClean="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trái</a:t>
            </a:r>
            <a:r>
              <a:rPr lang="en-US" sz="2400" u="sng" spc="-5" dirty="0" smtClean="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 </a:t>
            </a:r>
            <a:r>
              <a:rPr lang="en-US" sz="2400" u="sng" dirty="0" err="1" smtClean="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bưởi</a:t>
            </a:r>
            <a:r>
              <a:rPr lang="en-US" sz="2400" u="sng" spc="-5" dirty="0" smtClean="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 </a:t>
            </a:r>
            <a:r>
              <a:rPr lang="en-US" sz="2400" u="sng" dirty="0" err="1" smtClean="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bỗ</a:t>
            </a:r>
            <a:r>
              <a:rPr lang="en-US" sz="2400" u="sng" dirty="0" err="1" smtClean="0">
                <a:solidFill>
                  <a:srgbClr val="231F20"/>
                </a:solidFill>
                <a:latin typeface="UTM Americana"/>
                <a:ea typeface="Calibri" panose="020F0502020204030204" pitchFamily="34" charset="0"/>
                <a:cs typeface="Times New Roman" panose="02020603050405020304" pitchFamily="18" charset="0"/>
              </a:rPr>
              <a:t>ng</a:t>
            </a:r>
            <a:r>
              <a:rPr lang="en-US" sz="2400" u="sng" dirty="0" smtClean="0">
                <a:solidFill>
                  <a:srgbClr val="231F20"/>
                </a:solidFill>
                <a:latin typeface="UTM Americana"/>
                <a:ea typeface="Calibri" panose="020F0502020204030204" pitchFamily="34" charset="0"/>
                <a:cs typeface="Times New Roman" panose="02020603050405020304" pitchFamily="18" charset="0"/>
              </a:rPr>
              <a:t> </a:t>
            </a:r>
            <a:r>
              <a:rPr lang="en-US" sz="2400" u="sng" dirty="0" err="1" smtClean="0">
                <a:solidFill>
                  <a:srgbClr val="231F20"/>
                </a:solidFill>
                <a:latin typeface="UTM Americana"/>
                <a:ea typeface="Calibri" panose="020F0502020204030204" pitchFamily="34" charset="0"/>
                <a:cs typeface="Times New Roman" panose="02020603050405020304" pitchFamily="18" charset="0"/>
              </a:rPr>
              <a:t>tròn</a:t>
            </a:r>
            <a:r>
              <a:rPr lang="en-US" sz="2400" u="sng" dirty="0" smtClean="0">
                <a:solidFill>
                  <a:srgbClr val="231F20"/>
                </a:solidFill>
                <a:latin typeface="UTM Americana"/>
                <a:ea typeface="Calibri" panose="020F0502020204030204" pitchFamily="34" charset="0"/>
                <a:cs typeface="Times New Roman" panose="02020603050405020304" pitchFamily="18" charset="0"/>
              </a:rPr>
              <a:t> </a:t>
            </a:r>
            <a:r>
              <a:rPr lang="en-US" sz="2400" u="sng" spc="-20" dirty="0" err="1" smtClean="0">
                <a:solidFill>
                  <a:srgbClr val="231F20"/>
                </a:solidFill>
                <a:latin typeface="UTM Americana"/>
                <a:ea typeface="Calibri" panose="020F0502020204030204" pitchFamily="34" charset="0"/>
                <a:cs typeface="Times New Roman" panose="02020603050405020304" pitchFamily="18" charset="0"/>
              </a:rPr>
              <a:t>căng</a:t>
            </a:r>
            <a:r>
              <a:rPr lang="en-US" sz="2400" u="sng" spc="-20" dirty="0" smtClean="0">
                <a:solidFill>
                  <a:srgbClr val="231F20"/>
                </a:solidFill>
                <a:latin typeface="UTM Americana"/>
                <a:ea typeface="Calibri" panose="020F0502020204030204" pitchFamily="34" charset="0"/>
                <a:cs typeface="Times New Roman" panose="02020603050405020304" pitchFamily="18" charset="0"/>
              </a:rPr>
              <a:t> </a:t>
            </a:r>
            <a:r>
              <a:rPr lang="en-US" sz="2400" u="sng" dirty="0" err="1" smtClean="0">
                <a:solidFill>
                  <a:srgbClr val="231F20"/>
                </a:solidFill>
                <a:latin typeface="UTM Americana"/>
                <a:ea typeface="Calibri" panose="020F0502020204030204" pitchFamily="34" charset="0"/>
                <a:cs typeface="Times New Roman" panose="02020603050405020304" pitchFamily="18" charset="0"/>
              </a:rPr>
              <a:t>chờ</a:t>
            </a:r>
            <a:r>
              <a:rPr lang="en-US" sz="2400" u="sng" spc="-5" dirty="0" smtClean="0">
                <a:solidFill>
                  <a:srgbClr val="231F20"/>
                </a:solidFill>
                <a:latin typeface="UTM Americana"/>
                <a:ea typeface="Calibri" panose="020F0502020204030204" pitchFamily="34" charset="0"/>
                <a:cs typeface="Times New Roman" panose="02020603050405020304" pitchFamily="18" charset="0"/>
              </a:rPr>
              <a:t> </a:t>
            </a:r>
            <a:r>
              <a:rPr lang="en-US" sz="2400" u="sng" dirty="0" err="1" smtClean="0">
                <a:solidFill>
                  <a:srgbClr val="231F20"/>
                </a:solidFill>
                <a:latin typeface="UTM Americana"/>
                <a:ea typeface="Calibri" panose="020F0502020204030204" pitchFamily="34" charset="0"/>
                <a:cs typeface="Times New Roman" panose="02020603050405020304" pitchFamily="18" charset="0"/>
              </a:rPr>
              <a:t>đêm</a:t>
            </a:r>
            <a:r>
              <a:rPr lang="en-US" sz="2400" u="sng" spc="-5" dirty="0" smtClean="0">
                <a:solidFill>
                  <a:srgbClr val="231F20"/>
                </a:solidFill>
                <a:latin typeface="UTM Americana"/>
                <a:ea typeface="Calibri" panose="020F0502020204030204" pitchFamily="34" charset="0"/>
                <a:cs typeface="Times New Roman" panose="02020603050405020304" pitchFamily="18" charset="0"/>
              </a:rPr>
              <a:t> </a:t>
            </a:r>
            <a:r>
              <a:rPr lang="en-US" sz="2400" u="sng" dirty="0" err="1" smtClean="0">
                <a:solidFill>
                  <a:srgbClr val="231F20"/>
                </a:solidFill>
                <a:latin typeface="UTM Americana"/>
                <a:ea typeface="Calibri" panose="020F0502020204030204" pitchFamily="34" charset="0"/>
                <a:cs typeface="Times New Roman" panose="02020603050405020304" pitchFamily="18" charset="0"/>
              </a:rPr>
              <a:t>hội</a:t>
            </a:r>
            <a:r>
              <a:rPr lang="en-US" sz="2400" u="sng" spc="-5" dirty="0" smtClean="0">
                <a:solidFill>
                  <a:srgbClr val="231F20"/>
                </a:solidFill>
                <a:latin typeface="UTM Americana"/>
                <a:ea typeface="Calibri" panose="020F0502020204030204" pitchFamily="34" charset="0"/>
                <a:cs typeface="Times New Roman" panose="02020603050405020304" pitchFamily="18" charset="0"/>
              </a:rPr>
              <a:t> </a:t>
            </a:r>
            <a:r>
              <a:rPr lang="en-US" sz="2400" u="sng" dirty="0" err="1">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trăng</a:t>
            </a:r>
            <a:r>
              <a:rPr lang="en-US" sz="2400" u="sng" dirty="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 </a:t>
            </a:r>
            <a:r>
              <a:rPr lang="en-US" sz="2400" u="sng" dirty="0" err="1">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rằm</a:t>
            </a:r>
            <a:r>
              <a:rPr lang="en-US" sz="2400" u="sng" spc="-5" dirty="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 </a:t>
            </a:r>
            <a:r>
              <a:rPr lang="en-US" sz="2400" u="sng" dirty="0" err="1">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phá</a:t>
            </a:r>
            <a:r>
              <a:rPr lang="en-US" sz="2400" u="sng" spc="-5" dirty="0">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 </a:t>
            </a:r>
            <a:r>
              <a:rPr lang="en-US" sz="2400" u="sng" spc="-25" dirty="0" err="1">
                <a:solidFill>
                  <a:srgbClr val="231F20"/>
                </a:solidFill>
                <a:uFill>
                  <a:solidFill>
                    <a:srgbClr val="231F20"/>
                  </a:solidFill>
                </a:uFill>
                <a:latin typeface="UTM Americana"/>
                <a:ea typeface="Calibri" panose="020F0502020204030204" pitchFamily="34" charset="0"/>
                <a:cs typeface="Times New Roman" panose="02020603050405020304" pitchFamily="18" charset="0"/>
              </a:rPr>
              <a:t>cỗ</a:t>
            </a:r>
            <a:r>
              <a:rPr lang="en-US" sz="2400" spc="-25" dirty="0" smtClean="0">
                <a:solidFill>
                  <a:srgbClr val="231F20"/>
                </a:solidFill>
                <a:latin typeface="UTM Americana"/>
                <a:ea typeface="Calibri" panose="020F0502020204030204" pitchFamily="34" charset="0"/>
                <a:cs typeface="Times New Roman" panose="02020603050405020304" pitchFamily="18" charset="0"/>
              </a:rPr>
              <a:t>.</a:t>
            </a:r>
            <a:endParaRPr lang="en-US" sz="2400" dirty="0" smtClean="0">
              <a:latin typeface="UTM Americana"/>
              <a:ea typeface="Calibri" panose="020F0502020204030204" pitchFamily="34" charset="0"/>
              <a:cs typeface="Times New Roman" panose="02020603050405020304" pitchFamily="18" charset="0"/>
            </a:endParaRPr>
          </a:p>
          <a:p>
            <a:pPr>
              <a:lnSpc>
                <a:spcPct val="150000"/>
              </a:lnSpc>
              <a:spcAft>
                <a:spcPts val="600"/>
              </a:spcAft>
              <a:tabLst>
                <a:tab pos="528955" algn="l"/>
              </a:tabLst>
            </a:pPr>
            <a:r>
              <a:rPr lang="en-US" sz="2400" spc="-5" dirty="0" smtClean="0">
                <a:solidFill>
                  <a:srgbClr val="231F20"/>
                </a:solidFill>
                <a:latin typeface="UTM Americana"/>
                <a:ea typeface="Calibri" panose="020F0502020204030204" pitchFamily="34" charset="0"/>
                <a:cs typeface="Times New Roman" panose="02020603050405020304" pitchFamily="18" charset="0"/>
              </a:rPr>
              <a:t>                                     </a:t>
            </a:r>
            <a:r>
              <a:rPr lang="en-US" sz="2400" spc="-5" dirty="0" err="1">
                <a:solidFill>
                  <a:srgbClr val="231F20"/>
                </a:solidFill>
                <a:latin typeface="UTM Americana"/>
                <a:ea typeface="Calibri" panose="020F0502020204030204" pitchFamily="34" charset="0"/>
                <a:cs typeface="Times New Roman" panose="02020603050405020304" pitchFamily="18" charset="0"/>
              </a:rPr>
              <a:t>Vế</a:t>
            </a:r>
            <a:r>
              <a:rPr lang="en-US" sz="2400" spc="-5" dirty="0">
                <a:solidFill>
                  <a:srgbClr val="231F20"/>
                </a:solidFill>
                <a:latin typeface="UTM Americana"/>
                <a:ea typeface="Calibri" panose="020F0502020204030204" pitchFamily="34" charset="0"/>
                <a:cs typeface="Times New Roman" panose="02020603050405020304" pitchFamily="18" charset="0"/>
              </a:rPr>
              <a:t> </a:t>
            </a:r>
            <a:r>
              <a:rPr lang="en-US" sz="2400" spc="-5" dirty="0" smtClean="0">
                <a:solidFill>
                  <a:srgbClr val="231F20"/>
                </a:solidFill>
                <a:latin typeface="UTM Americana"/>
                <a:ea typeface="Calibri" panose="020F0502020204030204" pitchFamily="34" charset="0"/>
                <a:cs typeface="Times New Roman" panose="02020603050405020304" pitchFamily="18" charset="0"/>
              </a:rPr>
              <a:t>2</a:t>
            </a:r>
            <a:endParaRPr lang="en-US" sz="2400" dirty="0">
              <a:latin typeface="UTM Americana"/>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544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76&quot;&gt;&lt;property id=&quot;20148&quot; value=&quot;5&quot;/&gt;&lt;property id=&quot;20300&quot; value=&quot;Slide 1&quot;/&gt;&lt;property id=&quot;20307&quot; value=&quot;284&quot;/&gt;&lt;/object&gt;&lt;object type=&quot;3&quot; unique_id=&quot;10077&quot;&gt;&lt;property id=&quot;20148&quot; value=&quot;5&quot;/&gt;&lt;property id=&quot;20300&quot; value=&quot;Slide 2&quot;/&gt;&lt;property id=&quot;20307&quot; value=&quot;271&quot;/&gt;&lt;/object&gt;&lt;object type=&quot;3&quot; unique_id=&quot;10078&quot;&gt;&lt;property id=&quot;20148&quot; value=&quot;5&quot;/&gt;&lt;property id=&quot;20300&quot; value=&quot;Slide 3&quot;/&gt;&lt;property id=&quot;20307&quot; value=&quot;279&quot;/&gt;&lt;/object&gt;&lt;object type=&quot;3&quot; unique_id=&quot;10079&quot;&gt;&lt;property id=&quot;20148&quot; value=&quot;5&quot;/&gt;&lt;property id=&quot;20300&quot; value=&quot;Slide 4&quot;/&gt;&lt;property id=&quot;20307&quot; value=&quot;281&quot;/&gt;&lt;/object&gt;&lt;object type=&quot;3&quot; unique_id=&quot;10080&quot;&gt;&lt;property id=&quot;20148&quot; value=&quot;5&quot;/&gt;&lt;property id=&quot;20300&quot; value=&quot;Slide 5&quot;/&gt;&lt;property id=&quot;20307&quot; value=&quot;272&quot;/&gt;&lt;/object&gt;&lt;object type=&quot;3&quot; unique_id=&quot;10081&quot;&gt;&lt;property id=&quot;20148&quot; value=&quot;5&quot;/&gt;&lt;property id=&quot;20300&quot; value=&quot;Slide 6&quot;/&gt;&lt;property id=&quot;20307&quot; value=&quot;288&quot;/&gt;&lt;/object&gt;&lt;object type=&quot;3&quot; unique_id=&quot;10082&quot;&gt;&lt;property id=&quot;20148&quot; value=&quot;5&quot;/&gt;&lt;property id=&quot;20300&quot; value=&quot;Slide 7&quot;/&gt;&lt;property id=&quot;20307&quot; value=&quot;273&quot;/&gt;&lt;/object&gt;&lt;object type=&quot;3&quot; unique_id=&quot;10083&quot;&gt;&lt;property id=&quot;20148&quot; value=&quot;5&quot;/&gt;&lt;property id=&quot;20300&quot; value=&quot;Slide 8 - &amp;quot;Trao đổi, thực hành&amp;quot;&quot;/&gt;&lt;property id=&quot;20307&quot; value=&quot;278&quot;/&gt;&lt;/object&gt;&lt;object type=&quot;3&quot; unique_id=&quot;10084&quot;&gt;&lt;property id=&quot;20148&quot; value=&quot;5&quot;/&gt;&lt;property id=&quot;20300&quot; value=&quot;Slide 9&quot;/&gt;&lt;property id=&quot;20307&quot; value=&quot;286&quot;/&gt;&lt;/object&gt;&lt;object type=&quot;3&quot; unique_id=&quot;10085&quot;&gt;&lt;property id=&quot;20148&quot; value=&quot;5&quot;/&gt;&lt;property id=&quot;20300&quot; value=&quot;Slide 10&quot;/&gt;&lt;property id=&quot;20307&quot; value=&quot;282&quot;/&gt;&lt;/object&gt;&lt;object type=&quot;3&quot; unique_id=&quot;10086&quot;&gt;&lt;property id=&quot;20148&quot; value=&quot;5&quot;/&gt;&lt;property id=&quot;20300&quot; value=&quot;Slide 11&quot;/&gt;&lt;property id=&quot;20307&quot; value=&quot;28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3815</TotalTime>
  <Words>617</Words>
  <Application>Microsoft Office PowerPoint</Application>
  <PresentationFormat>Widescreen</PresentationFormat>
  <Paragraphs>61</Paragraphs>
  <Slides>17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Times New Roman</vt:lpstr>
      <vt:lpstr>UTM Americana</vt:lpstr>
      <vt:lpstr>UTM Avo</vt:lpstr>
      <vt:lpstr>UTM LinotypeZapfino KT</vt:lpstr>
      <vt:lpstr>UTM Showcard</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XP-PRO-2011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Chuyen de GDNSTLVM</dc:title>
  <dc:creator>quyennt0412</dc:creator>
  <cp:lastModifiedBy>WIN 10</cp:lastModifiedBy>
  <cp:revision>248</cp:revision>
  <dcterms:created xsi:type="dcterms:W3CDTF">2013-10-28T09:13:32Z</dcterms:created>
  <dcterms:modified xsi:type="dcterms:W3CDTF">2024-07-21T08:32:58Z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