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93" r:id="rId2"/>
    <p:sldId id="280" r:id="rId3"/>
    <p:sldId id="298" r:id="rId4"/>
    <p:sldId id="288" r:id="rId5"/>
    <p:sldId id="284" r:id="rId6"/>
    <p:sldId id="307" r:id="rId7"/>
    <p:sldId id="283" r:id="rId8"/>
    <p:sldId id="290" r:id="rId9"/>
    <p:sldId id="301" r:id="rId10"/>
    <p:sldId id="303" r:id="rId11"/>
    <p:sldId id="270" r:id="rId12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BVT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75" d="100"/>
          <a:sy n="75" d="100"/>
        </p:scale>
        <p:origin x="-240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CE72-7896-453E-B37C-C19DD7A82E0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E070F-04E4-459F-99E2-14832854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6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AD11223-96EF-4329-A73E-B99823A47DBB}"/>
              </a:ext>
            </a:extLst>
          </p:cNvPr>
          <p:cNvSpPr/>
          <p:nvPr userDrawn="1"/>
        </p:nvSpPr>
        <p:spPr>
          <a:xfrm>
            <a:off x="11064441" y="0"/>
            <a:ext cx="1447800" cy="1409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2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AD11223-96EF-4329-A73E-B99823A47DBB}"/>
              </a:ext>
            </a:extLst>
          </p:cNvPr>
          <p:cNvSpPr/>
          <p:nvPr userDrawn="1"/>
        </p:nvSpPr>
        <p:spPr>
          <a:xfrm>
            <a:off x="11064441" y="8792"/>
            <a:ext cx="1447800" cy="1409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805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2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AD11223-96EF-4329-A73E-B99823A47DBB}"/>
              </a:ext>
            </a:extLst>
          </p:cNvPr>
          <p:cNvSpPr/>
          <p:nvPr userDrawn="1"/>
        </p:nvSpPr>
        <p:spPr>
          <a:xfrm>
            <a:off x="10628311" y="56751"/>
            <a:ext cx="1447800" cy="1409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7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5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1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477938" y="1658361"/>
            <a:ext cx="7465762" cy="2336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86">
              <a:lnSpc>
                <a:spcPct val="150000"/>
              </a:lnSpc>
              <a:defRPr/>
            </a:pPr>
            <a:r>
              <a:rPr lang="en-US" sz="5199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199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286">
              <a:lnSpc>
                <a:spcPct val="150000"/>
              </a:lnSpc>
              <a:defRPr/>
            </a:pP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vườn</a:t>
            </a:r>
            <a:endParaRPr lang="en-US" sz="5199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628478" y="100935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200819" y="680130"/>
            <a:ext cx="990848" cy="461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/>
          <a:stretch/>
        </p:blipFill>
        <p:spPr bwMode="auto">
          <a:xfrm>
            <a:off x="6367090" y="446667"/>
            <a:ext cx="5824910" cy="6411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20" y="446667"/>
            <a:ext cx="535826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cs typeface="Times New Roman" panose="02020603050405020304" pitchFamily="18" charset="0"/>
              </a:rPr>
              <a:t>(3). </a:t>
            </a:r>
            <a:r>
              <a:rPr lang="en-US" sz="4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vi-VN" sz="4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Hình chữ nhật 7">
            <a:extLst>
              <a:ext uri="{FF2B5EF4-FFF2-40B4-BE49-F238E27FC236}">
                <a16:creationId xmlns:a16="http://schemas.microsoft.com/office/drawing/2014/main" xmlns="" id="{C66D1AE9-2999-4729-A1DC-0B78B299B85B}"/>
              </a:ext>
            </a:extLst>
          </p:cNvPr>
          <p:cNvSpPr/>
          <p:nvPr/>
        </p:nvSpPr>
        <p:spPr>
          <a:xfrm>
            <a:off x="203654" y="1226129"/>
            <a:ext cx="6163435" cy="4049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b) 3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uôc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endParaRPr lang="en-US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endParaRPr lang="en-US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endParaRPr lang="en-US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uôt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Hình chữ nhật 8">
            <a:extLst>
              <a:ext uri="{FF2B5EF4-FFF2-40B4-BE49-F238E27FC236}">
                <a16:creationId xmlns:a16="http://schemas.microsoft.com/office/drawing/2014/main" xmlns="" id="{B84FA255-B05E-4AD8-8015-DD7114A774C3}"/>
              </a:ext>
            </a:extLst>
          </p:cNvPr>
          <p:cNvSpPr/>
          <p:nvPr/>
        </p:nvSpPr>
        <p:spPr>
          <a:xfrm>
            <a:off x="294588" y="2502530"/>
            <a:ext cx="490765" cy="4644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8" name="Hình chữ nhật 8">
            <a:extLst>
              <a:ext uri="{FF2B5EF4-FFF2-40B4-BE49-F238E27FC236}">
                <a16:creationId xmlns:a16="http://schemas.microsoft.com/office/drawing/2014/main" xmlns="" id="{B84FA255-B05E-4AD8-8015-DD7114A774C3}"/>
              </a:ext>
            </a:extLst>
          </p:cNvPr>
          <p:cNvSpPr/>
          <p:nvPr/>
        </p:nvSpPr>
        <p:spPr>
          <a:xfrm>
            <a:off x="1241628" y="2502530"/>
            <a:ext cx="2836011" cy="464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luộc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rau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B84FA255-B05E-4AD8-8015-DD7114A774C3}"/>
              </a:ext>
            </a:extLst>
          </p:cNvPr>
          <p:cNvSpPr/>
          <p:nvPr/>
        </p:nvSpPr>
        <p:spPr>
          <a:xfrm>
            <a:off x="243670" y="4901819"/>
            <a:ext cx="490765" cy="4644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10" name="Hình chữ nhật 8">
            <a:extLst>
              <a:ext uri="{FF2B5EF4-FFF2-40B4-BE49-F238E27FC236}">
                <a16:creationId xmlns:a16="http://schemas.microsoft.com/office/drawing/2014/main" xmlns="" id="{B84FA255-B05E-4AD8-8015-DD7114A774C3}"/>
              </a:ext>
            </a:extLst>
          </p:cNvPr>
          <p:cNvSpPr/>
          <p:nvPr/>
        </p:nvSpPr>
        <p:spPr>
          <a:xfrm>
            <a:off x="1005524" y="4901819"/>
            <a:ext cx="2153110" cy="46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vuốt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tóc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8" name="TextBox5" r:id="rId2" imgW="1143000" imgH="495360"/>
        </mc:Choice>
        <mc:Fallback>
          <p:control name="TextBox5" r:id="rId2" imgW="1143000" imgH="49536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265488"/>
                  <a:ext cx="6319838" cy="571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9" name="TextBox1" r:id="rId3" imgW="1143000" imgH="495360"/>
        </mc:Choice>
        <mc:Fallback>
          <p:control name="TextBox1" r:id="rId3" imgW="1143000" imgH="49536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75" y="5632450"/>
                  <a:ext cx="6319838" cy="571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51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369" y="470840"/>
            <a:ext cx="144302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+mj-lt"/>
                <a:cs typeface="Times New Roman" panose="02020603050405020304" pitchFamily="18" charset="0"/>
              </a:rPr>
              <a:t>ĐỌC</a:t>
            </a:r>
            <a:endParaRPr lang="vi-VN" sz="4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1831" y="392120"/>
            <a:ext cx="3602781" cy="140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vườn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3733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88" y="5060410"/>
            <a:ext cx="5703222" cy="17975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9700" y="1372241"/>
            <a:ext cx="10844011" cy="296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733" dirty="0"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vườn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muỗm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khoe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chùm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muỗm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tua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tủa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trổ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nhài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trắng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vại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latin typeface="+mj-lt"/>
                <a:cs typeface="Times New Roman" panose="02020603050405020304" pitchFamily="18" charset="0"/>
              </a:rPr>
              <a:t>bông</a:t>
            </a:r>
            <a:r>
              <a:rPr lang="en-US" sz="3733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nhài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trắng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màu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trắng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tinh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khôi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hương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thơm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latin typeface="+mj-lt"/>
                <a:cs typeface="Times New Roman" panose="02020603050405020304" pitchFamily="18" charset="0"/>
              </a:rPr>
              <a:t>ngạt</a:t>
            </a:r>
            <a:r>
              <a:rPr lang="en-US" sz="3733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latin typeface="+mj-lt"/>
                <a:cs typeface="Times New Roman" panose="02020603050405020304" pitchFamily="18" charset="0"/>
              </a:rPr>
              <a:t>ngào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. Khi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nhài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bưởi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cũng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đua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rộ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87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6406" y="506245"/>
            <a:ext cx="2448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vườn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808" y="947760"/>
            <a:ext cx="1157709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cs typeface="Times New Roman" panose="02020603050405020304" pitchFamily="18" charset="0"/>
              </a:rPr>
              <a:t>Trong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vườn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cây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muỗm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khoe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chùm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hoa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mới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cs typeface="Times New Roman" panose="02020603050405020304" pitchFamily="18" charset="0"/>
              </a:rPr>
              <a:t>Hoa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muỗm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tua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tủa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trổ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thẳng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lên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trời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cs typeface="Times New Roman" panose="02020603050405020304" pitchFamily="18" charset="0"/>
              </a:rPr>
              <a:t>Hoa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nhài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trắng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xóa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bên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vại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nước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cs typeface="Times New Roman" panose="02020603050405020304" pitchFamily="18" charset="0"/>
              </a:rPr>
              <a:t>Những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bông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nhài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trắng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một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màu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trắng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tinh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khôi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hương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thơm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ngạt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ngào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cs typeface="Times New Roman" panose="02020603050405020304" pitchFamily="18" charset="0"/>
              </a:rPr>
              <a:t>Khi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hoa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nhài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nở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hoa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bưởi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cũng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đua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nhau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nở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rộ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5118E5DB-9B38-4192-A5E0-BCC98AB55A8D}"/>
              </a:ext>
            </a:extLst>
          </p:cNvPr>
          <p:cNvSpPr/>
          <p:nvPr/>
        </p:nvSpPr>
        <p:spPr>
          <a:xfrm>
            <a:off x="290267" y="2909719"/>
            <a:ext cx="5129644" cy="5593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1. 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Bài</a:t>
            </a:r>
            <a:r>
              <a:rPr lang="vi-VN" altLang="zh-CN" sz="2400" b="1" kern="0" dirty="0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 chính tả nói về điều gì?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5118E5DB-9B38-4192-A5E0-BCC98AB55A8D}"/>
              </a:ext>
            </a:extLst>
          </p:cNvPr>
          <p:cNvSpPr/>
          <p:nvPr/>
        </p:nvSpPr>
        <p:spPr>
          <a:xfrm>
            <a:off x="290267" y="4423134"/>
            <a:ext cx="7094295" cy="5657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2. </a:t>
            </a:r>
            <a:r>
              <a:rPr lang="vi-VN" altLang="zh-CN" sz="2400" b="1" kern="0" dirty="0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T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ên</a:t>
            </a:r>
            <a:r>
              <a:rPr lang="en-US" altLang="zh-CN" sz="2400" b="1" kern="0" dirty="0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bài</a:t>
            </a:r>
            <a:r>
              <a:rPr lang="en-US" altLang="zh-CN" sz="2400" b="1" kern="0" dirty="0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được</a:t>
            </a:r>
            <a:r>
              <a:rPr lang="en-US" altLang="zh-CN" sz="2400" b="1" kern="0" dirty="0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viết</a:t>
            </a:r>
            <a:r>
              <a:rPr lang="en-US" altLang="zh-CN" sz="2400" b="1" kern="0" dirty="0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 ở 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vị</a:t>
            </a:r>
            <a:r>
              <a:rPr lang="en-US" altLang="zh-CN" sz="2400" b="1" kern="0" dirty="0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trí</a:t>
            </a:r>
            <a:r>
              <a:rPr lang="en-US" altLang="zh-CN" sz="2400" b="1" kern="0" dirty="0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nào</a:t>
            </a:r>
            <a:r>
              <a:rPr lang="en-US" altLang="zh-CN" sz="2400" b="1" kern="0" dirty="0">
                <a:solidFill>
                  <a:prstClr val="black"/>
                </a:solidFill>
                <a:latin typeface="UTM Avo (Body)"/>
                <a:ea typeface="华康海报体W12(P)" panose="040B0C00000000000000" pitchFamily="82" charset="-122"/>
                <a:cs typeface="Times New Roman" pitchFamily="18" charset="0"/>
              </a:rPr>
              <a:t> ?</a:t>
            </a:r>
            <a:endParaRPr lang="vi-VN" altLang="zh-CN" sz="2400" b="1" kern="0" dirty="0">
              <a:solidFill>
                <a:prstClr val="black"/>
              </a:solidFill>
              <a:latin typeface="UTM Avo (Body)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854" y="5032874"/>
            <a:ext cx="775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- </a:t>
            </a:r>
            <a:r>
              <a:rPr lang="en-US" sz="2800" dirty="0" err="1">
                <a:solidFill>
                  <a:prstClr val="black"/>
                </a:solidFill>
              </a:rPr>
              <a:t>Giữa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vở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cách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lề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vở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khoảng</a:t>
            </a:r>
            <a:r>
              <a:rPr lang="en-US" sz="2800" dirty="0">
                <a:solidFill>
                  <a:prstClr val="black"/>
                </a:solidFill>
              </a:rPr>
              <a:t>  5 ô li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1936" y="3469027"/>
            <a:ext cx="11648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cs typeface="Times New Roman" panose="02020603050405020304" pitchFamily="18" charset="0"/>
              </a:rPr>
              <a:t>Bài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văn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miêu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tả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vẻ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đẹp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của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các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loài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hoa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khoe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sắc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vườn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cây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báo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hiệu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mùa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xuân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đến</a:t>
            </a:r>
            <a:r>
              <a:rPr lang="en-US" sz="2800" dirty="0">
                <a:cs typeface="Times New Roman" panose="02020603050405020304" pitchFamily="18" charset="0"/>
              </a:rPr>
              <a:t>.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xmlns="" id="{748B796C-A799-4FC9-BA99-305566B2B420}"/>
              </a:ext>
            </a:extLst>
          </p:cNvPr>
          <p:cNvSpPr/>
          <p:nvPr/>
        </p:nvSpPr>
        <p:spPr>
          <a:xfrm>
            <a:off x="290267" y="5556094"/>
            <a:ext cx="7734614" cy="586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3</a:t>
            </a:r>
            <a:r>
              <a:rPr lang="en-US" altLang="zh-CN" sz="2400" b="1" kern="0" dirty="0" smtClean="0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. </a:t>
            </a:r>
            <a:r>
              <a:rPr lang="en-US" altLang="zh-CN" sz="2400" b="1" kern="0" dirty="0" err="1" smtClean="0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Chữ</a:t>
            </a:r>
            <a:r>
              <a:rPr lang="en-US" altLang="zh-CN" sz="2400" b="1" kern="0" dirty="0" smtClean="0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cái</a:t>
            </a:r>
            <a:r>
              <a:rPr lang="en-US" altLang="zh-CN" sz="2400" b="1" kern="0" dirty="0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đầu</a:t>
            </a:r>
            <a:r>
              <a:rPr lang="en-US" altLang="zh-CN" sz="2400" b="1" kern="0" dirty="0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đoạn</a:t>
            </a:r>
            <a:r>
              <a:rPr lang="en-US" altLang="zh-CN" sz="2400" b="1" kern="0" dirty="0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như</a:t>
            </a:r>
            <a:r>
              <a:rPr lang="en-US" altLang="zh-CN" sz="2400" b="1" kern="0" dirty="0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thế</a:t>
            </a:r>
            <a:r>
              <a:rPr lang="en-US" altLang="zh-CN" sz="2400" b="1" kern="0" dirty="0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nào</a:t>
            </a:r>
            <a:r>
              <a:rPr lang="en-US" altLang="zh-CN" sz="2400" b="1" kern="0" dirty="0">
                <a:solidFill>
                  <a:prstClr val="black"/>
                </a:solidFill>
                <a:latin typeface="UTM Avo (Headings)"/>
                <a:ea typeface="华康海报体W12(P)" panose="040B0C00000000000000" pitchFamily="82" charset="-122"/>
                <a:cs typeface="Times New Roman" pitchFamily="18" charset="0"/>
              </a:rPr>
              <a:t> ?</a:t>
            </a:r>
            <a:endParaRPr lang="vi-VN" altLang="zh-CN" sz="2400" b="1" kern="0" dirty="0">
              <a:solidFill>
                <a:prstClr val="black"/>
              </a:solidFill>
              <a:latin typeface="UTM Avo (Headings)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854" y="6260064"/>
            <a:ext cx="492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lùi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1 ô li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4934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4890" y="753638"/>
            <a:ext cx="36027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vườn</a:t>
            </a:r>
            <a:endParaRPr lang="en-US" sz="3733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87" y="5060410"/>
            <a:ext cx="5950039" cy="1540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7250" y="1426463"/>
            <a:ext cx="10844011" cy="411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733" dirty="0"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vườn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muỗm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khoe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chùm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muỗm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tua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tủa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trổ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nhài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trắng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vại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bông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nhài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trắng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màu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trắng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tinh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khôi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hương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thơm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ngào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ngạt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nhài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bưởi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cũng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đua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+mj-lt"/>
                <a:cs typeface="Times New Roman" panose="02020603050405020304" pitchFamily="18" charset="0"/>
              </a:rPr>
              <a:t>rộ</a:t>
            </a:r>
            <a:r>
              <a:rPr lang="en-US" sz="3733" dirty="0">
                <a:latin typeface="+mj-lt"/>
                <a:cs typeface="Times New Roman" panose="02020603050405020304" pitchFamily="18" charset="0"/>
              </a:rPr>
              <a:t>. </a:t>
            </a:r>
          </a:p>
          <a:p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Đường nối Thẳng 14">
            <a:extLst>
              <a:ext uri="{FF2B5EF4-FFF2-40B4-BE49-F238E27FC236}">
                <a16:creationId xmlns:a16="http://schemas.microsoft.com/office/drawing/2014/main" xmlns="" id="{E058AF11-FD93-4DF2-9E20-52CDDBDB2FE1}"/>
              </a:ext>
            </a:extLst>
          </p:cNvPr>
          <p:cNvCxnSpPr>
            <a:cxnSpLocks/>
          </p:cNvCxnSpPr>
          <p:nvPr/>
        </p:nvCxnSpPr>
        <p:spPr>
          <a:xfrm>
            <a:off x="3519356" y="2558697"/>
            <a:ext cx="143872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14">
            <a:extLst>
              <a:ext uri="{FF2B5EF4-FFF2-40B4-BE49-F238E27FC236}">
                <a16:creationId xmlns:a16="http://schemas.microsoft.com/office/drawing/2014/main" xmlns="" id="{E058AF11-FD93-4DF2-9E20-52CDDBDB2FE1}"/>
              </a:ext>
            </a:extLst>
          </p:cNvPr>
          <p:cNvCxnSpPr>
            <a:cxnSpLocks/>
          </p:cNvCxnSpPr>
          <p:nvPr/>
        </p:nvCxnSpPr>
        <p:spPr>
          <a:xfrm flipV="1">
            <a:off x="770032" y="3144661"/>
            <a:ext cx="210524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4">
            <a:extLst>
              <a:ext uri="{FF2B5EF4-FFF2-40B4-BE49-F238E27FC236}">
                <a16:creationId xmlns:a16="http://schemas.microsoft.com/office/drawing/2014/main" xmlns="" id="{E058AF11-FD93-4DF2-9E20-52CDDBDB2FE1}"/>
              </a:ext>
            </a:extLst>
          </p:cNvPr>
          <p:cNvCxnSpPr>
            <a:cxnSpLocks/>
          </p:cNvCxnSpPr>
          <p:nvPr/>
        </p:nvCxnSpPr>
        <p:spPr>
          <a:xfrm flipV="1">
            <a:off x="4079023" y="3731084"/>
            <a:ext cx="3114257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4">
            <a:extLst>
              <a:ext uri="{FF2B5EF4-FFF2-40B4-BE49-F238E27FC236}">
                <a16:creationId xmlns:a16="http://schemas.microsoft.com/office/drawing/2014/main" xmlns="" id="{E058AF11-FD93-4DF2-9E20-52CDDBDB2FE1}"/>
              </a:ext>
            </a:extLst>
          </p:cNvPr>
          <p:cNvCxnSpPr>
            <a:cxnSpLocks/>
          </p:cNvCxnSpPr>
          <p:nvPr/>
        </p:nvCxnSpPr>
        <p:spPr>
          <a:xfrm>
            <a:off x="773229" y="4875324"/>
            <a:ext cx="1185439" cy="5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4">
            <a:extLst>
              <a:ext uri="{FF2B5EF4-FFF2-40B4-BE49-F238E27FC236}">
                <a16:creationId xmlns:a16="http://schemas.microsoft.com/office/drawing/2014/main" xmlns="" id="{D007BF5E-1EAA-48B8-BFC8-B72B06DE6D9E}"/>
              </a:ext>
            </a:extLst>
          </p:cNvPr>
          <p:cNvCxnSpPr>
            <a:cxnSpLocks/>
          </p:cNvCxnSpPr>
          <p:nvPr/>
        </p:nvCxnSpPr>
        <p:spPr>
          <a:xfrm>
            <a:off x="5330234" y="1995368"/>
            <a:ext cx="12330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xmlns="" id="{E058AF11-FD93-4DF2-9E20-52CDDBDB2FE1}"/>
              </a:ext>
            </a:extLst>
          </p:cNvPr>
          <p:cNvCxnSpPr>
            <a:cxnSpLocks/>
          </p:cNvCxnSpPr>
          <p:nvPr/>
        </p:nvCxnSpPr>
        <p:spPr>
          <a:xfrm>
            <a:off x="5248954" y="2558697"/>
            <a:ext cx="192400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70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xmlns="" id="{620727F4-3998-4ED8-B57F-F51A65E71CE6}"/>
              </a:ext>
            </a:extLst>
          </p:cNvPr>
          <p:cNvSpPr/>
          <p:nvPr/>
        </p:nvSpPr>
        <p:spPr>
          <a:xfrm>
            <a:off x="3963214" y="1218582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DA2773-D796-4DD4-8950-1C6596F8B465}"/>
              </a:ext>
            </a:extLst>
          </p:cNvPr>
          <p:cNvSpPr txBox="1"/>
          <p:nvPr/>
        </p:nvSpPr>
        <p:spPr>
          <a:xfrm>
            <a:off x="4554971" y="1501718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643" y="448973"/>
            <a:ext cx="484299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200" kern="0" dirty="0"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lang="zh-CN" altLang="en-US" sz="3200" kern="0" dirty="0"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628775D-DEC4-4130-8E8D-A4A81868BA1B}"/>
              </a:ext>
            </a:extLst>
          </p:cNvPr>
          <p:cNvGrpSpPr/>
          <p:nvPr/>
        </p:nvGrpSpPr>
        <p:grpSpPr>
          <a:xfrm>
            <a:off x="3738920" y="3563149"/>
            <a:ext cx="4226265" cy="3294851"/>
            <a:chOff x="7271396" y="3464736"/>
            <a:chExt cx="4920604" cy="329485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1D6AB0F-CDF4-4427-839C-0EC40E41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8DE10B49-3CBF-44E6-873C-67A8D41236D3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3E1B3B7-BA28-48CF-B470-DA35CF986E79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组合 40">
            <a:extLst>
              <a:ext uri="{FF2B5EF4-FFF2-40B4-BE49-F238E27FC236}">
                <a16:creationId xmlns:a16="http://schemas.microsoft.com/office/drawing/2014/main" xmlns="" id="{F1E476E0-F293-455B-BD02-D22D2B311D3D}"/>
              </a:ext>
            </a:extLst>
          </p:cNvPr>
          <p:cNvGrpSpPr/>
          <p:nvPr/>
        </p:nvGrpSpPr>
        <p:grpSpPr>
          <a:xfrm rot="21020369">
            <a:off x="43719" y="2243763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xmlns="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xmlns="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56A83C-C656-46FA-BE4B-297BC44219DB}"/>
              </a:ext>
            </a:extLst>
          </p:cNvPr>
          <p:cNvSpPr txBox="1"/>
          <p:nvPr/>
        </p:nvSpPr>
        <p:spPr>
          <a:xfrm>
            <a:off x="728602" y="2730575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xmlns="" id="{36B825CD-B689-4EEA-9AA9-E8AF981183C6}"/>
              </a:ext>
            </a:extLst>
          </p:cNvPr>
          <p:cNvSpPr/>
          <p:nvPr/>
        </p:nvSpPr>
        <p:spPr>
          <a:xfrm>
            <a:off x="7798168" y="2656712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C4AC33F-3DF3-47C5-B924-DFE4F9711D4D}"/>
              </a:ext>
            </a:extLst>
          </p:cNvPr>
          <p:cNvSpPr txBox="1"/>
          <p:nvPr/>
        </p:nvSpPr>
        <p:spPr>
          <a:xfrm>
            <a:off x="8465477" y="2736502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vở</a:t>
            </a: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25 đến 30 cm</a:t>
            </a:r>
            <a:endParaRPr lang="en-US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20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 Writing (#4) | Free SVG">
            <a:extLst>
              <a:ext uri="{FF2B5EF4-FFF2-40B4-BE49-F238E27FC236}">
                <a16:creationId xmlns:a16="http://schemas.microsoft.com/office/drawing/2014/main" xmlns="" id="{25DE012F-5D89-4D77-BBDD-AFBE1DD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50" y="1600265"/>
            <a:ext cx="4227299" cy="53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EE2CC9-EEED-4887-A9DC-16EED9DE9AB0}"/>
              </a:ext>
            </a:extLst>
          </p:cNvPr>
          <p:cNvSpPr txBox="1"/>
          <p:nvPr/>
        </p:nvSpPr>
        <p:spPr>
          <a:xfrm>
            <a:off x="737615" y="814629"/>
            <a:ext cx="10716768" cy="10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800" b="1" kern="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</a:t>
            </a:r>
            <a:r>
              <a:rPr lang="en-US" sz="4800" b="1" kern="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thực</a:t>
            </a:r>
            <a:r>
              <a:rPr lang="en-US" sz="4800" b="1" kern="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  <a:r>
              <a:rPr lang="en-US" sz="4800" b="1" kern="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4800" b="1" kern="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lang="en-US" sz="4800" b="1" kern="0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1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C66D1AE9-2999-4729-A1DC-0B78B299B85B}"/>
              </a:ext>
            </a:extLst>
          </p:cNvPr>
          <p:cNvSpPr/>
          <p:nvPr/>
        </p:nvSpPr>
        <p:spPr>
          <a:xfrm>
            <a:off x="580570" y="1830181"/>
            <a:ext cx="6429830" cy="4338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lphaLcParenR"/>
            </a:pP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Mỏ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lông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biếc</a:t>
            </a:r>
            <a:endParaRPr lang="en-US" sz="3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ên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cành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yên</a:t>
            </a:r>
            <a:endParaRPr lang="en-US" sz="3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Bỗng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vụt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tên</a:t>
            </a:r>
            <a:endParaRPr lang="en-US" sz="3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ao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          (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B84FA255-B05E-4AD8-8015-DD7114A774C3}"/>
              </a:ext>
            </a:extLst>
          </p:cNvPr>
          <p:cNvSpPr/>
          <p:nvPr/>
        </p:nvSpPr>
        <p:spPr>
          <a:xfrm>
            <a:off x="506550" y="3793905"/>
            <a:ext cx="578756" cy="4644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2CE0068C-7D4A-418F-858D-2F6E76DB4669}"/>
              </a:ext>
            </a:extLst>
          </p:cNvPr>
          <p:cNvSpPr/>
          <p:nvPr/>
        </p:nvSpPr>
        <p:spPr>
          <a:xfrm>
            <a:off x="641531" y="4914858"/>
            <a:ext cx="587829" cy="4644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939" y="424540"/>
            <a:ext cx="11063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(2)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vần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đố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vi-VN" sz="40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 chim bói cá ở Việt Nam: đời sống, tập tính của bói c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89" y="2365829"/>
            <a:ext cx="4518025" cy="31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C66D1AE9-2999-4729-A1DC-0B78B299B85B}"/>
              </a:ext>
            </a:extLst>
          </p:cNvPr>
          <p:cNvSpPr/>
          <p:nvPr/>
        </p:nvSpPr>
        <p:spPr>
          <a:xfrm>
            <a:off x="580570" y="1523999"/>
            <a:ext cx="6429830" cy="4644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Vần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uôc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hay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uôt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Móng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uốc</a:t>
            </a:r>
            <a:endParaRPr lang="en-US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Ụt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ịt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uốt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ngày</a:t>
            </a:r>
            <a:endParaRPr lang="en-US" sz="3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No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bụng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ngủ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say</a:t>
            </a:r>
          </a:p>
          <a:p>
            <a:pPr algn="just"/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Đói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la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eng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éc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          (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B84FA255-B05E-4AD8-8015-DD7114A774C3}"/>
              </a:ext>
            </a:extLst>
          </p:cNvPr>
          <p:cNvSpPr/>
          <p:nvPr/>
        </p:nvSpPr>
        <p:spPr>
          <a:xfrm>
            <a:off x="4273007" y="3102683"/>
            <a:ext cx="916721" cy="4644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2CE0068C-7D4A-418F-858D-2F6E76DB4669}"/>
              </a:ext>
            </a:extLst>
          </p:cNvPr>
          <p:cNvSpPr/>
          <p:nvPr/>
        </p:nvSpPr>
        <p:spPr>
          <a:xfrm>
            <a:off x="1827506" y="3640295"/>
            <a:ext cx="747245" cy="4644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939" y="424540"/>
            <a:ext cx="110450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(2)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vần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đố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vi-VN" sz="40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3218" y="2328692"/>
            <a:ext cx="3321276" cy="30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71" y="613714"/>
            <a:ext cx="6057529" cy="498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882" y="518243"/>
            <a:ext cx="691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cs typeface="Times New Roman" panose="02020603050405020304" pitchFamily="18" charset="0"/>
              </a:rPr>
              <a:t>(3) </a:t>
            </a:r>
            <a:r>
              <a:rPr lang="en-US" sz="4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vi-VN" sz="4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982" y="1260420"/>
            <a:ext cx="61811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en-US" sz="3200" dirty="0"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cs typeface="Times New Roman" panose="02020603050405020304" pitchFamily="18" charset="0"/>
              </a:rPr>
              <a:t>loài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cây</a:t>
            </a:r>
            <a:r>
              <a:rPr lang="en-US" sz="3200" dirty="0"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cs typeface="Times New Roman" panose="02020603050405020304" pitchFamily="18" charset="0"/>
              </a:rPr>
              <a:t>quả</a:t>
            </a:r>
            <a:r>
              <a:rPr lang="en-US" sz="3200" dirty="0"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cs typeface="Times New Roman" panose="02020603050405020304" pitchFamily="18" charset="0"/>
              </a:rPr>
              <a:t>Có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tiếng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bắt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đầu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bằng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endParaRPr 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endParaRPr 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cs typeface="Times New Roman" panose="02020603050405020304" pitchFamily="18" charset="0"/>
              </a:rPr>
              <a:t>Có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tiếng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bắt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đầu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bằng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tr: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3200" dirty="0"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TextBox5" r:id="rId2" imgW="1143000" imgH="495360"/>
        </mc:Choice>
        <mc:Fallback>
          <p:control name="TextBox5" r:id="rId2" imgW="1143000" imgH="49536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638" y="2493963"/>
                  <a:ext cx="6319837" cy="571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TextBox1" r:id="rId3" imgW="1143000" imgH="495360"/>
        </mc:Choice>
        <mc:Fallback>
          <p:control name="TextBox1" r:id="rId3" imgW="1143000" imgH="49536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700" y="3987800"/>
                  <a:ext cx="6319838" cy="571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22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479</Words>
  <Application>Microsoft Office PowerPoint</Application>
  <PresentationFormat>Custom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华康海报体W12(P)</vt:lpstr>
      <vt:lpstr>Calibri</vt:lpstr>
      <vt:lpstr>UTM Avo (Headings)</vt:lpstr>
      <vt:lpstr>Arial-Rounded</vt:lpstr>
      <vt:lpstr>Times New Roman</vt:lpstr>
      <vt:lpstr>等线</vt:lpstr>
      <vt:lpstr>UTM Avo</vt:lpstr>
      <vt:lpstr>UTM Avo (Body)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118</cp:revision>
  <dcterms:created xsi:type="dcterms:W3CDTF">2021-11-01T08:16:43Z</dcterms:created>
  <dcterms:modified xsi:type="dcterms:W3CDTF">2026-01-25T14:23:37Z</dcterms:modified>
</cp:coreProperties>
</file>