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85" r:id="rId3"/>
    <p:sldId id="286" r:id="rId4"/>
    <p:sldId id="310" r:id="rId5"/>
    <p:sldId id="311" r:id="rId6"/>
    <p:sldId id="299" r:id="rId7"/>
    <p:sldId id="305" r:id="rId8"/>
    <p:sldId id="301" r:id="rId9"/>
    <p:sldId id="307" r:id="rId10"/>
    <p:sldId id="308" r:id="rId11"/>
    <p:sldId id="303" r:id="rId12"/>
    <p:sldId id="304" r:id="rId13"/>
    <p:sldId id="309" r:id="rId14"/>
    <p:sldId id="288" r:id="rId15"/>
    <p:sldId id="284" r:id="rId16"/>
    <p:sldId id="265" r:id="rId17"/>
    <p:sldId id="282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416379" y="814004"/>
            <a:ext cx="112013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6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vi-VN" sz="6000" b="1" kern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6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800" b="1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vi-VN" sz="4800" b="1" u="sng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4800" b="1" u="sng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800" b="1" u="sng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8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NGƯỜI DŨNG CẢM</a:t>
            </a:r>
            <a:r>
              <a:rPr lang="en-US" sz="48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4800" b="1" kern="1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91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78EC7A-B9FE-459C-8DB9-A6F1EB3352B1}"/>
              </a:ext>
            </a:extLst>
          </p:cNvPr>
          <p:cNvGrpSpPr/>
          <p:nvPr/>
        </p:nvGrpSpPr>
        <p:grpSpPr>
          <a:xfrm>
            <a:off x="4648199" y="1900767"/>
            <a:ext cx="7321217" cy="2680758"/>
            <a:chOff x="2413126" y="1724298"/>
            <a:chExt cx="5994275" cy="2568302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D9F92E91-097A-428E-A260-B8435552EA45}"/>
                </a:ext>
              </a:extLst>
            </p:cNvPr>
            <p:cNvSpPr/>
            <p:nvPr/>
          </p:nvSpPr>
          <p:spPr>
            <a:xfrm>
              <a:off x="2413126" y="1724298"/>
              <a:ext cx="5994275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chemeClr val="accent1">
                <a:alpha val="94902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vi-VN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Dựa vào tranh minh họa và gợi ý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vi-VN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 lại câu chuyện trong nhóm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Rectangle: Rounded Corners 35">
              <a:extLst>
                <a:ext uri="{FF2B5EF4-FFF2-40B4-BE49-F238E27FC236}">
                  <a16:creationId xmlns:a16="http://schemas.microsoft.com/office/drawing/2014/main" id="{4766CB71-5DC0-4151-89EC-5BDB86693F1F}"/>
                </a:ext>
              </a:extLst>
            </p:cNvPr>
            <p:cNvSpPr/>
            <p:nvPr/>
          </p:nvSpPr>
          <p:spPr>
            <a:xfrm>
              <a:off x="4215516" y="2048101"/>
              <a:ext cx="2453009" cy="796834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Cầu</a:t>
              </a:r>
              <a:endPara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C8015B-01FF-4E8F-A52E-755A762D2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616439" y="3097261"/>
              <a:ext cx="539794" cy="5397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F579BF-5A07-4AEF-8B54-1C501EF5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620541" y="3689084"/>
              <a:ext cx="539793" cy="539793"/>
            </a:xfrm>
            <a:prstGeom prst="rect">
              <a:avLst/>
            </a:prstGeom>
          </p:spPr>
        </p:pic>
      </p:grp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E49A140-EF86-4C2A-9521-BB433986B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3" y="1905000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Google Shape;2351;p42">
            <a:extLst>
              <a:ext uri="{FF2B5EF4-FFF2-40B4-BE49-F238E27FC236}">
                <a16:creationId xmlns:a16="http://schemas.microsoft.com/office/drawing/2014/main" id="{0F0AAE77-CACB-4A4A-890A-341DC04FA98E}"/>
              </a:ext>
            </a:extLst>
          </p:cNvPr>
          <p:cNvSpPr txBox="1">
            <a:spLocks/>
          </p:cNvSpPr>
          <p:nvPr/>
        </p:nvSpPr>
        <p:spPr>
          <a:xfrm>
            <a:off x="1438276" y="0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vi-VN" sz="6000" b="1" kern="0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 CHUYỆN </a:t>
            </a:r>
            <a:r>
              <a:rPr lang="en-US" sz="6000" b="1" kern="0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</a:p>
        </p:txBody>
      </p:sp>
    </p:spTree>
    <p:extLst>
      <p:ext uri="{BB962C8B-B14F-4D97-AF65-F5344CB8AC3E}">
        <p14:creationId xmlns:p14="http://schemas.microsoft.com/office/powerpoint/2010/main" val="8513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E49A140-EF86-4C2A-9521-BB433986B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5723" y="2181225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Google Shape;2351;p42">
            <a:extLst>
              <a:ext uri="{FF2B5EF4-FFF2-40B4-BE49-F238E27FC236}">
                <a16:creationId xmlns:a16="http://schemas.microsoft.com/office/drawing/2014/main" id="{0F0AAE77-CACB-4A4A-890A-341DC04FA98E}"/>
              </a:ext>
            </a:extLst>
          </p:cNvPr>
          <p:cNvSpPr txBox="1">
            <a:spLocks/>
          </p:cNvSpPr>
          <p:nvPr/>
        </p:nvSpPr>
        <p:spPr>
          <a:xfrm>
            <a:off x="1438276" y="485775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vi-VN" sz="6000" b="1" kern="0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 CHUYỆN TRƯỚC LỚP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7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E49A140-EF86-4C2A-9521-BB433986B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5723" y="2181225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Google Shape;2351;p42">
            <a:extLst>
              <a:ext uri="{FF2B5EF4-FFF2-40B4-BE49-F238E27FC236}">
                <a16:creationId xmlns:a16="http://schemas.microsoft.com/office/drawing/2014/main" id="{0F0AAE77-CACB-4A4A-890A-341DC04FA98E}"/>
              </a:ext>
            </a:extLst>
          </p:cNvPr>
          <p:cNvSpPr txBox="1">
            <a:spLocks/>
          </p:cNvSpPr>
          <p:nvPr/>
        </p:nvSpPr>
        <p:spPr>
          <a:xfrm>
            <a:off x="1438276" y="485775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vi-VN" sz="6000" b="1" kern="0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TRAO ĐỔI VỀ CÂU CHUYỆN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981050-09A0-43D3-8527-20B1670CD73D}"/>
              </a:ext>
            </a:extLst>
          </p:cNvPr>
          <p:cNvSpPr txBox="1"/>
          <p:nvPr/>
        </p:nvSpPr>
        <p:spPr>
          <a:xfrm>
            <a:off x="775097" y="19882"/>
            <a:ext cx="107447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TRAO ĐỔI:</a:t>
            </a:r>
          </a:p>
          <a:p>
            <a:r>
              <a:rPr lang="vi-VN" sz="2800" b="1" dirty="0" smtClean="0">
                <a:solidFill>
                  <a:srgbClr val="0070C0"/>
                </a:solidFill>
              </a:rPr>
              <a:t>a. Vì sao Gioi-xơ có </a:t>
            </a:r>
            <a:r>
              <a:rPr lang="vi-VN" sz="2800" b="1" dirty="0" smtClean="0">
                <a:solidFill>
                  <a:srgbClr val="0070C0"/>
                </a:solidFill>
              </a:rPr>
              <a:t>cảm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giác</a:t>
            </a:r>
            <a:r>
              <a:rPr lang="vi-VN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“</a:t>
            </a:r>
            <a:r>
              <a:rPr lang="vi-VN" sz="2800" b="1" dirty="0" smtClean="0">
                <a:solidFill>
                  <a:srgbClr val="0070C0"/>
                </a:solidFill>
              </a:rPr>
              <a:t>hình </a:t>
            </a:r>
            <a:r>
              <a:rPr lang="vi-VN" sz="2800" b="1" dirty="0" smtClean="0">
                <a:solidFill>
                  <a:srgbClr val="0070C0"/>
                </a:solidFill>
              </a:rPr>
              <a:t>như vai cậu đang rộng hơn và khỏe hơn </a:t>
            </a:r>
            <a:r>
              <a:rPr lang="vi-VN" sz="2800" b="1" dirty="0" smtClean="0">
                <a:solidFill>
                  <a:srgbClr val="0070C0"/>
                </a:solidFill>
              </a:rPr>
              <a:t>lên</a:t>
            </a:r>
            <a:r>
              <a:rPr lang="en-US" sz="2800" b="1" dirty="0" smtClean="0">
                <a:solidFill>
                  <a:srgbClr val="0070C0"/>
                </a:solidFill>
              </a:rPr>
              <a:t>”</a:t>
            </a:r>
            <a:r>
              <a:rPr lang="vi-VN" sz="2800" b="1" dirty="0" smtClean="0">
                <a:solidFill>
                  <a:srgbClr val="0070C0"/>
                </a:solidFill>
              </a:rPr>
              <a:t>?</a:t>
            </a:r>
            <a:endParaRPr lang="vi-VN" sz="2800" b="1" dirty="0" smtClean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81050-09A0-43D3-8527-20B1670CD73D}"/>
              </a:ext>
            </a:extLst>
          </p:cNvPr>
          <p:cNvSpPr txBox="1"/>
          <p:nvPr/>
        </p:nvSpPr>
        <p:spPr>
          <a:xfrm>
            <a:off x="613172" y="1534357"/>
            <a:ext cx="107447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	Cậu bé có cảm giác như vậy vì thấy mình đã suy nghĩ đúng, làm đúng, vượt qua chính những cám dỗ trong lòng mình để lớn lên.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81050-09A0-43D3-8527-20B1670CD73D}"/>
              </a:ext>
            </a:extLst>
          </p:cNvPr>
          <p:cNvSpPr txBox="1"/>
          <p:nvPr/>
        </p:nvSpPr>
        <p:spPr>
          <a:xfrm>
            <a:off x="775097" y="3176018"/>
            <a:ext cx="1074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b. Theo em, Gioi-xơ có điểm nào đáng quý?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81050-09A0-43D3-8527-20B1670CD73D}"/>
              </a:ext>
            </a:extLst>
          </p:cNvPr>
          <p:cNvSpPr txBox="1"/>
          <p:nvPr/>
        </p:nvSpPr>
        <p:spPr>
          <a:xfrm>
            <a:off x="775097" y="3801307"/>
            <a:ext cx="1074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	Điểm đáng quý ở Gioi-xơ là dũng cảm sửa sai.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6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981050-09A0-43D3-8527-20B1670CD73D}"/>
              </a:ext>
            </a:extLst>
          </p:cNvPr>
          <p:cNvSpPr txBox="1"/>
          <p:nvPr/>
        </p:nvSpPr>
        <p:spPr>
          <a:xfrm>
            <a:off x="1169704" y="1796770"/>
            <a:ext cx="107447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 smtClean="0">
                <a:solidFill>
                  <a:srgbClr val="FF0000"/>
                </a:solidFill>
              </a:rPr>
              <a:t> * Ý nghĩa của câu chuyện là gì?</a:t>
            </a:r>
          </a:p>
          <a:p>
            <a:pPr>
              <a:lnSpc>
                <a:spcPct val="150000"/>
              </a:lnSpc>
            </a:pPr>
            <a:r>
              <a:rPr lang="vi-VN" sz="4400" b="1" dirty="0" smtClean="0">
                <a:solidFill>
                  <a:srgbClr val="0070C0"/>
                </a:solidFill>
              </a:rPr>
              <a:t>   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83C647-F37D-49A4-B100-34F47F376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652972"/>
            <a:ext cx="11898265" cy="6074229"/>
          </a:xfrm>
          <a:prstGeom prst="rect">
            <a:avLst/>
          </a:prstGeom>
          <a:noFill/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2AA4B1E1-5E4B-4B2F-901B-EE1B71E6F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8" y="-248847"/>
            <a:ext cx="1803639" cy="180363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ED54F5A-8A67-46E4-BDB7-E58917B666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0" y="-248847"/>
            <a:ext cx="2247235" cy="1541862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284FC3E7-BB7D-4514-80D1-7505DA263EC2}"/>
              </a:ext>
            </a:extLst>
          </p:cNvPr>
          <p:cNvSpPr txBox="1"/>
          <p:nvPr/>
        </p:nvSpPr>
        <p:spPr>
          <a:xfrm rot="21049605">
            <a:off x="212058" y="106805"/>
            <a:ext cx="4573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vi-VN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Ý NGHĨA</a:t>
            </a:r>
            <a:endParaRPr lang="zh-CN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6775" y="1174725"/>
            <a:ext cx="106013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</a:rPr>
              <a:t>    Khen </a:t>
            </a:r>
            <a:r>
              <a:rPr lang="vi-VN" sz="4000" b="1" dirty="0">
                <a:solidFill>
                  <a:schemeClr val="bg1"/>
                </a:solidFill>
              </a:rPr>
              <a:t>ngợi nhân vật Gioi-xơ biết tự đấu tranh với chính mình, dũng cảm trả lại vật mà cậu đã lấy và được người bán hàng cảm thông, tin cậy.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2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359492" y="1278041"/>
            <a:ext cx="11073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48594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C39DCF26-0DDF-4576-AEBA-5104A9FBC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1250" y="3919577"/>
            <a:ext cx="2441850" cy="2800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1788987" y="1767239"/>
            <a:ext cx="781656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</a:t>
            </a:r>
          </a:p>
          <a:p>
            <a:pPr algn="l"/>
            <a:r>
              <a:rPr lang="vi-VN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cậu bé Gioi-xơ?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5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FA8AF7-5A8F-4FB3-83A4-7F9A6229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82" y="880214"/>
            <a:ext cx="9740347" cy="447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7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và 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011" y="171041"/>
            <a:ext cx="10912475" cy="61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4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90500"/>
            <a:ext cx="119443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2262188" y="510861"/>
            <a:ext cx="112442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4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vi-VN" sz="4000" b="1" u="sng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chuyện</a:t>
            </a:r>
            <a:r>
              <a:rPr lang="en-US" sz="4000" b="1" u="sng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40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4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vi-VN" sz="6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 tẩu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32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24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Ca-tơ-rin Oe-bơ (Phạm Việt Chương dịch)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2106135" y="1725880"/>
            <a:ext cx="81083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chuyện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650" y="0"/>
            <a:ext cx="1171575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Chiếc </a:t>
            </a:r>
            <a:r>
              <a:rPr lang="vi-VN" sz="2400" b="1" dirty="0">
                <a:solidFill>
                  <a:srgbClr val="FF0000"/>
                </a:solidFill>
              </a:rPr>
              <a:t>tẩu </a:t>
            </a:r>
            <a:endParaRPr lang="vi-VN" sz="2400" b="1" dirty="0" smtClean="0">
              <a:solidFill>
                <a:srgbClr val="FF0000"/>
              </a:solidFill>
            </a:endParaRPr>
          </a:p>
          <a:p>
            <a:pPr algn="ctr"/>
            <a:endParaRPr lang="vi-VN" sz="2400" b="1" dirty="0" smtClean="0">
              <a:solidFill>
                <a:srgbClr val="FF0000"/>
              </a:solidFill>
            </a:endParaRPr>
          </a:p>
          <a:p>
            <a:r>
              <a:rPr lang="vi-VN" sz="2000" dirty="0" smtClean="0">
                <a:solidFill>
                  <a:srgbClr val="0070C0"/>
                </a:solidFill>
              </a:rPr>
              <a:t>   1</a:t>
            </a:r>
            <a:r>
              <a:rPr lang="vi-VN" sz="2000" dirty="0">
                <a:solidFill>
                  <a:srgbClr val="0070C0"/>
                </a:solidFill>
              </a:rPr>
              <a:t>. Hằng ngày, đi học về, cậu bé Gioi-xơ thường tạt vào tiệm tạp hoá của ông Đan. Ở đó có một chiếc tẩu như hút lấy cặp mắt cậu.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2</a:t>
            </a:r>
            <a:r>
              <a:rPr lang="vi-VN" sz="2000" dirty="0">
                <a:solidFill>
                  <a:srgbClr val="0070C0"/>
                </a:solidFill>
              </a:rPr>
              <a:t>. Cậu nhìn quanh. Chẳng ai nhìn cậu. Thế rồi, cậu đặt cái tẩu vào tay mình. Cậu chỉ muốn có cảm giác về nó thôi.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3</a:t>
            </a:r>
            <a:r>
              <a:rPr lang="vi-VN" sz="2000" dirty="0">
                <a:solidFill>
                  <a:srgbClr val="0070C0"/>
                </a:solidFill>
              </a:rPr>
              <a:t>. Bỗng Gioi-xơ thấy chân mình chuyển động, đưa cậu ra khỏi tiệm. Cậu không biết mình đang làm gi. Cậu đi về phía sân chơi, gieo mình vào một chiếc xích </a:t>
            </a:r>
            <a:r>
              <a:rPr lang="vi-VN" sz="2000" dirty="0" smtClean="0">
                <a:solidFill>
                  <a:srgbClr val="0070C0"/>
                </a:solidFill>
              </a:rPr>
              <a:t>đu. Một </a:t>
            </a:r>
            <a:r>
              <a:rPr lang="vi-VN" sz="2000" dirty="0">
                <a:solidFill>
                  <a:srgbClr val="0070C0"/>
                </a:solidFill>
              </a:rPr>
              <a:t>nỗi kinh hoàng </a:t>
            </a:r>
            <a:r>
              <a:rPr lang="vi-VN" sz="2000" dirty="0" smtClean="0">
                <a:solidFill>
                  <a:srgbClr val="0070C0"/>
                </a:solidFill>
              </a:rPr>
              <a:t>trào </a:t>
            </a:r>
            <a:r>
              <a:rPr lang="vi-VN" sz="2000" dirty="0">
                <a:solidFill>
                  <a:srgbClr val="0070C0"/>
                </a:solidFill>
              </a:rPr>
              <a:t>lên: Cậu đã ăn cắp. Nhưng cậu không định bụng lấy. Ban đầu, cậu chỉ muốn sờ vào nó một tẹo...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4</a:t>
            </a:r>
            <a:r>
              <a:rPr lang="vi-VN" sz="2000" dirty="0">
                <a:solidFill>
                  <a:srgbClr val="0070C0"/>
                </a:solidFill>
              </a:rPr>
              <a:t>. Mặt Trời trượt nhanh xuống các hàng cây. Đã đến lúc phải về. Một giọt nước mắt nóng hổi lăn xuống má Gioi-xơ. Cậu nhớ cái câu mà mẹ thường nói: “Gioi-xơ, con bây giờ thực sự là một người đàn ông rồi.”. Mẹ tin cậu. Cậu như bị ai châm kim vào người...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5</a:t>
            </a:r>
            <a:r>
              <a:rPr lang="vi-VN" sz="2000" dirty="0">
                <a:solidFill>
                  <a:srgbClr val="0070C0"/>
                </a:solidFill>
              </a:rPr>
              <a:t>. Gioi-xơ nhảy khỏi chiếc xích đu và cắm cổ chạy. Cậu dừng lại trước cửa tiệm vừa lúc ông Đan đứng ở đó. Ông mỉm cười. Nụ cười thân thiện ấy như gây khó khăn cho việc cậu sắp làm. Gioi-xơ hoang mang ít phút... Rồi đột nhiên, cậu giơ cái tẩu lên:</a:t>
            </a:r>
          </a:p>
          <a:p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smtClean="0">
                <a:solidFill>
                  <a:srgbClr val="0070C0"/>
                </a:solidFill>
              </a:rPr>
              <a:t>   - </a:t>
            </a:r>
            <a:r>
              <a:rPr lang="vi-VN" sz="2000" dirty="0">
                <a:solidFill>
                  <a:srgbClr val="0070C0"/>
                </a:solidFill>
              </a:rPr>
              <a:t>Ông Đan... Cháu không cố ý lấy nó.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 - Cảm </a:t>
            </a:r>
            <a:r>
              <a:rPr lang="vi-VN" sz="2000" dirty="0">
                <a:solidFill>
                  <a:srgbClr val="0070C0"/>
                </a:solidFill>
              </a:rPr>
              <a:t>ơn Gioi-xơ. – Ông Đan nói và nhẹ nhàng cầm cái tẩu – Ở lại giúp ông đóng cửa hàng nhé</a:t>
            </a:r>
            <a:r>
              <a:rPr lang="vi-VN" sz="2000" dirty="0" smtClean="0">
                <a:solidFill>
                  <a:srgbClr val="0070C0"/>
                </a:solidFill>
              </a:rPr>
              <a:t>!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6</a:t>
            </a:r>
            <a:r>
              <a:rPr lang="vi-VN" sz="2000" dirty="0">
                <a:solidFill>
                  <a:srgbClr val="0070C0"/>
                </a:solidFill>
              </a:rPr>
              <a:t>. Gioi-xơ cảm thấy bàn tay của ông Đan đặt trên vai mình, tin cậy. Hình như vai cậu đang rộng hơn và khoẻ hơn lên...</a:t>
            </a:r>
          </a:p>
          <a:p>
            <a:pPr algn="r"/>
            <a:r>
              <a:rPr lang="vi-VN" sz="2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Ca-tơ-rin Oe-bơ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41691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71475"/>
            <a:ext cx="11256152" cy="54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72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2106135" y="1725880"/>
            <a:ext cx="62039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Kể chuyện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613</TotalTime>
  <Words>506</Words>
  <Application>Microsoft Office PowerPoint</Application>
  <PresentationFormat>Widescreen</PresentationFormat>
  <Paragraphs>36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A3.OpenSansBold-San</vt:lpstr>
      <vt:lpstr>A3.OpenSans-San</vt:lpstr>
      <vt:lpstr>Arial</vt:lpstr>
      <vt:lpstr>Arial-Rounded</vt:lpstr>
      <vt:lpstr>Calibri</vt:lpstr>
      <vt:lpstr>Calibri Light</vt:lpstr>
      <vt:lpstr>Pacifico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44</cp:revision>
  <dcterms:created xsi:type="dcterms:W3CDTF">2023-08-23T14:28:38Z</dcterms:created>
  <dcterms:modified xsi:type="dcterms:W3CDTF">2024-01-14T18:44:40Z</dcterms:modified>
</cp:coreProperties>
</file>