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85" r:id="rId3"/>
    <p:sldId id="286" r:id="rId4"/>
    <p:sldId id="305" r:id="rId5"/>
    <p:sldId id="299" r:id="rId6"/>
    <p:sldId id="300" r:id="rId7"/>
    <p:sldId id="306" r:id="rId8"/>
    <p:sldId id="260" r:id="rId9"/>
    <p:sldId id="261" r:id="rId10"/>
    <p:sldId id="297" r:id="rId11"/>
    <p:sldId id="265" r:id="rId12"/>
    <p:sldId id="302" r:id="rId13"/>
    <p:sldId id="301" r:id="rId14"/>
    <p:sldId id="267" r:id="rId15"/>
    <p:sldId id="290" r:id="rId16"/>
    <p:sldId id="266" r:id="rId17"/>
    <p:sldId id="269" r:id="rId18"/>
    <p:sldId id="270" r:id="rId19"/>
    <p:sldId id="271" r:id="rId20"/>
    <p:sldId id="272" r:id="rId21"/>
    <p:sldId id="273" r:id="rId22"/>
    <p:sldId id="295" r:id="rId23"/>
    <p:sldId id="291" r:id="rId24"/>
    <p:sldId id="303" r:id="rId25"/>
    <p:sldId id="304" r:id="rId26"/>
    <p:sldId id="293" r:id="rId27"/>
    <p:sldId id="276" r:id="rId28"/>
    <p:sldId id="277" r:id="rId29"/>
    <p:sldId id="294" r:id="rId30"/>
    <p:sldId id="281" r:id="rId31"/>
    <p:sldId id="282"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84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1/28/2026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1/28/2026</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1/28/2026</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1/28/2026</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1/28/2026</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1/28/2026</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1/28/2026</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1/28/2026</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1/28/2026</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1/28/2026</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1/28/2026</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1/28/2026</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1/28/2026</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1/28/2026</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1/28/2026</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1/28/2026</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1/28/2026</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1/28/2026</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2028391"/>
            <a:ext cx="2457782" cy="523220"/>
          </a:xfrm>
          <a:prstGeom prst="rect">
            <a:avLst/>
          </a:prstGeom>
          <a:noFill/>
        </p:spPr>
        <p:txBody>
          <a:bodyPr wrap="square">
            <a:spAutoFit/>
          </a:bodyPr>
          <a:lstStyle/>
          <a:p>
            <a:r>
              <a:rPr lang="vi-VN" sz="2800" b="1" dirty="0">
                <a:solidFill>
                  <a:srgbClr val="FFFF00"/>
                </a:solidFill>
                <a:effectLst/>
                <a:latin typeface="Times New Roman" panose="02020603050405020304" pitchFamily="18" charset="0"/>
                <a:ea typeface="Times New Roman" panose="02020603050405020304" pitchFamily="18" charset="0"/>
              </a:rPr>
              <a:t>Khúc quanh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3581400" y="1897842"/>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quẹo, ngoặt qua một con đường khác, </a:t>
            </a:r>
          </a:p>
          <a:p>
            <a:pPr marL="180340" marR="0" algn="just">
              <a:lnSpc>
                <a:spcPct val="150000"/>
              </a:lnSpc>
              <a:spcBef>
                <a:spcPts val="0"/>
              </a:spcBef>
              <a:spcAft>
                <a:spcPts val="0"/>
              </a:spcAft>
              <a:tabLst>
                <a:tab pos="270510" algn="l"/>
              </a:tabLst>
            </a:pPr>
            <a:r>
              <a:rPr lang="vi-VN"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có sự thay đổi trong một quá trình</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y định mới về đường ngang qua đường s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32" y="400050"/>
            <a:ext cx="10716268"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0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lái tàu: Thưởng ngoạn sắc xuân qua khoang lái | VOV2.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8620"/>
            <a:ext cx="8093075" cy="6069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2821BF-0414-44AF-87CB-1CF96531368E}"/>
              </a:ext>
            </a:extLst>
          </p:cNvPr>
          <p:cNvSpPr txBox="1"/>
          <p:nvPr/>
        </p:nvSpPr>
        <p:spPr>
          <a:xfrm>
            <a:off x="9324643" y="1923616"/>
            <a:ext cx="2038682" cy="523220"/>
          </a:xfrm>
          <a:prstGeom prst="rect">
            <a:avLst/>
          </a:prstGeom>
          <a:noFill/>
        </p:spPr>
        <p:txBody>
          <a:bodyPr wrap="square">
            <a:spAutoFit/>
          </a:bodyPr>
          <a:lstStyle/>
          <a:p>
            <a:r>
              <a:rPr lang="vi-VN" sz="2800" b="1" dirty="0">
                <a:solidFill>
                  <a:srgbClr val="0070C0"/>
                </a:solidFill>
              </a:rPr>
              <a:t>Cần hãm</a:t>
            </a:r>
            <a:endParaRPr lang="en-US" sz="2800" b="1" dirty="0">
              <a:solidFill>
                <a:srgbClr val="0070C0"/>
              </a:solidFill>
            </a:endParaRPr>
          </a:p>
        </p:txBody>
      </p:sp>
    </p:spTree>
    <p:extLst>
      <p:ext uri="{BB962C8B-B14F-4D97-AF65-F5344CB8AC3E}">
        <p14:creationId xmlns:p14="http://schemas.microsoft.com/office/powerpoint/2010/main" val="42311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594788" y="1624939"/>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Từ đầu đến liên tục để cảnh báo.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594788" y="2569635"/>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Tiếp theo đến lao qua đường.</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594788" y="352445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Tiếp theo đến được bình an.</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594788" y="4513460"/>
            <a:ext cx="8102779" cy="736688"/>
            <a:chOff x="2725447" y="4199994"/>
            <a:chExt cx="7922103" cy="88094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4"/>
              <a:ext cx="7922103" cy="880942"/>
              <a:chOff x="5742834" y="1909701"/>
              <a:chExt cx="4581274" cy="46043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68759" y="1912932"/>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Còn 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sp>
        <p:nvSpPr>
          <p:cNvPr id="24"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CHIA ĐOẠN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07466" y="106088"/>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066801" y="2137487"/>
            <a:ext cx="9639299" cy="1200329"/>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effectLst/>
                <a:latin typeface="Times New Roman" panose="02020603050405020304" pitchFamily="18" charset="0"/>
                <a:ea typeface="Times New Roman" panose="02020603050405020304" pitchFamily="18" charset="0"/>
              </a:rPr>
              <a:t>Bỗng phía trước có một chiếc xe ben tiến lại gần đường sắt.</a:t>
            </a:r>
            <a:endParaRPr lang="en-US" sz="3600" b="1" dirty="0"/>
          </a:p>
        </p:txBody>
      </p:sp>
      <p:cxnSp>
        <p:nvCxnSpPr>
          <p:cNvPr id="5" name="Straight Connector 4"/>
          <p:cNvCxnSpPr/>
          <p:nvPr/>
        </p:nvCxnSpPr>
        <p:spPr>
          <a:xfrm flipH="1">
            <a:off x="5291817" y="219517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079432"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602047" y="223701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1066801" y="2137487"/>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Bỗng</a:t>
            </a:r>
            <a:endParaRPr lang="en-US" sz="3600" b="1" dirty="0">
              <a:solidFill>
                <a:srgbClr val="FF0000"/>
              </a:solidFill>
            </a:endParaRPr>
          </a:p>
        </p:txBody>
      </p:sp>
      <p:cxnSp>
        <p:nvCxnSpPr>
          <p:cNvPr id="12" name="Straight Connector 11"/>
          <p:cNvCxnSpPr/>
          <p:nvPr/>
        </p:nvCxnSpPr>
        <p:spPr>
          <a:xfrm flipH="1">
            <a:off x="4147477"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C2BA16-A3A7-4FF8-BCBB-E5B0F0281745}"/>
              </a:ext>
            </a:extLst>
          </p:cNvPr>
          <p:cNvSpPr txBox="1"/>
          <p:nvPr/>
        </p:nvSpPr>
        <p:spPr>
          <a:xfrm>
            <a:off x="154182" y="2687781"/>
            <a:ext cx="4667249"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a:solidFill>
                  <a:srgbClr val="FF0000"/>
                </a:solidFill>
                <a:effectLst/>
                <a:latin typeface="Times New Roman" panose="02020603050405020304" pitchFamily="18" charset="0"/>
                <a:ea typeface="Times New Roman" panose="02020603050405020304" pitchFamily="18" charset="0"/>
              </a:rPr>
              <a:t>gần đường sắt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sX0" fmla="*/ 0 w 5432196"/>
                <a:gd name="csY0" fmla="*/ 518078 h 2568302"/>
                <a:gd name="csX1" fmla="*/ 518078 w 5432196"/>
                <a:gd name="csY1" fmla="*/ 0 h 2568302"/>
                <a:gd name="csX2" fmla="*/ 1146084 w 5432196"/>
                <a:gd name="csY2" fmla="*/ 0 h 2568302"/>
                <a:gd name="csX3" fmla="*/ 1686169 w 5432196"/>
                <a:gd name="csY3" fmla="*/ 0 h 2568302"/>
                <a:gd name="csX4" fmla="*/ 2226254 w 5432196"/>
                <a:gd name="csY4" fmla="*/ 0 h 2568302"/>
                <a:gd name="csX5" fmla="*/ 2898220 w 5432196"/>
                <a:gd name="csY5" fmla="*/ 0 h 2568302"/>
                <a:gd name="csX6" fmla="*/ 3394344 w 5432196"/>
                <a:gd name="csY6" fmla="*/ 0 h 2568302"/>
                <a:gd name="csX7" fmla="*/ 3934429 w 5432196"/>
                <a:gd name="csY7" fmla="*/ 0 h 2568302"/>
                <a:gd name="csX8" fmla="*/ 4914118 w 5432196"/>
                <a:gd name="csY8" fmla="*/ 0 h 2568302"/>
                <a:gd name="csX9" fmla="*/ 5432196 w 5432196"/>
                <a:gd name="csY9" fmla="*/ 518078 h 2568302"/>
                <a:gd name="csX10" fmla="*/ 5432196 w 5432196"/>
                <a:gd name="csY10" fmla="*/ 1044115 h 2568302"/>
                <a:gd name="csX11" fmla="*/ 5432196 w 5432196"/>
                <a:gd name="csY11" fmla="*/ 1554830 h 2568302"/>
                <a:gd name="csX12" fmla="*/ 5432196 w 5432196"/>
                <a:gd name="csY12" fmla="*/ 2050224 h 2568302"/>
                <a:gd name="csX13" fmla="*/ 4914118 w 5432196"/>
                <a:gd name="csY13" fmla="*/ 2568302 h 2568302"/>
                <a:gd name="csX14" fmla="*/ 4286112 w 5432196"/>
                <a:gd name="csY14" fmla="*/ 2568302 h 2568302"/>
                <a:gd name="csX15" fmla="*/ 3658107 w 5432196"/>
                <a:gd name="csY15" fmla="*/ 2568302 h 2568302"/>
                <a:gd name="csX16" fmla="*/ 2986140 w 5432196"/>
                <a:gd name="csY16" fmla="*/ 2568302 h 2568302"/>
                <a:gd name="csX17" fmla="*/ 2358135 w 5432196"/>
                <a:gd name="csY17" fmla="*/ 2568302 h 2568302"/>
                <a:gd name="csX18" fmla="*/ 1774089 w 5432196"/>
                <a:gd name="csY18" fmla="*/ 2568302 h 2568302"/>
                <a:gd name="csX19" fmla="*/ 1190044 w 5432196"/>
                <a:gd name="csY19" fmla="*/ 2568302 h 2568302"/>
                <a:gd name="csX20" fmla="*/ 518078 w 5432196"/>
                <a:gd name="csY20" fmla="*/ 2568302 h 2568302"/>
                <a:gd name="csX21" fmla="*/ 0 w 5432196"/>
                <a:gd name="csY21" fmla="*/ 2050224 h 2568302"/>
                <a:gd name="csX22" fmla="*/ 0 w 5432196"/>
                <a:gd name="csY22" fmla="*/ 1539509 h 2568302"/>
                <a:gd name="csX23" fmla="*/ 0 w 5432196"/>
                <a:gd name="csY23" fmla="*/ 998150 h 2568302"/>
                <a:gd name="csX24" fmla="*/ 0 w 5432196"/>
                <a:gd name="csY24" fmla="*/ 518078 h 2568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a:t>
              </a:r>
              <a:r>
                <a:rPr lang="vi-VN" sz="3600" kern="0" dirty="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sX0" fmla="*/ 0 w 7100460"/>
                  <a:gd name="csY0" fmla="*/ 478892 h 2374045"/>
                  <a:gd name="csX1" fmla="*/ 478892 w 7100460"/>
                  <a:gd name="csY1" fmla="*/ 0 h 2374045"/>
                  <a:gd name="csX2" fmla="*/ 1099985 w 7100460"/>
                  <a:gd name="csY2" fmla="*/ 0 h 2374045"/>
                  <a:gd name="csX3" fmla="*/ 1598224 w 7100460"/>
                  <a:gd name="csY3" fmla="*/ 0 h 2374045"/>
                  <a:gd name="csX4" fmla="*/ 2157890 w 7100460"/>
                  <a:gd name="csY4" fmla="*/ 0 h 2374045"/>
                  <a:gd name="csX5" fmla="*/ 2963263 w 7100460"/>
                  <a:gd name="csY5" fmla="*/ 0 h 2374045"/>
                  <a:gd name="csX6" fmla="*/ 3461502 w 7100460"/>
                  <a:gd name="csY6" fmla="*/ 0 h 2374045"/>
                  <a:gd name="csX7" fmla="*/ 3959742 w 7100460"/>
                  <a:gd name="csY7" fmla="*/ 0 h 2374045"/>
                  <a:gd name="csX8" fmla="*/ 4457981 w 7100460"/>
                  <a:gd name="csY8" fmla="*/ 0 h 2374045"/>
                  <a:gd name="csX9" fmla="*/ 5140501 w 7100460"/>
                  <a:gd name="csY9" fmla="*/ 0 h 2374045"/>
                  <a:gd name="csX10" fmla="*/ 5823020 w 7100460"/>
                  <a:gd name="csY10" fmla="*/ 0 h 2374045"/>
                  <a:gd name="csX11" fmla="*/ 6621568 w 7100460"/>
                  <a:gd name="csY11" fmla="*/ 0 h 2374045"/>
                  <a:gd name="csX12" fmla="*/ 7100460 w 7100460"/>
                  <a:gd name="csY12" fmla="*/ 478892 h 2374045"/>
                  <a:gd name="csX13" fmla="*/ 7100460 w 7100460"/>
                  <a:gd name="csY13" fmla="*/ 922654 h 2374045"/>
                  <a:gd name="csX14" fmla="*/ 7100460 w 7100460"/>
                  <a:gd name="csY14" fmla="*/ 1408903 h 2374045"/>
                  <a:gd name="csX15" fmla="*/ 7100460 w 7100460"/>
                  <a:gd name="csY15" fmla="*/ 1895153 h 2374045"/>
                  <a:gd name="csX16" fmla="*/ 6621568 w 7100460"/>
                  <a:gd name="csY16" fmla="*/ 2374045 h 2374045"/>
                  <a:gd name="csX17" fmla="*/ 5877622 w 7100460"/>
                  <a:gd name="csY17" fmla="*/ 2374045 h 2374045"/>
                  <a:gd name="csX18" fmla="*/ 5256529 w 7100460"/>
                  <a:gd name="csY18" fmla="*/ 2374045 h 2374045"/>
                  <a:gd name="csX19" fmla="*/ 4696863 w 7100460"/>
                  <a:gd name="csY19" fmla="*/ 2374045 h 2374045"/>
                  <a:gd name="csX20" fmla="*/ 4198624 w 7100460"/>
                  <a:gd name="csY20" fmla="*/ 2374045 h 2374045"/>
                  <a:gd name="csX21" fmla="*/ 3393251 w 7100460"/>
                  <a:gd name="csY21" fmla="*/ 2374045 h 2374045"/>
                  <a:gd name="csX22" fmla="*/ 2710731 w 7100460"/>
                  <a:gd name="csY22" fmla="*/ 2374045 h 2374045"/>
                  <a:gd name="csX23" fmla="*/ 2089638 w 7100460"/>
                  <a:gd name="csY23" fmla="*/ 2374045 h 2374045"/>
                  <a:gd name="csX24" fmla="*/ 1345692 w 7100460"/>
                  <a:gd name="csY24" fmla="*/ 2374045 h 2374045"/>
                  <a:gd name="csX25" fmla="*/ 478892 w 7100460"/>
                  <a:gd name="csY25" fmla="*/ 2374045 h 2374045"/>
                  <a:gd name="csX26" fmla="*/ 0 w 7100460"/>
                  <a:gd name="csY26" fmla="*/ 1895153 h 2374045"/>
                  <a:gd name="csX27" fmla="*/ 0 w 7100460"/>
                  <a:gd name="csY27" fmla="*/ 1451391 h 2374045"/>
                  <a:gd name="csX28" fmla="*/ 0 w 7100460"/>
                  <a:gd name="csY28" fmla="*/ 993467 h 2374045"/>
                  <a:gd name="csX29" fmla="*/ 0 w 7100460"/>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vi-VN" sz="4267" kern="0" dirty="0">
                    <a:solidFill>
                      <a:schemeClr val="tx1"/>
                    </a:solidFill>
                    <a:latin typeface="Calibri" panose="020F0502020204030204" pitchFamily="34" charset="0"/>
                    <a:cs typeface="Calibri" panose="020F0502020204030204" pitchFamily="34" charset="0"/>
                    <a:sym typeface="Arial"/>
                  </a:rPr>
                  <a:t>; diễn cảm</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949601" y="1071589"/>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949601" y="2258588"/>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3607236"/>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352566"/>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F4771B-E29C-42C8-BC48-68C4A32F4111}"/>
              </a:ext>
            </a:extLst>
          </p:cNvPr>
          <p:cNvSpPr txBox="1"/>
          <p:nvPr/>
        </p:nvSpPr>
        <p:spPr>
          <a:xfrm>
            <a:off x="76200" y="7984"/>
            <a:ext cx="1158902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09650" y="892671"/>
            <a:ext cx="11068050" cy="4893647"/>
          </a:xfrm>
          <a:prstGeom prst="rect">
            <a:avLst/>
          </a:prstGeom>
        </p:spPr>
        <p:txBody>
          <a:bodyPr wrap="square">
            <a:spAutoFit/>
          </a:bodyPr>
          <a:lstStyle/>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p:txBody>
      </p:sp>
      <p:sp>
        <p:nvSpPr>
          <p:cNvPr id="3" name="Left Brace 2"/>
          <p:cNvSpPr/>
          <p:nvPr/>
        </p:nvSpPr>
        <p:spPr>
          <a:xfrm>
            <a:off x="1009650" y="1019175"/>
            <a:ext cx="142875" cy="981075"/>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181819" y="1019175"/>
            <a:ext cx="811441" cy="954107"/>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Mở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đầu</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Left Brace 8"/>
          <p:cNvSpPr/>
          <p:nvPr/>
        </p:nvSpPr>
        <p:spPr>
          <a:xfrm>
            <a:off x="847725" y="2114550"/>
            <a:ext cx="304800" cy="2717661"/>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3399" y="2755552"/>
            <a:ext cx="1043876" cy="1384995"/>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Nội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dung</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chính</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1019397" y="5030405"/>
            <a:ext cx="188119" cy="295275"/>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1819" y="4637181"/>
            <a:ext cx="864339" cy="954107"/>
          </a:xfrm>
          <a:prstGeom prst="rect">
            <a:avLst/>
          </a:prstGeom>
        </p:spPr>
        <p:txBody>
          <a:bodyPr wrap="none">
            <a:spAutoFit/>
          </a:bodyPr>
          <a:lstStyle/>
          <a:p>
            <a:r>
              <a:rPr lang="vi-VN" sz="2800" b="1" dirty="0">
                <a:solidFill>
                  <a:schemeClr val="bg2">
                    <a:lumMod val="10000"/>
                  </a:schemeClr>
                </a:solidFill>
                <a:latin typeface="Times New Roman" panose="02020603050405020304" pitchFamily="18" charset="0"/>
                <a:cs typeface="Times New Roman" panose="02020603050405020304" pitchFamily="18" charset="0"/>
              </a:rPr>
              <a:t>Kết</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thúc</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9" grpId="0" animBg="1"/>
      <p:bldP spid="10"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734718" y="2113887"/>
            <a:ext cx="11028655" cy="2862322"/>
          </a:xfrm>
          <a:prstGeom prst="rect">
            <a:avLst/>
          </a:prstGeom>
          <a:noFill/>
        </p:spPr>
        <p:txBody>
          <a:bodyPr wrap="square">
            <a:spAutoFit/>
          </a:bodyPr>
          <a:lstStyle/>
          <a:p>
            <a:pPr algn="just">
              <a:lnSpc>
                <a:spcPct val="150000"/>
              </a:lnSpc>
            </a:pPr>
            <a:r>
              <a:rPr lang="vi-VN" sz="3000" i="1" dirty="0">
                <a:solidFill>
                  <a:srgbClr val="FF0000"/>
                </a:solidFill>
              </a:rPr>
              <a:t>	Khi tàu bắt đầu đến một khúc quanh có đường bộ cắt ngang, ông Thức đã kéo còi liên tục</a:t>
            </a:r>
            <a:r>
              <a:rPr lang="vi-VN" sz="3000" i="1" kern="0" dirty="0">
                <a:solidFill>
                  <a:srgbClr val="FF0000"/>
                </a:solidFill>
                <a:latin typeface="+mj-lt"/>
                <a:ea typeface="Times New Roman" panose="02020603050405020304" pitchFamily="18" charset="0"/>
                <a:cs typeface="Times New Roman" panose="02020603050405020304" pitchFamily="18" charset="0"/>
              </a:rPr>
              <a:t>. Khi phát hiện ra chiếc xe ben chạy đến gần đường sắt, ông Thức kéo còi và khóa máy để tàu dừng lại từ từ.</a:t>
            </a:r>
            <a:endParaRPr lang="en-US" sz="3000" i="1" dirty="0">
              <a:solidFill>
                <a:srgbClr val="FF0000"/>
              </a:solidFill>
              <a:latin typeface="+mj-lt"/>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16655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3083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Ông Thức bất chấp nguy hiểm cho bản thân, liều mình ghì chặt lấy cần hãm khẩn cấp; nhờ thế mà hơn 300 hành khách trên tàu được bình an.</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665521"/>
          </a:xfrm>
          <a:prstGeom prst="rect">
            <a:avLst/>
          </a:prstGeom>
          <a:noFill/>
        </p:spPr>
        <p:txBody>
          <a:bodyPr wrap="square">
            <a:spAutoFit/>
          </a:bodyPr>
          <a:lstStyle/>
          <a:p>
            <a:pPr marL="180340" algn="just">
              <a:lnSpc>
                <a:spcPct val="150000"/>
              </a:lnSpc>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47649" y="2650002"/>
            <a:ext cx="122396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chương thể hiện </a:t>
            </a:r>
            <a:r>
              <a:rPr lang="vi-VN" sz="2800" b="1" kern="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đánh giá rất cao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Nhà Nhà nước</a:t>
            </a:r>
          </a:p>
          <a:p>
            <a:pPr marL="180340" marR="0" algn="just">
              <a:lnSpc>
                <a:spcPct val="150000"/>
              </a:lnSpc>
              <a:spcBef>
                <a:spcPts val="0"/>
              </a:spcBef>
              <a:spcAft>
                <a:spcPts val="0"/>
              </a:spcAft>
              <a:tabLst>
                <a:tab pos="270510" algn="l"/>
              </a:tabLst>
            </a:pP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và Nhân dân về lòng dũng cảm của người lái tàu Trương Xuân Thức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258532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DF96EC-BB36-4AB7-8ADB-4E57885BC93A}"/>
              </a:ext>
            </a:extLst>
          </p:cNvPr>
          <p:cNvSpPr txBox="1"/>
          <p:nvPr/>
        </p:nvSpPr>
        <p:spPr>
          <a:xfrm>
            <a:off x="175449" y="3965768"/>
            <a:ext cx="123118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chương là </a:t>
            </a:r>
            <a:r>
              <a:rPr lang="vi-VN" sz="2800" b="1" kern="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tôn vinh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tàu dũng cảm </a:t>
            </a:r>
          </a:p>
          <a:p>
            <a:pPr marL="180340" marR="0" algn="just">
              <a:lnSpc>
                <a:spcPct val="150000"/>
              </a:lnSpc>
              <a:spcBef>
                <a:spcPts val="0"/>
              </a:spcBef>
              <a:spcAft>
                <a:spcPts val="0"/>
              </a:spcAft>
              <a:tabLst>
                <a:tab pos="270510" algn="l"/>
              </a:tabLst>
            </a:pP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Trương Xuân Thức. </a:t>
            </a:r>
            <a:r>
              <a:rPr lang="vi-VN"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vnexpress.vnecdn.net/2010/11/16/truongxuanthuc1-1349238736.jpg?w=480&amp;h=0&amp;q=100&amp;dpr=1&amp;fit=crop&amp;s=7b11yommyHbegiaHLNe4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4" y="123825"/>
            <a:ext cx="7388225" cy="5387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5753697"/>
            <a:ext cx="11772900" cy="523220"/>
          </a:xfrm>
          <a:prstGeom prst="rect">
            <a:avLst/>
          </a:prstGeom>
        </p:spPr>
        <p:txBody>
          <a:bodyPr wrap="square">
            <a:spAutoFit/>
          </a:bodyPr>
          <a:lstStyle/>
          <a:p>
            <a:r>
              <a:rPr lang="vi-VN" sz="2800" dirty="0">
                <a:solidFill>
                  <a:srgbClr val="FF0000"/>
                </a:solidFill>
              </a:rPr>
              <a:t>Ông Thức nhận huân chương dũng cảm của Chủ tịch nước trao tặng. </a:t>
            </a:r>
            <a:endParaRPr lang="en-US" sz="2800" dirty="0">
              <a:solidFill>
                <a:srgbClr val="FF0000"/>
              </a:solidFill>
            </a:endParaRPr>
          </a:p>
        </p:txBody>
      </p:sp>
    </p:spTree>
    <p:extLst>
      <p:ext uri="{BB962C8B-B14F-4D97-AF65-F5344CB8AC3E}">
        <p14:creationId xmlns:p14="http://schemas.microsoft.com/office/powerpoint/2010/main" val="7260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878969" y="946481"/>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a:solidFill>
                  <a:srgbClr val="0070C0"/>
                </a:solidFill>
                <a:effectLst/>
                <a:latin typeface="Times New Roman" panose="02020603050405020304" pitchFamily="18" charset="0"/>
                <a:ea typeface="Times New Roman" panose="02020603050405020304" pitchFamily="18" charset="0"/>
              </a:rPr>
              <a:t>* Ý nghĩa của bài đọc</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 ngợi tấm gương dũng cảm xả thân cứu đoàn tàu của một người lái tàu.</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sX0" fmla="*/ 0 w 5550126"/>
                <a:gd name="csY0" fmla="*/ 208301 h 1249779"/>
                <a:gd name="csX1" fmla="*/ 208301 w 5550126"/>
                <a:gd name="csY1" fmla="*/ 0 h 1249779"/>
                <a:gd name="csX2" fmla="*/ 3237574 w 5550126"/>
                <a:gd name="csY2" fmla="*/ 0 h 1249779"/>
                <a:gd name="csX3" fmla="*/ 3237574 w 5550126"/>
                <a:gd name="csY3" fmla="*/ 0 h 1249779"/>
                <a:gd name="csX4" fmla="*/ 4625105 w 5550126"/>
                <a:gd name="csY4" fmla="*/ 0 h 1249779"/>
                <a:gd name="csX5" fmla="*/ 5341825 w 5550126"/>
                <a:gd name="csY5" fmla="*/ 0 h 1249779"/>
                <a:gd name="csX6" fmla="*/ 5550126 w 5550126"/>
                <a:gd name="csY6" fmla="*/ 208301 h 1249779"/>
                <a:gd name="csX7" fmla="*/ 5550126 w 5550126"/>
                <a:gd name="csY7" fmla="*/ 729038 h 1249779"/>
                <a:gd name="csX8" fmla="*/ 5550126 w 5550126"/>
                <a:gd name="csY8" fmla="*/ 729038 h 1249779"/>
                <a:gd name="csX9" fmla="*/ 5550126 w 5550126"/>
                <a:gd name="csY9" fmla="*/ 1041483 h 1249779"/>
                <a:gd name="csX10" fmla="*/ 5550126 w 5550126"/>
                <a:gd name="csY10" fmla="*/ 1041478 h 1249779"/>
                <a:gd name="csX11" fmla="*/ 5341825 w 5550126"/>
                <a:gd name="csY11" fmla="*/ 1249779 h 1249779"/>
                <a:gd name="csX12" fmla="*/ 4625105 w 5550126"/>
                <a:gd name="csY12" fmla="*/ 1249779 h 1249779"/>
                <a:gd name="csX13" fmla="*/ 3633667 w 5550126"/>
                <a:gd name="csY13" fmla="*/ 1649458 h 1249779"/>
                <a:gd name="csX14" fmla="*/ 3237574 w 5550126"/>
                <a:gd name="csY14" fmla="*/ 1249779 h 1249779"/>
                <a:gd name="csX15" fmla="*/ 208301 w 5550126"/>
                <a:gd name="csY15" fmla="*/ 1249779 h 1249779"/>
                <a:gd name="csX16" fmla="*/ 0 w 5550126"/>
                <a:gd name="csY16" fmla="*/ 1041478 h 1249779"/>
                <a:gd name="csX17" fmla="*/ 0 w 5550126"/>
                <a:gd name="csY17" fmla="*/ 1041483 h 1249779"/>
                <a:gd name="csX18" fmla="*/ 0 w 5550126"/>
                <a:gd name="csY18" fmla="*/ 729038 h 1249779"/>
                <a:gd name="csX19" fmla="*/ 0 w 5550126"/>
                <a:gd name="csY19" fmla="*/ 729038 h 1249779"/>
                <a:gd name="csX20" fmla="*/ 0 w 5550126"/>
                <a:gd name="csY20" fmla="*/ 208301 h 1249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561741"/>
            </a:xfrm>
            <a:prstGeom prst="rect">
              <a:avLst/>
            </a:prstGeom>
            <a:grpFill/>
          </p:spPr>
          <p:txBody>
            <a:bodyPr wrap="square" rtlCol="0">
              <a:spAutoFit/>
            </a:bodyPr>
            <a:lstStyle/>
            <a:p>
              <a:pPr algn="just" defTabSz="1219170">
                <a:buClr>
                  <a:srgbClr val="000000"/>
                </a:buClr>
              </a:pPr>
              <a:r>
                <a:rPr lang="vi-VN" sz="4267" b="1" kern="0" dirty="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 hộp (3 đoạn đầu) và trang trọng, ngợi ca (đoạn 4).</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847726" y="1158219"/>
            <a:ext cx="11077574" cy="3785652"/>
          </a:xfrm>
          <a:prstGeom prst="rect">
            <a:avLst/>
          </a:prstGeom>
          <a:noFill/>
        </p:spPr>
        <p:txBody>
          <a:bodyPr wrap="square">
            <a:spAutoFit/>
          </a:bodyPr>
          <a:lstStyle/>
          <a:p>
            <a:pPr algn="just"/>
            <a:r>
              <a:rPr lang="vi-VN" sz="40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p:txBody>
      </p:sp>
      <p:cxnSp>
        <p:nvCxnSpPr>
          <p:cNvPr id="4" name="Straight Connector 3"/>
          <p:cNvCxnSpPr/>
          <p:nvPr/>
        </p:nvCxnSpPr>
        <p:spPr>
          <a:xfrm flipH="1">
            <a:off x="5587092" y="123921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00119" y="424089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01992" y="367688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864066" y="127914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663542" y="188404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59059" y="179853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88856" y="179009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989612" y="243009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416015" y="2419603"/>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45404" y="241960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64271" y="30255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07462" y="306812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55901" y="30738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C2BA16-A3A7-4FF8-BCBB-E5B0F0281745}"/>
              </a:ext>
            </a:extLst>
          </p:cNvPr>
          <p:cNvSpPr txBox="1"/>
          <p:nvPr/>
        </p:nvSpPr>
        <p:spPr>
          <a:xfrm>
            <a:off x="9209645" y="1765212"/>
            <a:ext cx="313508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kéo</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còi</a:t>
            </a:r>
            <a:endParaRPr lang="en-US" sz="4000" dirty="0">
              <a:solidFill>
                <a:srgbClr val="FF0000"/>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27C2BA16-A3A7-4FF8-BCBB-E5B0F0281745}"/>
              </a:ext>
            </a:extLst>
          </p:cNvPr>
          <p:cNvSpPr txBox="1"/>
          <p:nvPr/>
        </p:nvSpPr>
        <p:spPr>
          <a:xfrm>
            <a:off x="-47081" y="1764922"/>
            <a:ext cx="524889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gần</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đường</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sắt</a:t>
            </a:r>
            <a:endParaRPr lang="en-US" sz="4000" dirty="0">
              <a:solidFill>
                <a:srgbClr val="FF0000"/>
              </a:solidFill>
            </a:endParaRPr>
          </a:p>
        </p:txBody>
      </p:sp>
      <p:sp>
        <p:nvSpPr>
          <p:cNvPr id="19" name="TextBox 18">
            <a:extLst>
              <a:ext uri="{FF2B5EF4-FFF2-40B4-BE49-F238E27FC236}">
                <a16:creationId xmlns:a16="http://schemas.microsoft.com/office/drawing/2014/main" id="{27C2BA16-A3A7-4FF8-BCBB-E5B0F0281745}"/>
              </a:ext>
            </a:extLst>
          </p:cNvPr>
          <p:cNvSpPr txBox="1"/>
          <p:nvPr/>
        </p:nvSpPr>
        <p:spPr>
          <a:xfrm>
            <a:off x="3622491" y="1756929"/>
            <a:ext cx="4633231"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Ngay</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lập</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tức</a:t>
            </a:r>
            <a:endParaRPr lang="en-US" sz="4000" dirty="0">
              <a:solidFill>
                <a:srgbClr val="FF0000"/>
              </a:solidFill>
            </a:endParaRPr>
          </a:p>
        </p:txBody>
      </p:sp>
      <p:sp>
        <p:nvSpPr>
          <p:cNvPr id="20" name="TextBox 19">
            <a:extLst>
              <a:ext uri="{FF2B5EF4-FFF2-40B4-BE49-F238E27FC236}">
                <a16:creationId xmlns:a16="http://schemas.microsoft.com/office/drawing/2014/main" id="{27C2BA16-A3A7-4FF8-BCBB-E5B0F0281745}"/>
              </a:ext>
            </a:extLst>
          </p:cNvPr>
          <p:cNvSpPr txBox="1"/>
          <p:nvPr/>
        </p:nvSpPr>
        <p:spPr>
          <a:xfrm>
            <a:off x="841438" y="1149016"/>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vi-VN" sz="4000" dirty="0">
                <a:solidFill>
                  <a:srgbClr val="FF0000"/>
                </a:solidFill>
                <a:effectLst/>
                <a:ea typeface="Times New Roman" panose="02020603050405020304" pitchFamily="18" charset="0"/>
              </a:rPr>
              <a:t>Bỗng</a:t>
            </a:r>
            <a:endParaRPr lang="en-US" sz="4000" dirty="0">
              <a:solidFill>
                <a:srgbClr val="FF0000"/>
              </a:solidFill>
            </a:endParaRPr>
          </a:p>
        </p:txBody>
      </p:sp>
      <p:sp>
        <p:nvSpPr>
          <p:cNvPr id="21" name="TextBox 20">
            <a:extLst>
              <a:ext uri="{FF2B5EF4-FFF2-40B4-BE49-F238E27FC236}">
                <a16:creationId xmlns:a16="http://schemas.microsoft.com/office/drawing/2014/main" id="{27C2BA16-A3A7-4FF8-BCBB-E5B0F0281745}"/>
              </a:ext>
            </a:extLst>
          </p:cNvPr>
          <p:cNvSpPr txBox="1"/>
          <p:nvPr/>
        </p:nvSpPr>
        <p:spPr>
          <a:xfrm>
            <a:off x="-20954" y="2371625"/>
            <a:ext cx="419644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rPr>
              <a:t>và</a:t>
            </a:r>
            <a:r>
              <a:rPr lang="en-US" sz="4000" dirty="0">
                <a:solidFill>
                  <a:srgbClr val="FF0000"/>
                </a:solidFill>
              </a:rPr>
              <a:t> </a:t>
            </a:r>
            <a:r>
              <a:rPr lang="en-US" sz="4000" dirty="0" err="1">
                <a:solidFill>
                  <a:srgbClr val="FF0000"/>
                </a:solidFill>
              </a:rPr>
              <a:t>khoá</a:t>
            </a:r>
            <a:r>
              <a:rPr lang="en-US" sz="4000" dirty="0">
                <a:solidFill>
                  <a:srgbClr val="FF0000"/>
                </a:solidFill>
              </a:rPr>
              <a:t> </a:t>
            </a:r>
            <a:r>
              <a:rPr lang="en-US" sz="4000" dirty="0" err="1">
                <a:solidFill>
                  <a:srgbClr val="FF0000"/>
                </a:solidFill>
              </a:rPr>
              <a:t>máy</a:t>
            </a:r>
            <a:endParaRPr lang="en-US" sz="4000" dirty="0">
              <a:solidFill>
                <a:srgbClr val="FF0000"/>
              </a:solidFill>
            </a:endParaRPr>
          </a:p>
        </p:txBody>
      </p:sp>
      <p:sp>
        <p:nvSpPr>
          <p:cNvPr id="22" name="TextBox 21">
            <a:extLst>
              <a:ext uri="{FF2B5EF4-FFF2-40B4-BE49-F238E27FC236}">
                <a16:creationId xmlns:a16="http://schemas.microsoft.com/office/drawing/2014/main" id="{27C2BA16-A3A7-4FF8-BCBB-E5B0F0281745}"/>
              </a:ext>
            </a:extLst>
          </p:cNvPr>
          <p:cNvSpPr txBox="1"/>
          <p:nvPr/>
        </p:nvSpPr>
        <p:spPr>
          <a:xfrm>
            <a:off x="964949" y="2996188"/>
            <a:ext cx="202909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lùi</a:t>
            </a:r>
            <a:endParaRPr lang="en-US" sz="4000" dirty="0">
              <a:solidFill>
                <a:srgbClr val="FF0000"/>
              </a:solidFill>
            </a:endParaRPr>
          </a:p>
        </p:txBody>
      </p:sp>
      <p:sp>
        <p:nvSpPr>
          <p:cNvPr id="23" name="TextBox 22">
            <a:extLst>
              <a:ext uri="{FF2B5EF4-FFF2-40B4-BE49-F238E27FC236}">
                <a16:creationId xmlns:a16="http://schemas.microsoft.com/office/drawing/2014/main" id="{27C2BA16-A3A7-4FF8-BCBB-E5B0F0281745}"/>
              </a:ext>
            </a:extLst>
          </p:cNvPr>
          <p:cNvSpPr txBox="1"/>
          <p:nvPr/>
        </p:nvSpPr>
        <p:spPr>
          <a:xfrm>
            <a:off x="2867902" y="2979538"/>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tưởng</a:t>
            </a:r>
            <a:endParaRPr lang="en-US" sz="4000" dirty="0">
              <a:solidFill>
                <a:srgbClr val="FF0000"/>
              </a:solidFill>
            </a:endParaRPr>
          </a:p>
        </p:txBody>
      </p:sp>
      <p:sp>
        <p:nvSpPr>
          <p:cNvPr id="24" name="TextBox 23">
            <a:extLst>
              <a:ext uri="{FF2B5EF4-FFF2-40B4-BE49-F238E27FC236}">
                <a16:creationId xmlns:a16="http://schemas.microsoft.com/office/drawing/2014/main" id="{27C2BA16-A3A7-4FF8-BCBB-E5B0F0281745}"/>
              </a:ext>
            </a:extLst>
          </p:cNvPr>
          <p:cNvSpPr txBox="1"/>
          <p:nvPr/>
        </p:nvSpPr>
        <p:spPr>
          <a:xfrm>
            <a:off x="5918083" y="2992816"/>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đã</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nghe</a:t>
            </a:r>
            <a:endParaRPr lang="en-US" sz="4000" dirty="0">
              <a:solidFill>
                <a:srgbClr val="FF0000"/>
              </a:solidFill>
            </a:endParaRPr>
          </a:p>
        </p:txBody>
      </p:sp>
      <p:sp>
        <p:nvSpPr>
          <p:cNvPr id="25" name="TextBox 24">
            <a:extLst>
              <a:ext uri="{FF2B5EF4-FFF2-40B4-BE49-F238E27FC236}">
                <a16:creationId xmlns:a16="http://schemas.microsoft.com/office/drawing/2014/main" id="{27C2BA16-A3A7-4FF8-BCBB-E5B0F0281745}"/>
              </a:ext>
            </a:extLst>
          </p:cNvPr>
          <p:cNvSpPr txBox="1"/>
          <p:nvPr/>
        </p:nvSpPr>
        <p:spPr>
          <a:xfrm>
            <a:off x="6440940" y="3589526"/>
            <a:ext cx="4417764"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vài</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chục</a:t>
            </a:r>
            <a:r>
              <a:rPr lang="en-US" sz="4000" dirty="0">
                <a:solidFill>
                  <a:srgbClr val="FF0000"/>
                </a:solidFill>
                <a:effectLst/>
                <a:ea typeface="Times New Roman" panose="02020603050405020304" pitchFamily="18" charset="0"/>
              </a:rPr>
              <a:t> </a:t>
            </a:r>
            <a:r>
              <a:rPr lang="en-US" sz="4000" dirty="0" err="1">
                <a:solidFill>
                  <a:srgbClr val="FF0000"/>
                </a:solidFill>
                <a:effectLst/>
                <a:ea typeface="Times New Roman" panose="02020603050405020304" pitchFamily="18" charset="0"/>
              </a:rPr>
              <a:t>mét</a:t>
            </a:r>
            <a:endParaRPr lang="en-US" sz="4000" dirty="0">
              <a:solidFill>
                <a:srgbClr val="FF0000"/>
              </a:solidFill>
            </a:endParaRPr>
          </a:p>
        </p:txBody>
      </p:sp>
      <p:sp>
        <p:nvSpPr>
          <p:cNvPr id="26" name="TextBox 25">
            <a:extLst>
              <a:ext uri="{FF2B5EF4-FFF2-40B4-BE49-F238E27FC236}">
                <a16:creationId xmlns:a16="http://schemas.microsoft.com/office/drawing/2014/main" id="{27C2BA16-A3A7-4FF8-BCBB-E5B0F0281745}"/>
              </a:ext>
            </a:extLst>
          </p:cNvPr>
          <p:cNvSpPr txBox="1"/>
          <p:nvPr/>
        </p:nvSpPr>
        <p:spPr>
          <a:xfrm>
            <a:off x="7993698" y="2975755"/>
            <a:ext cx="212106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thấy</a:t>
            </a:r>
            <a:endParaRPr lang="en-US" sz="4000" dirty="0">
              <a:solidFill>
                <a:srgbClr val="FF0000"/>
              </a:solidFill>
            </a:endParaRPr>
          </a:p>
        </p:txBody>
      </p:sp>
      <p:sp>
        <p:nvSpPr>
          <p:cNvPr id="27" name="TextBox 26">
            <a:extLst>
              <a:ext uri="{FF2B5EF4-FFF2-40B4-BE49-F238E27FC236}">
                <a16:creationId xmlns:a16="http://schemas.microsoft.com/office/drawing/2014/main" id="{27C2BA16-A3A7-4FF8-BCBB-E5B0F0281745}"/>
              </a:ext>
            </a:extLst>
          </p:cNvPr>
          <p:cNvSpPr txBox="1"/>
          <p:nvPr/>
        </p:nvSpPr>
        <p:spPr>
          <a:xfrm>
            <a:off x="9155771" y="2977711"/>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a:solidFill>
                  <a:srgbClr val="FF0000"/>
                </a:solidFill>
                <a:ea typeface="Times New Roman" panose="02020603050405020304" pitchFamily="18" charset="0"/>
              </a:rPr>
              <a:t>còi</a:t>
            </a:r>
            <a:r>
              <a:rPr lang="en-US" sz="4000" dirty="0">
                <a:solidFill>
                  <a:srgbClr val="FF0000"/>
                </a:solidFill>
                <a:ea typeface="Times New Roman" panose="02020603050405020304" pitchFamily="18" charset="0"/>
              </a:rPr>
              <a:t> </a:t>
            </a:r>
            <a:r>
              <a:rPr lang="en-US" sz="4000" dirty="0" err="1">
                <a:solidFill>
                  <a:srgbClr val="FF0000"/>
                </a:solidFill>
                <a:ea typeface="Times New Roman" panose="02020603050405020304" pitchFamily="18" charset="0"/>
              </a:rPr>
              <a:t>tàu</a:t>
            </a:r>
            <a:endParaRPr lang="en-US" sz="4000" dirty="0">
              <a:solidFill>
                <a:srgbClr val="FF0000"/>
              </a:solidFill>
            </a:endParaRPr>
          </a:p>
        </p:txBody>
      </p: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63708-0776-4076-A940-BF5C7287EF01}"/>
              </a:ext>
            </a:extLst>
          </p:cNvPr>
          <p:cNvSpPr txBox="1"/>
          <p:nvPr/>
        </p:nvSpPr>
        <p:spPr>
          <a:xfrm>
            <a:off x="813708" y="1528626"/>
            <a:ext cx="10045880" cy="1569660"/>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 ĐỌC THUỘC LÒNG </a:t>
            </a:r>
          </a:p>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THƠ VỀ TIỂU ĐỘI XE KHÔNG KÍNH”</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1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349495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ưu bản nháp tự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85483"/>
            <a:ext cx="5054600" cy="3424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AS0bfq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4" y="2892424"/>
            <a:ext cx="5856741" cy="3279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243" y="1147464"/>
            <a:ext cx="4709944" cy="1077218"/>
          </a:xfrm>
          <a:prstGeom prst="rect">
            <a:avLst/>
          </a:prstGeom>
        </p:spPr>
        <p:txBody>
          <a:bodyPr wrap="none">
            <a:spAutoFit/>
          </a:bodyPr>
          <a:lstStyle/>
          <a:p>
            <a:pPr algn="ctr"/>
            <a:r>
              <a:rPr lang="vi-VN" sz="3200" b="1" dirty="0"/>
              <a:t>Hiện trường vụ tai nạn </a:t>
            </a:r>
          </a:p>
          <a:p>
            <a:pPr algn="ctr"/>
            <a:r>
              <a:rPr lang="vi-VN" sz="3200" b="1" dirty="0"/>
              <a:t>ngày 6/8/2010</a:t>
            </a:r>
            <a:endParaRPr lang="en-US" sz="3200" b="1" dirty="0"/>
          </a:p>
        </p:txBody>
      </p:sp>
    </p:spTree>
    <p:extLst>
      <p:ext uri="{BB962C8B-B14F-4D97-AF65-F5344CB8AC3E}">
        <p14:creationId xmlns:p14="http://schemas.microsoft.com/office/powerpoint/2010/main" val="197114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4vgu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68300"/>
            <a:ext cx="6928304" cy="3879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Lưu bản nháp tự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25" y="2247901"/>
            <a:ext cx="6687967" cy="4460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8976" y="608855"/>
            <a:ext cx="4028475" cy="1077218"/>
          </a:xfrm>
          <a:prstGeom prst="rect">
            <a:avLst/>
          </a:prstGeom>
        </p:spPr>
        <p:txBody>
          <a:bodyPr wrap="none">
            <a:spAutoFit/>
          </a:bodyPr>
          <a:lstStyle/>
          <a:p>
            <a:pPr algn="ctr"/>
            <a:r>
              <a:rPr lang="vi-VN" sz="3200" b="1" dirty="0">
                <a:solidFill>
                  <a:srgbClr val="0070C0"/>
                </a:solidFill>
              </a:rPr>
              <a:t>Lái tàu</a:t>
            </a:r>
          </a:p>
          <a:p>
            <a:pPr algn="ctr"/>
            <a:r>
              <a:rPr lang="vi-VN" sz="3200" b="1" dirty="0">
                <a:solidFill>
                  <a:srgbClr val="0070C0"/>
                </a:solidFill>
              </a:rPr>
              <a:t> Trương Xuân Thức</a:t>
            </a:r>
            <a:endParaRPr lang="en-US" sz="3200" b="1" dirty="0"/>
          </a:p>
        </p:txBody>
      </p:sp>
    </p:spTree>
    <p:extLst>
      <p:ext uri="{BB962C8B-B14F-4D97-AF65-F5344CB8AC3E}">
        <p14:creationId xmlns:p14="http://schemas.microsoft.com/office/powerpoint/2010/main" val="188490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7" y="337457"/>
            <a:ext cx="7662863" cy="65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2563708-0776-4076-A940-BF5C7287EF01}"/>
              </a:ext>
            </a:extLst>
          </p:cNvPr>
          <p:cNvSpPr txBox="1"/>
          <p:nvPr/>
        </p:nvSpPr>
        <p:spPr>
          <a:xfrm>
            <a:off x="247651" y="1476375"/>
            <a:ext cx="3924300" cy="304698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XẢ THÂN CỨU ĐOÀN TÀU</a:t>
            </a:r>
          </a:p>
          <a:p>
            <a:pPr marL="180340" marR="0" algn="ctr">
              <a:lnSpc>
                <a:spcPct val="150000"/>
              </a:lnSpc>
              <a:spcBef>
                <a:spcPts val="0"/>
              </a:spcBef>
              <a:spcAft>
                <a:spcPts val="0"/>
              </a:spcAft>
              <a:tabLst>
                <a:tab pos="270510" algn="l"/>
              </a:tabLst>
            </a:pP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53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a:solidFill>
                  <a:srgbClr val="FF0000"/>
                </a:solidFill>
                <a:latin typeface="Times New Roman" panose="02020603050405020304" pitchFamily="18" charset="0"/>
                <a:cs typeface="Times New Roman" panose="02020603050405020304" pitchFamily="18" charset="0"/>
              </a:rPr>
              <a:t>HĐ1: </a:t>
            </a:r>
            <a:r>
              <a:rPr lang="vi-VN" sz="6600" b="1">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sX0" fmla="*/ 0 w 2373361"/>
                <a:gd name="csY0" fmla="*/ 223726 h 916120"/>
                <a:gd name="csX1" fmla="*/ 223726 w 2373361"/>
                <a:gd name="csY1" fmla="*/ 0 h 916120"/>
                <a:gd name="csX2" fmla="*/ 2149635 w 2373361"/>
                <a:gd name="csY2" fmla="*/ 0 h 916120"/>
                <a:gd name="csX3" fmla="*/ 2373361 w 2373361"/>
                <a:gd name="csY3" fmla="*/ 223726 h 916120"/>
                <a:gd name="csX4" fmla="*/ 2373361 w 2373361"/>
                <a:gd name="csY4" fmla="*/ 692394 h 916120"/>
                <a:gd name="csX5" fmla="*/ 2149635 w 2373361"/>
                <a:gd name="csY5" fmla="*/ 916120 h 916120"/>
                <a:gd name="csX6" fmla="*/ 223726 w 2373361"/>
                <a:gd name="csY6" fmla="*/ 916120 h 916120"/>
                <a:gd name="csX7" fmla="*/ 0 w 2373361"/>
                <a:gd name="csY7" fmla="*/ 692394 h 916120"/>
                <a:gd name="csX8" fmla="*/ 0 w 2373361"/>
                <a:gd name="csY8" fmla="*/ 223726 h 916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sX0" fmla="*/ 0 w 2146891"/>
                <a:gd name="csY0" fmla="*/ 219417 h 898475"/>
                <a:gd name="csX1" fmla="*/ 219417 w 2146891"/>
                <a:gd name="csY1" fmla="*/ 0 h 898475"/>
                <a:gd name="csX2" fmla="*/ 1927474 w 2146891"/>
                <a:gd name="csY2" fmla="*/ 0 h 898475"/>
                <a:gd name="csX3" fmla="*/ 2146891 w 2146891"/>
                <a:gd name="csY3" fmla="*/ 219417 h 898475"/>
                <a:gd name="csX4" fmla="*/ 2146891 w 2146891"/>
                <a:gd name="csY4" fmla="*/ 679058 h 898475"/>
                <a:gd name="csX5" fmla="*/ 1927474 w 2146891"/>
                <a:gd name="csY5" fmla="*/ 898475 h 898475"/>
                <a:gd name="csX6" fmla="*/ 219417 w 2146891"/>
                <a:gd name="csY6" fmla="*/ 898475 h 898475"/>
                <a:gd name="csX7" fmla="*/ 0 w 2146891"/>
                <a:gd name="csY7" fmla="*/ 679058 h 898475"/>
                <a:gd name="csX8" fmla="*/ 0 w 2146891"/>
                <a:gd name="csY8" fmla="*/ 219417 h 89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sX0" fmla="*/ 0 w 2266665"/>
                <a:gd name="csY0" fmla="*/ 211284 h 865175"/>
                <a:gd name="csX1" fmla="*/ 211284 w 2266665"/>
                <a:gd name="csY1" fmla="*/ 0 h 865175"/>
                <a:gd name="csX2" fmla="*/ 2055381 w 2266665"/>
                <a:gd name="csY2" fmla="*/ 0 h 865175"/>
                <a:gd name="csX3" fmla="*/ 2266665 w 2266665"/>
                <a:gd name="csY3" fmla="*/ 211284 h 865175"/>
                <a:gd name="csX4" fmla="*/ 2266665 w 2266665"/>
                <a:gd name="csY4" fmla="*/ 653891 h 865175"/>
                <a:gd name="csX5" fmla="*/ 2055381 w 2266665"/>
                <a:gd name="csY5" fmla="*/ 865175 h 865175"/>
                <a:gd name="csX6" fmla="*/ 211284 w 2266665"/>
                <a:gd name="csY6" fmla="*/ 865175 h 865175"/>
                <a:gd name="csX7" fmla="*/ 0 w 2266665"/>
                <a:gd name="csY7" fmla="*/ 653891 h 865175"/>
                <a:gd name="csX8" fmla="*/ 0 w 2266665"/>
                <a:gd name="csY8" fmla="*/ 211284 h 8651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197346"/>
            <a:ext cx="11068050" cy="6124754"/>
          </a:xfrm>
          <a:prstGeom prst="rect">
            <a:avLst/>
          </a:prstGeom>
        </p:spPr>
        <p:txBody>
          <a:bodyPr wrap="square">
            <a:spAutoFit/>
          </a:bodyPr>
          <a:lstStyle/>
          <a:p>
            <a:pPr algn="ctr"/>
            <a:r>
              <a:rPr lang="vi-VN" sz="3200" b="1" dirty="0">
                <a:solidFill>
                  <a:srgbClr val="FF0000"/>
                </a:solidFill>
              </a:rPr>
              <a:t>Xả thân cứu đoàn tàu</a:t>
            </a:r>
          </a:p>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a:p>
            <a:pPr algn="r"/>
            <a:r>
              <a:rPr lang="vi-VN" sz="2400" i="1" dirty="0"/>
              <a:t>Theo Hoàng Thùy</a:t>
            </a:r>
            <a:br>
              <a:rPr lang="vi-VN" sz="2400" i="1" dirty="0"/>
            </a:br>
            <a:endParaRPr lang="en-US" sz="2400" i="1" dirty="0"/>
          </a:p>
        </p:txBody>
      </p:sp>
    </p:spTree>
    <p:extLst>
      <p:ext uri="{BB962C8B-B14F-4D97-AF65-F5344CB8AC3E}">
        <p14:creationId xmlns:p14="http://schemas.microsoft.com/office/powerpoint/2010/main" val="1635748826"/>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710</TotalTime>
  <Words>1139</Words>
  <Application>Microsoft Office PowerPoint</Application>
  <PresentationFormat>Widescreen</PresentationFormat>
  <Paragraphs>93</Paragraphs>
  <Slides>31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A3.OpenSansBold-San</vt:lpstr>
      <vt:lpstr>A3.OpenSans-San</vt:lpstr>
      <vt:lpstr>Arial</vt:lpstr>
      <vt:lpstr>Arial-Rounded</vt:lpstr>
      <vt:lpstr>Calibri</vt:lpstr>
      <vt:lpstr>Calibri Light</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Tho</cp:lastModifiedBy>
  <cp:revision>53</cp:revision>
  <dcterms:created xsi:type="dcterms:W3CDTF">2023-08-23T14:28:38Z</dcterms:created>
  <dcterms:modified xsi:type="dcterms:W3CDTF">2026-01-28T03:47:33Z</dcterms:modified>
</cp:coreProperties>
</file>