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sldIdLst>
    <p:sldId id="285" r:id="rId3"/>
    <p:sldId id="286" r:id="rId4"/>
    <p:sldId id="287" r:id="rId5"/>
    <p:sldId id="288" r:id="rId6"/>
    <p:sldId id="284" r:id="rId7"/>
    <p:sldId id="289" r:id="rId8"/>
    <p:sldId id="260" r:id="rId9"/>
    <p:sldId id="261" r:id="rId10"/>
    <p:sldId id="298" r:id="rId11"/>
    <p:sldId id="265" r:id="rId12"/>
    <p:sldId id="267" r:id="rId13"/>
    <p:sldId id="290" r:id="rId14"/>
    <p:sldId id="266" r:id="rId15"/>
    <p:sldId id="269" r:id="rId16"/>
    <p:sldId id="270" r:id="rId17"/>
    <p:sldId id="271" r:id="rId18"/>
    <p:sldId id="272" r:id="rId19"/>
    <p:sldId id="273" r:id="rId20"/>
    <p:sldId id="295" r:id="rId21"/>
    <p:sldId id="291" r:id="rId22"/>
    <p:sldId id="292" r:id="rId23"/>
    <p:sldId id="296" r:id="rId24"/>
    <p:sldId id="293" r:id="rId25"/>
    <p:sldId id="276" r:id="rId26"/>
    <p:sldId id="277" r:id="rId27"/>
    <p:sldId id="294"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381000" y="685800"/>
            <a:ext cx="6096000" cy="3429000"/>
          </a:xfrm>
          <a:ln>
            <a:headEnd/>
            <a:tailEnd/>
          </a:ln>
        </p:spPr>
      </p:sp>
      <p:sp>
        <p:nvSpPr>
          <p:cNvPr id="1536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SG" altLang="en-US" smtClean="0"/>
          </a:p>
        </p:txBody>
      </p:sp>
      <p:sp>
        <p:nvSpPr>
          <p:cNvPr id="15364" name="Slide Number Placeholder 3"/>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17E8560-85B1-4100-A782-93B72DCDB13B}" type="slidenum">
              <a:rPr lang="en-US" altLang="en-US">
                <a:solidFill>
                  <a:srgbClr val="000000"/>
                </a:solidFill>
                <a:latin typeface="Calibri" pitchFamily="34" charset="0"/>
              </a:rPr>
              <a:pPr algn="r" eaLnBrk="1" hangingPunct="1">
                <a:spcBef>
                  <a:spcPct val="0"/>
                </a:spcBef>
              </a:pPr>
              <a:t>9</a:t>
            </a:fld>
            <a:endParaRPr lang="en-US" altLang="en-US">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15/1/2024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15/1/2024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15/1/2024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15/1/2024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15/1/2024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15/1/2024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15/1/2024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15/1/2024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15/1/2024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15/1/2024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15/1/2024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15/1/2024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15/1/2024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6A285FB6-FF0A-40E2-8439-63B3EB9DDFDE}" type="datetimeFigureOut">
              <a:rPr lang="vi-VN"/>
              <a:pPr>
                <a:defRPr/>
              </a:pPr>
              <a:t>15/01/2024</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43B32A5C-0D10-463B-880C-880FCD7F81C7}" type="slidenum">
              <a:rPr lang="vi-VN" altLang="en-US"/>
              <a:pPr/>
              <a:t>‹#›</a:t>
            </a:fld>
            <a:endParaRPr lang="vi-VN" altLang="en-US"/>
          </a:p>
        </p:txBody>
      </p:sp>
    </p:spTree>
    <p:extLst>
      <p:ext uri="{BB962C8B-B14F-4D97-AF65-F5344CB8AC3E}">
        <p14:creationId xmlns:p14="http://schemas.microsoft.com/office/powerpoint/2010/main" val="344475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15/1/2024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15/1/2024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15/1/2024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15/1/2024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15/1/2024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78" y="652972"/>
            <a:ext cx="11898265"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123618" y="1500298"/>
            <a:ext cx="1978606" cy="523220"/>
          </a:xfrm>
          <a:prstGeom prst="rect">
            <a:avLst/>
          </a:prstGeom>
          <a:noFill/>
        </p:spPr>
        <p:txBody>
          <a:bodyPr wrap="square">
            <a:spAutoFit/>
          </a:bodyPr>
          <a:lstStyle/>
          <a:p>
            <a:r>
              <a:rPr lang="vi-VN" sz="2800" b="1" dirty="0" smtClean="0">
                <a:solidFill>
                  <a:srgbClr val="FFFF00"/>
                </a:solidFill>
                <a:effectLst/>
                <a:latin typeface="Times New Roman" panose="02020603050405020304" pitchFamily="18" charset="0"/>
                <a:ea typeface="Times New Roman" panose="02020603050405020304" pitchFamily="18" charset="0"/>
              </a:rPr>
              <a:t>Tiểu đội</a:t>
            </a:r>
            <a:r>
              <a:rPr lang="en-US" sz="2800" b="1" dirty="0" smtClean="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571751" y="1356680"/>
            <a:ext cx="9824355" cy="130753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i="1"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đơn vị nhỏ nhất trong quân đội, thường gồm </a:t>
            </a:r>
          </a:p>
          <a:p>
            <a:pPr marL="180340" marR="0" algn="just">
              <a:lnSpc>
                <a:spcPct val="150000"/>
              </a:lnSpc>
              <a:spcBef>
                <a:spcPts val="0"/>
              </a:spcBef>
              <a:spcAft>
                <a:spcPts val="0"/>
              </a:spcAft>
              <a:tabLst>
                <a:tab pos="270510" algn="l"/>
              </a:tabLst>
            </a:pPr>
            <a:r>
              <a:rPr lang="vi-VN" sz="2800" b="1" i="1"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 6-12 người.</a:t>
            </a:r>
            <a:endParaRPr lang="en-US"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123617" y="2725209"/>
            <a:ext cx="1978607" cy="523220"/>
          </a:xfrm>
          <a:prstGeom prst="rect">
            <a:avLst/>
          </a:prstGeom>
          <a:noFill/>
        </p:spPr>
        <p:txBody>
          <a:bodyPr wrap="square">
            <a:spAutoFit/>
          </a:bodyPr>
          <a:lstStyle/>
          <a:p>
            <a:r>
              <a:rPr lang="vi-VN" sz="2800" b="1" dirty="0" smtClean="0">
                <a:solidFill>
                  <a:srgbClr val="FFFF00"/>
                </a:solidFill>
                <a:effectLst/>
                <a:latin typeface="Times New Roman" panose="02020603050405020304" pitchFamily="18" charset="0"/>
                <a:ea typeface="Times New Roman" panose="02020603050405020304" pitchFamily="18" charset="0"/>
              </a:rPr>
              <a:t>Ung dung</a:t>
            </a:r>
            <a:r>
              <a:rPr lang="en-US" sz="2800" b="1" dirty="0" smtClean="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2849802" y="2725209"/>
            <a:ext cx="8351597" cy="954107"/>
          </a:xfrm>
          <a:prstGeom prst="rect">
            <a:avLst/>
          </a:prstGeom>
          <a:noFill/>
        </p:spPr>
        <p:txBody>
          <a:bodyPr wrap="square">
            <a:spAutoFit/>
          </a:bodyPr>
          <a:lstStyle/>
          <a:p>
            <a:r>
              <a:rPr lang="vi-VN" sz="2800" b="1" i="1" dirty="0" smtClean="0">
                <a:solidFill>
                  <a:schemeClr val="bg1"/>
                </a:solidFill>
                <a:latin typeface="Times New Roman" panose="02020603050405020304" pitchFamily="18" charset="0"/>
                <a:ea typeface="Times New Roman" panose="02020603050405020304" pitchFamily="18" charset="0"/>
              </a:rPr>
              <a:t>có dáng điệu, cử chỉ tỏ ra bình tĩnh, không vội vàng hoặc lo lắng</a:t>
            </a:r>
            <a:r>
              <a:rPr lang="en-US" sz="2800" b="1" i="1" dirty="0" smtClean="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308495" y="3883409"/>
            <a:ext cx="1109712" cy="523220"/>
          </a:xfrm>
          <a:prstGeom prst="rect">
            <a:avLst/>
          </a:prstGeom>
          <a:noFill/>
        </p:spPr>
        <p:txBody>
          <a:bodyPr wrap="square">
            <a:spAutoFit/>
          </a:bodyPr>
          <a:lstStyle/>
          <a:p>
            <a:r>
              <a:rPr lang="vi-VN" sz="2800" b="1" dirty="0" smtClean="0">
                <a:solidFill>
                  <a:srgbClr val="FFFF00"/>
                </a:solidFill>
                <a:effectLst/>
                <a:latin typeface="Times New Roman" panose="02020603050405020304" pitchFamily="18" charset="0"/>
                <a:ea typeface="Times New Roman" panose="02020603050405020304" pitchFamily="18" charset="0"/>
              </a:rPr>
              <a:t>Sa</a:t>
            </a:r>
            <a:r>
              <a:rPr lang="en-US" sz="2800" b="1" dirty="0" smtClean="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2112921" y="3883409"/>
            <a:ext cx="5856334" cy="523220"/>
          </a:xfrm>
          <a:prstGeom prst="rect">
            <a:avLst/>
          </a:prstGeom>
          <a:noFill/>
        </p:spPr>
        <p:txBody>
          <a:bodyPr wrap="square">
            <a:spAutoFit/>
          </a:bodyPr>
          <a:lstStyle/>
          <a:p>
            <a:r>
              <a:rPr lang="vi-VN" sz="2800" b="1" dirty="0" smtClean="0">
                <a:solidFill>
                  <a:schemeClr val="bg1"/>
                </a:solidFill>
                <a:latin typeface="Times New Roman" panose="02020603050405020304" pitchFamily="18" charset="0"/>
                <a:cs typeface="Times New Roman" panose="02020603050405020304" pitchFamily="18" charset="0"/>
              </a:rPr>
              <a:t>bay vào, rơi vào (nghĩa trong bài).</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29902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918638" y="1619984"/>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Khổ thơ thứ nhất.</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569633"/>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a:t>
                </a:r>
                <a:r>
                  <a:rPr lang="vi-VN" sz="3200" dirty="0" smtClean="0">
                    <a:solidFill>
                      <a:srgbClr val="002060"/>
                    </a:solidFill>
                    <a:latin typeface="Times New Roman" panose="02020603050405020304" pitchFamily="18" charset="0"/>
                    <a:cs typeface="Times New Roman" panose="02020603050405020304" pitchFamily="18" charset="0"/>
                  </a:rPr>
                  <a:t>hai.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3519282"/>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a:t>
                </a:r>
                <a:r>
                  <a:rPr lang="vi-VN" sz="3200" dirty="0" smtClean="0">
                    <a:solidFill>
                      <a:srgbClr val="002060"/>
                    </a:solidFill>
                    <a:latin typeface="Times New Roman" panose="02020603050405020304" pitchFamily="18" charset="0"/>
                    <a:cs typeface="Times New Roman" panose="02020603050405020304" pitchFamily="18" charset="0"/>
                  </a:rPr>
                  <a:t>ba.</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4468931"/>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a:t>
                </a:r>
                <a:r>
                  <a:rPr lang="vi-VN" sz="3200" dirty="0" smtClean="0">
                    <a:solidFill>
                      <a:srgbClr val="002060"/>
                    </a:solidFill>
                    <a:latin typeface="Times New Roman" panose="02020603050405020304" pitchFamily="18" charset="0"/>
                    <a:cs typeface="Times New Roman" panose="02020603050405020304" pitchFamily="18" charset="0"/>
                  </a:rPr>
                  <a:t>tư.</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pic>
        <p:nvPicPr>
          <p:cNvPr id="27" name="Picture 26">
            <a:extLst>
              <a:ext uri="{FF2B5EF4-FFF2-40B4-BE49-F238E27FC236}">
                <a16:creationId xmlns:a16="http://schemas.microsoft.com/office/drawing/2014/main" id="{B1EC65EC-C7A6-4C87-83A7-9C8480542661}"/>
              </a:ext>
            </a:extLst>
          </p:cNvPr>
          <p:cNvPicPr>
            <a:picLocks noChangeAspect="1"/>
          </p:cNvPicPr>
          <p:nvPr/>
        </p:nvPicPr>
        <p:blipFill>
          <a:blip r:embed="rId2"/>
          <a:stretch>
            <a:fillRect/>
          </a:stretch>
        </p:blipFill>
        <p:spPr>
          <a:xfrm>
            <a:off x="2247581" y="187875"/>
            <a:ext cx="6316003" cy="1055525"/>
          </a:xfrm>
          <a:prstGeom prst="rect">
            <a:avLst/>
          </a:prstGeom>
        </p:spPr>
      </p:pic>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997341" y="748223"/>
            <a:ext cx="10400677" cy="1384995"/>
          </a:xfrm>
          <a:prstGeom prst="rect">
            <a:avLst/>
          </a:prstGeom>
          <a:solidFill>
            <a:schemeClr val="accent2"/>
          </a:solidFill>
        </p:spPr>
      </p:pic>
    </p:spTree>
    <p:extLst>
      <p:ext uri="{BB962C8B-B14F-4D97-AF65-F5344CB8AC3E}">
        <p14:creationId xmlns:p14="http://schemas.microsoft.com/office/powerpoint/2010/main" val="851144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89109" y="378835"/>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748936" y="2727751"/>
            <a:ext cx="10205357" cy="646331"/>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smtClean="0">
                <a:solidFill>
                  <a:srgbClr val="000000"/>
                </a:solidFill>
                <a:effectLst/>
                <a:latin typeface="Times New Roman" panose="02020603050405020304" pitchFamily="18" charset="0"/>
                <a:ea typeface="Times New Roman" panose="02020603050405020304" pitchFamily="18" charset="0"/>
              </a:rPr>
              <a:t>Không có kính không phải vì xe không có </a:t>
            </a:r>
            <a:r>
              <a:rPr lang="vi-VN" sz="3600" b="1" dirty="0" smtClean="0">
                <a:solidFill>
                  <a:srgbClr val="000000"/>
                </a:solidFill>
                <a:effectLst/>
                <a:latin typeface="Times New Roman" panose="02020603050405020304" pitchFamily="18" charset="0"/>
                <a:ea typeface="Times New Roman" panose="02020603050405020304" pitchFamily="18" charset="0"/>
              </a:rPr>
              <a:t>kính</a:t>
            </a:r>
            <a:endParaRPr lang="en-US" sz="3600" b="1" dirty="0"/>
          </a:p>
        </p:txBody>
      </p:sp>
      <p:cxnSp>
        <p:nvCxnSpPr>
          <p:cNvPr id="5" name="Straight Connector 4"/>
          <p:cNvCxnSpPr/>
          <p:nvPr/>
        </p:nvCxnSpPr>
        <p:spPr>
          <a:xfrm flipH="1">
            <a:off x="4653642" y="275918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907487" y="280102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967334" y="280102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C2BA16-A3A7-4FF8-BCBB-E5B0F0281745}"/>
              </a:ext>
            </a:extLst>
          </p:cNvPr>
          <p:cNvSpPr txBox="1"/>
          <p:nvPr/>
        </p:nvSpPr>
        <p:spPr>
          <a:xfrm>
            <a:off x="742959" y="2719385"/>
            <a:ext cx="2971800"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smtClean="0">
                <a:solidFill>
                  <a:srgbClr val="FF0000"/>
                </a:solidFill>
                <a:effectLst/>
                <a:latin typeface="Times New Roman" panose="02020603050405020304" pitchFamily="18" charset="0"/>
                <a:ea typeface="Times New Roman" panose="02020603050405020304" pitchFamily="18" charset="0"/>
              </a:rPr>
              <a:t>Không</a:t>
            </a:r>
            <a:endParaRPr lang="en-US" sz="3600" b="1" dirty="0">
              <a:solidFill>
                <a:srgbClr val="FF0000"/>
              </a:solidFill>
            </a:endParaRPr>
          </a:p>
        </p:txBody>
      </p:sp>
      <p:sp>
        <p:nvSpPr>
          <p:cNvPr id="9" name="TextBox 8">
            <a:extLst>
              <a:ext uri="{FF2B5EF4-FFF2-40B4-BE49-F238E27FC236}">
                <a16:creationId xmlns:a16="http://schemas.microsoft.com/office/drawing/2014/main" id="{27C2BA16-A3A7-4FF8-BCBB-E5B0F0281745}"/>
              </a:ext>
            </a:extLst>
          </p:cNvPr>
          <p:cNvSpPr txBox="1"/>
          <p:nvPr/>
        </p:nvSpPr>
        <p:spPr>
          <a:xfrm>
            <a:off x="783773" y="3915465"/>
            <a:ext cx="10205357" cy="646331"/>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a:solidFill>
                  <a:srgbClr val="000000"/>
                </a:solidFill>
                <a:latin typeface="Times New Roman" panose="02020603050405020304" pitchFamily="18" charset="0"/>
                <a:ea typeface="Times New Roman" panose="02020603050405020304" pitchFamily="18" charset="0"/>
              </a:rPr>
              <a:t>T</a:t>
            </a:r>
            <a:r>
              <a:rPr lang="vi-VN" sz="3600" b="1" dirty="0" smtClean="0">
                <a:solidFill>
                  <a:srgbClr val="000000"/>
                </a:solidFill>
                <a:effectLst/>
                <a:latin typeface="Times New Roman" panose="02020603050405020304" pitchFamily="18" charset="0"/>
                <a:ea typeface="Times New Roman" panose="02020603050405020304" pitchFamily="18" charset="0"/>
              </a:rPr>
              <a:t>hấy sao trời và đột ngột cánh chim</a:t>
            </a:r>
            <a:endParaRPr lang="en-US" sz="3600" b="1" dirty="0"/>
          </a:p>
        </p:txBody>
      </p:sp>
      <p:cxnSp>
        <p:nvCxnSpPr>
          <p:cNvPr id="10" name="Straight Connector 9"/>
          <p:cNvCxnSpPr/>
          <p:nvPr/>
        </p:nvCxnSpPr>
        <p:spPr>
          <a:xfrm flipH="1">
            <a:off x="4414156" y="396478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C2BA16-A3A7-4FF8-BCBB-E5B0F0281745}"/>
              </a:ext>
            </a:extLst>
          </p:cNvPr>
          <p:cNvSpPr txBox="1"/>
          <p:nvPr/>
        </p:nvSpPr>
        <p:spPr>
          <a:xfrm>
            <a:off x="4101739" y="3915464"/>
            <a:ext cx="3151414"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smtClean="0">
                <a:solidFill>
                  <a:srgbClr val="FF0000"/>
                </a:solidFill>
                <a:effectLst/>
                <a:latin typeface="Times New Roman" panose="02020603050405020304" pitchFamily="18" charset="0"/>
                <a:ea typeface="Times New Roman" panose="02020603050405020304" pitchFamily="18" charset="0"/>
              </a:rPr>
              <a:t>đột ngột</a:t>
            </a:r>
            <a:endParaRPr lang="en-US" sz="3600" b="1" dirty="0">
              <a:solidFill>
                <a:srgbClr val="FF0000"/>
              </a:solidFill>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900767"/>
            <a:ext cx="6634712" cy="2680758"/>
            <a:chOff x="2975205" y="1724298"/>
            <a:chExt cx="5432196" cy="2568302"/>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smtClean="0">
                  <a:solidFill>
                    <a:srgbClr val="000000"/>
                  </a:solidFill>
                  <a:latin typeface="Calibri" panose="020F0502020204030204" pitchFamily="34" charset="0"/>
                  <a:cs typeface="Calibri" panose="020F0502020204030204" pitchFamily="34" charset="0"/>
                  <a:sym typeface="Arial"/>
                </a:rPr>
                <a:t>đọ</a:t>
              </a:r>
              <a:r>
                <a:rPr lang="vi-VN" sz="3600" kern="0" dirty="0" smtClean="0">
                  <a:solidFill>
                    <a:srgbClr val="000000"/>
                  </a:solidFill>
                  <a:latin typeface="Calibri" panose="020F0502020204030204" pitchFamily="34" charset="0"/>
                  <a:cs typeface="Calibri" panose="020F0502020204030204" pitchFamily="34" charset="0"/>
                  <a:sym typeface="Arial"/>
                </a:rPr>
                <a:t>c</a:t>
              </a:r>
              <a:endParaRPr lang="en-US"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215516" y="204810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84548" y="2933003"/>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56233" y="3718841"/>
              <a:ext cx="539793" cy="539793"/>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842054" y="1657350"/>
            <a:ext cx="10615605" cy="4816927"/>
            <a:chOff x="644696" y="1443489"/>
            <a:chExt cx="6479021" cy="2980758"/>
          </a:xfrm>
        </p:grpSpPr>
        <p:grpSp>
          <p:nvGrpSpPr>
            <p:cNvPr id="3" name="Group 2">
              <a:extLst>
                <a:ext uri="{FF2B5EF4-FFF2-40B4-BE49-F238E27FC236}">
                  <a16:creationId xmlns:a16="http://schemas.microsoft.com/office/drawing/2014/main" id="{1A04A2E6-3D04-4F97-94D8-E20F2EEABFCB}"/>
                </a:ext>
              </a:extLst>
            </p:cNvPr>
            <p:cNvGrpSpPr/>
            <p:nvPr/>
          </p:nvGrpSpPr>
          <p:grpSpPr>
            <a:xfrm>
              <a:off x="644696" y="1443489"/>
              <a:ext cx="6317636" cy="2980758"/>
              <a:chOff x="3302660" y="1281370"/>
              <a:chExt cx="7100460" cy="2963069"/>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302660" y="1870394"/>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smtClean="0">
                    <a:solidFill>
                      <a:schemeClr val="tx1"/>
                    </a:solidFill>
                    <a:latin typeface="Calibri" panose="020F0502020204030204" pitchFamily="34" charset="0"/>
                    <a:cs typeface="Calibri" panose="020F0502020204030204" pitchFamily="34" charset="0"/>
                    <a:sym typeface="Arial"/>
                  </a:rPr>
                  <a:t>chỗ</a:t>
                </a:r>
                <a:r>
                  <a:rPr lang="vi-VN" sz="4267" kern="0" dirty="0" smtClean="0">
                    <a:solidFill>
                      <a:schemeClr val="tx1"/>
                    </a:solidFill>
                    <a:latin typeface="Calibri" panose="020F0502020204030204" pitchFamily="34" charset="0"/>
                    <a:cs typeface="Calibri" panose="020F0502020204030204" pitchFamily="34" charset="0"/>
                    <a:sym typeface="Arial"/>
                  </a:rPr>
                  <a:t>; diễn cảm</a:t>
                </a:r>
                <a:r>
                  <a:rPr lang="en-US" sz="4800" kern="0" dirty="0" smtClean="0">
                    <a:solidFill>
                      <a:schemeClr val="tx1"/>
                    </a:solidFill>
                    <a:latin typeface="Calibri" panose="020F0502020204030204" pitchFamily="34" charset="0"/>
                    <a:cs typeface="Calibri" panose="020F0502020204030204" pitchFamily="34" charset="0"/>
                    <a:sym typeface="Arial"/>
                  </a:rPr>
                  <a:t>.</a:t>
                </a:r>
                <a:endParaRPr lang="en-US" sz="4800" kern="0" dirty="0">
                  <a:solidFill>
                    <a:schemeClr val="tx1"/>
                  </a:solidFill>
                  <a:latin typeface="Calibri" panose="020F0502020204030204" pitchFamily="34" charset="0"/>
                  <a:cs typeface="Calibri" panose="020F0502020204030204" pitchFamily="34" charset="0"/>
                  <a:sym typeface="Arial"/>
                </a:endParaRP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1366026"/>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479257" y="2994745"/>
              <a:ext cx="1558526" cy="498928"/>
              <a:chOff x="2478325" y="2999701"/>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78325" y="300466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10552" y="2999701"/>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38383" y="3025885"/>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445184" y="3481200"/>
              <a:ext cx="1538405" cy="493960"/>
              <a:chOff x="2198274" y="2949482"/>
              <a:chExt cx="1538405"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198274" y="2949482"/>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0380" y="2953658"/>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58330" y="2970697"/>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657735" y="3879827"/>
              <a:ext cx="1465982" cy="498928"/>
              <a:chOff x="3349693" y="2758868"/>
              <a:chExt cx="1465982"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349693" y="2763836"/>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289376" y="2758868"/>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789126" y="2785053"/>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51244"/>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4811235" y="860869"/>
            <a:ext cx="6837128"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 2: ĐỌC HIỂU</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097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1016276" y="126120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Các chiến sĩ trong bài thơ làm nhiệm vụ gì</a:t>
            </a:r>
            <a:r>
              <a:rPr lang="en-US"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016276" y="2030549"/>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chiếc xe của họ có gì khác thường</a:t>
            </a:r>
            <a:r>
              <a:rPr lang="en-US"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Vì sao?</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2797611"/>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kern="0" dirty="0" smtClean="0">
                <a:latin typeface="Times New Roman" panose="02020603050405020304" pitchFamily="18" charset="0"/>
                <a:ea typeface="Times New Roman" panose="02020603050405020304" pitchFamily="18" charset="0"/>
                <a:cs typeface="Times New Roman" panose="02020603050405020304" pitchFamily="18" charset="0"/>
              </a:rPr>
              <a:t>Tìm những hình ảnh, từ ngữ nói lên khó khăn, nguy hiểm mà các chiến sĩ phải trải qua</a:t>
            </a:r>
            <a:r>
              <a:rPr lang="en-US"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4216716"/>
            <a:ext cx="10820400"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của các chiến sĩ trước khó khăn, nguy hiểm được miêu tả ở mỗi khổ thơ nói lên điều gì?</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4F48BC8-F553-4198-873F-ED87DF6667BF}"/>
              </a:ext>
            </a:extLst>
          </p:cNvPr>
          <p:cNvSpPr txBox="1"/>
          <p:nvPr/>
        </p:nvSpPr>
        <p:spPr>
          <a:xfrm>
            <a:off x="1016276" y="5695217"/>
            <a:ext cx="8358188"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Times New Roman" panose="02020603050405020304" pitchFamily="18" charset="0"/>
              </a:rPr>
              <a:t>  5</a:t>
            </a: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b="1" dirty="0" smtClean="0">
                <a:solidFill>
                  <a:srgbClr val="000000"/>
                </a:solidFill>
                <a:effectLst/>
                <a:latin typeface="Times New Roman" panose="02020603050405020304" pitchFamily="18" charset="0"/>
                <a:ea typeface="Times New Roman" panose="02020603050405020304" pitchFamily="18" charset="0"/>
              </a:rPr>
              <a:t>Chủ đề của bài thơ là gì</a:t>
            </a:r>
            <a:r>
              <a:rPr lang="en-US" sz="2800" b="1" dirty="0" smtClean="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462663" y="683021"/>
            <a:ext cx="5623812" cy="63248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 chiến sĩ làm nhiệm vụ lái xe đưa hàng hóa, vũ khí vào chiến trường</a:t>
            </a:r>
            <a:r>
              <a:rPr lang="en-US" sz="30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0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i="1" kern="0" dirty="0" smtClean="0">
                <a:effectLst/>
                <a:latin typeface="Times New Roman" panose="02020603050405020304" pitchFamily="18" charset="0"/>
                <a:ea typeface="Times New Roman" panose="02020603050405020304" pitchFamily="18" charset="0"/>
                <a:cs typeface="Times New Roman" panose="02020603050405020304" pitchFamily="18" charset="0"/>
              </a:rPr>
              <a:t>(Trong cuộc kháng chiến chống Mỹ cứu nước, các chiến sĩ lái xe đã vượt qua khó khăn, gian khổ và bom đạn ác liệt trên đường Trường Sơn để đưa hàng hóa, vũ khí vào chiến trường.)</a:t>
            </a:r>
            <a:endParaRPr lang="en-US" sz="3000" b="1"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EF4771B-E29C-42C8-BC48-68C4A32F4111}"/>
              </a:ext>
            </a:extLst>
          </p:cNvPr>
          <p:cNvSpPr txBox="1"/>
          <p:nvPr/>
        </p:nvSpPr>
        <p:spPr>
          <a:xfrm>
            <a:off x="844826" y="7984"/>
            <a:ext cx="10820400"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 chiến sĩ trong bài thơ làm nhiệm vụ gì</a:t>
            </a:r>
            <a:r>
              <a:rPr lang="en-US"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hỗ dành sẵn cho Nội dung 4" descr="Ảnh có chứa ngoài trời, cỏ, nước, cánh đồng&#10;&#10;Mô tả được tạo tự động"/>
          <p:cNvPicPr>
            <a:picLocks noChangeAspect="1" noChangeArrowheads="1"/>
          </p:cNvPicPr>
          <p:nvPr/>
        </p:nvPicPr>
        <p:blipFill>
          <a:blip r:embed="rId2">
            <a:extLst>
              <a:ext uri="{28A0092B-C50C-407E-A947-70E740481C1C}">
                <a14:useLocalDpi xmlns:a14="http://schemas.microsoft.com/office/drawing/2010/main" val="0"/>
              </a:ext>
            </a:extLst>
          </a:blip>
          <a:srcRect l="18990" b="9091"/>
          <a:stretch>
            <a:fillRect/>
          </a:stretch>
        </p:blipFill>
        <p:spPr>
          <a:xfrm>
            <a:off x="6245605" y="1236114"/>
            <a:ext cx="5721006" cy="4526511"/>
          </a:xfrm>
          <a:prstGeom prst="rect">
            <a:avLst/>
          </a:prstGeom>
        </p:spPr>
      </p:pic>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23521A-0782-45D4-A494-E6A5FDF73D42}"/>
              </a:ext>
            </a:extLst>
          </p:cNvPr>
          <p:cNvSpPr txBox="1"/>
          <p:nvPr/>
        </p:nvSpPr>
        <p:spPr>
          <a:xfrm>
            <a:off x="239420" y="1266162"/>
            <a:ext cx="2932406" cy="3554819"/>
          </a:xfrm>
          <a:prstGeom prst="rect">
            <a:avLst/>
          </a:prstGeom>
          <a:noFill/>
        </p:spPr>
        <p:txBody>
          <a:bodyPr wrap="square">
            <a:spAutoFit/>
          </a:bodyPr>
          <a:lstStyle/>
          <a:p>
            <a:pPr algn="just">
              <a:lnSpc>
                <a:spcPct val="150000"/>
              </a:lnSpc>
            </a:pPr>
            <a:r>
              <a:rPr lang="vi-VN" sz="3000" b="1" i="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Những </a:t>
            </a:r>
            <a:r>
              <a:rPr lang="vi-VN" sz="30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chiếc xe của </a:t>
            </a:r>
            <a:r>
              <a:rPr lang="vi-VN" sz="3000" b="1" i="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 đều không có kính. Vì bom đạn đã làm vỡ kính.</a:t>
            </a:r>
            <a:endParaRPr lang="en-US" sz="3000" b="1" i="1" dirty="0">
              <a:solidFill>
                <a:srgbClr val="FF0000"/>
              </a:solidFill>
            </a:endParaRPr>
          </a:p>
        </p:txBody>
      </p:sp>
      <p:sp>
        <p:nvSpPr>
          <p:cNvPr id="8" name="TextBox 7">
            <a:extLst>
              <a:ext uri="{FF2B5EF4-FFF2-40B4-BE49-F238E27FC236}">
                <a16:creationId xmlns:a16="http://schemas.microsoft.com/office/drawing/2014/main" id="{0B39A6F6-3136-45DA-BC0C-FB1F29D10556}"/>
              </a:ext>
            </a:extLst>
          </p:cNvPr>
          <p:cNvSpPr txBox="1"/>
          <p:nvPr/>
        </p:nvSpPr>
        <p:spPr>
          <a:xfrm>
            <a:off x="478139" y="217427"/>
            <a:ext cx="10820400"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Những chiếc xe của họ có gì khác thường</a:t>
            </a:r>
            <a:r>
              <a:rPr lang="en-US"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Vì sao?</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nh13"/>
          <p:cNvPicPr>
            <a:picLocks noChangeAspect="1" noChangeArrowheads="1"/>
          </p:cNvPicPr>
          <p:nvPr/>
        </p:nvPicPr>
        <p:blipFill rotWithShape="1">
          <a:blip r:embed="rId2">
            <a:alphaModFix/>
          </a:blip>
          <a:srcRect r="1" b="15993"/>
          <a:stretch/>
        </p:blipFill>
        <p:spPr bwMode="auto">
          <a:xfrm>
            <a:off x="3561133" y="1266163"/>
            <a:ext cx="4654412" cy="266862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solidFill>
            <a:srgbClr val="FFFFFF">
              <a:shade val="85000"/>
            </a:srgbClr>
          </a:solidFill>
          <a:effectLst>
            <a:softEdge rad="0"/>
          </a:effectLst>
        </p:spPr>
      </p:pic>
      <p:pic>
        <p:nvPicPr>
          <p:cNvPr id="10" name="Picture 18" descr="l6"/>
          <p:cNvPicPr>
            <a:picLocks noChangeAspect="1" noChangeArrowheads="1"/>
          </p:cNvPicPr>
          <p:nvPr/>
        </p:nvPicPr>
        <p:blipFill rotWithShape="1">
          <a:blip r:embed="rId3">
            <a:alphaModFix/>
          </a:blip>
          <a:srcRect l="13494" r="1" b="1"/>
          <a:stretch/>
        </p:blipFill>
        <p:spPr bwMode="auto">
          <a:xfrm>
            <a:off x="7142151" y="2238482"/>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solidFill>
            <a:srgbClr val="FFFFFF">
              <a:shade val="85000"/>
            </a:srgbClr>
          </a:solidFill>
          <a:effectLst>
            <a:softEdge rad="0"/>
          </a:effectLst>
        </p:spPr>
      </p:pic>
    </p:spTree>
    <p:extLst>
      <p:ext uri="{BB962C8B-B14F-4D97-AF65-F5344CB8AC3E}">
        <p14:creationId xmlns:p14="http://schemas.microsoft.com/office/powerpoint/2010/main" val="33302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99275" y="2247877"/>
            <a:ext cx="11454302" cy="222939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xe không có kính</a:t>
            </a:r>
          </a:p>
          <a:p>
            <a:pPr marL="180340" marR="0" algn="just">
              <a:lnSpc>
                <a:spcPct val="150000"/>
              </a:lnSpc>
              <a:spcBef>
                <a:spcPts val="0"/>
              </a:spcBef>
              <a:spcAft>
                <a:spcPts val="0"/>
              </a:spcAft>
              <a:tabLst>
                <a:tab pos="270510" algn="l"/>
              </a:tabLst>
            </a:pPr>
            <a:r>
              <a:rPr lang="vi-VN" sz="3200" b="1" i="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3200" b="1" i="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bom giật, bom rung, mưa tuôn, mưa xối như ngoài trời</a:t>
            </a:r>
          </a:p>
          <a:p>
            <a:pPr marL="180340" marR="0" algn="just">
              <a:lnSpc>
                <a:spcPct val="150000"/>
              </a:lnSpc>
              <a:spcBef>
                <a:spcPts val="0"/>
              </a:spcBef>
              <a:spcAft>
                <a:spcPts val="0"/>
              </a:spcAft>
              <a:tabLst>
                <a:tab pos="270510" algn="l"/>
              </a:tabLst>
            </a:pPr>
            <a:r>
              <a:rPr lang="vi-VN" sz="3200" b="1" i="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3200" b="1" i="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bom rơi.</a:t>
            </a:r>
            <a:endParaRPr lang="en-US" sz="32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6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những hình ảnh, từ ngữ nói lên khó khăn, nguy hiểm mà các chiến sĩ phải trải qua</a:t>
            </a:r>
            <a:r>
              <a:rPr lang="en-US" sz="36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59F578-855A-476B-9F71-C53A70F49BBF}"/>
              </a:ext>
            </a:extLst>
          </p:cNvPr>
          <p:cNvSpPr txBox="1"/>
          <p:nvPr/>
        </p:nvSpPr>
        <p:spPr>
          <a:xfrm>
            <a:off x="485597" y="156066"/>
            <a:ext cx="10820400" cy="954107"/>
          </a:xfrm>
          <a:prstGeom prst="rect">
            <a:avLst/>
          </a:prstGeom>
          <a:noFill/>
        </p:spPr>
        <p:txBody>
          <a:bodyPr wrap="square">
            <a:spAutoFit/>
          </a:bodyPr>
          <a:lstStyle/>
          <a:p>
            <a:pPr marL="180340" marR="0" algn="just">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của các chiến sĩ trước khó khăn, nguy hiểm được miêu tả ở mỗi khổ thơ nói lên điều gì?</a:t>
            </a:r>
            <a:endParaRPr lang="en-US" sz="2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32696077"/>
              </p:ext>
            </p:extLst>
          </p:nvPr>
        </p:nvGraphicFramePr>
        <p:xfrm>
          <a:off x="1019627" y="1473523"/>
          <a:ext cx="10851244" cy="4052884"/>
        </p:xfrm>
        <a:graphic>
          <a:graphicData uri="http://schemas.openxmlformats.org/drawingml/2006/table">
            <a:tbl>
              <a:tblPr firstRow="1" bandRow="1">
                <a:tableStyleId>{5C22544A-7EE6-4342-B048-85BDC9FD1C3A}</a:tableStyleId>
              </a:tblPr>
              <a:tblGrid>
                <a:gridCol w="1559868">
                  <a:extLst>
                    <a:ext uri="{9D8B030D-6E8A-4147-A177-3AD203B41FA5}">
                      <a16:colId xmlns:a16="http://schemas.microsoft.com/office/drawing/2014/main" val="20000"/>
                    </a:ext>
                  </a:extLst>
                </a:gridCol>
                <a:gridCol w="4074397">
                  <a:extLst>
                    <a:ext uri="{9D8B030D-6E8A-4147-A177-3AD203B41FA5}">
                      <a16:colId xmlns:a16="http://schemas.microsoft.com/office/drawing/2014/main" val="20001"/>
                    </a:ext>
                  </a:extLst>
                </a:gridCol>
                <a:gridCol w="5216979">
                  <a:extLst>
                    <a:ext uri="{9D8B030D-6E8A-4147-A177-3AD203B41FA5}">
                      <a16:colId xmlns:a16="http://schemas.microsoft.com/office/drawing/2014/main" val="20002"/>
                    </a:ext>
                  </a:extLst>
                </a:gridCol>
              </a:tblGrid>
              <a:tr h="458729">
                <a:tc>
                  <a:txBody>
                    <a:bodyPr/>
                    <a:lstStyle/>
                    <a:p>
                      <a:pPr algn="ctr"/>
                      <a:r>
                        <a:rPr lang="vi-VN" sz="2800" dirty="0" smtClean="0">
                          <a:solidFill>
                            <a:srgbClr val="7030A0"/>
                          </a:solidFill>
                          <a:latin typeface="Times New Roman" panose="02020603050405020304" pitchFamily="18" charset="0"/>
                          <a:cs typeface="Times New Roman" panose="02020603050405020304" pitchFamily="18" charset="0"/>
                        </a:rPr>
                        <a:t>Khổ thơ</a:t>
                      </a:r>
                      <a:endParaRPr lang="en-US" sz="2800" dirty="0">
                        <a:solidFill>
                          <a:srgbClr val="7030A0"/>
                        </a:solidFill>
                        <a:latin typeface="Times New Roman" panose="02020603050405020304" pitchFamily="18" charset="0"/>
                        <a:cs typeface="Times New Roman" panose="02020603050405020304" pitchFamily="18" charset="0"/>
                      </a:endParaRPr>
                    </a:p>
                  </a:txBody>
                  <a:tcPr/>
                </a:tc>
                <a:tc>
                  <a:txBody>
                    <a:bodyPr/>
                    <a:lstStyle/>
                    <a:p>
                      <a:pPr algn="ctr"/>
                      <a:r>
                        <a:rPr lang="vi-VN" sz="2800" dirty="0" smtClean="0">
                          <a:solidFill>
                            <a:srgbClr val="7030A0"/>
                          </a:solidFill>
                          <a:latin typeface="Times New Roman" panose="02020603050405020304" pitchFamily="18" charset="0"/>
                          <a:cs typeface="Times New Roman" panose="02020603050405020304" pitchFamily="18" charset="0"/>
                        </a:rPr>
                        <a:t>Khó khăn, nguy hiểm</a:t>
                      </a:r>
                      <a:endParaRPr lang="en-US" sz="2800" dirty="0">
                        <a:solidFill>
                          <a:srgbClr val="7030A0"/>
                        </a:solidFill>
                        <a:latin typeface="Times New Roman" panose="02020603050405020304" pitchFamily="18" charset="0"/>
                        <a:cs typeface="Times New Roman" panose="02020603050405020304" pitchFamily="18" charset="0"/>
                      </a:endParaRPr>
                    </a:p>
                  </a:txBody>
                  <a:tcPr/>
                </a:tc>
                <a:tc>
                  <a:txBody>
                    <a:bodyPr/>
                    <a:lstStyle/>
                    <a:p>
                      <a:pPr algn="ctr"/>
                      <a:r>
                        <a:rPr lang="vi-VN" sz="2800" dirty="0" smtClean="0">
                          <a:solidFill>
                            <a:srgbClr val="7030A0"/>
                          </a:solidFill>
                          <a:latin typeface="Times New Roman" panose="02020603050405020304" pitchFamily="18" charset="0"/>
                          <a:cs typeface="Times New Roman" panose="02020603050405020304" pitchFamily="18" charset="0"/>
                        </a:rPr>
                        <a:t>Thái độ của các chiến sĩ</a:t>
                      </a:r>
                      <a:endParaRPr lang="en-US" sz="2800"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883681">
                <a:tc>
                  <a:txBody>
                    <a:bodyPr/>
                    <a:lstStyle/>
                    <a:p>
                      <a:pPr algn="ctr"/>
                      <a:r>
                        <a:rPr lang="vi-VN" dirty="0" smtClean="0"/>
                        <a:t>1</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883681">
                <a:tc>
                  <a:txBody>
                    <a:bodyPr/>
                    <a:lstStyle/>
                    <a:p>
                      <a:pPr algn="ctr"/>
                      <a:r>
                        <a:rPr lang="vi-VN" dirty="0" smtClean="0"/>
                        <a:t>2</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883681">
                <a:tc>
                  <a:txBody>
                    <a:bodyPr/>
                    <a:lstStyle/>
                    <a:p>
                      <a:pPr algn="ctr"/>
                      <a:r>
                        <a:rPr lang="vi-VN" dirty="0" smtClean="0"/>
                        <a:t>3</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883681">
                <a:tc>
                  <a:txBody>
                    <a:bodyPr/>
                    <a:lstStyle/>
                    <a:p>
                      <a:pPr algn="ctr"/>
                      <a:r>
                        <a:rPr lang="vi-VN" dirty="0" smtClean="0"/>
                        <a:t>4</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1BDF96EC-BB36-4AB7-8ADB-4E57885BC93A}"/>
              </a:ext>
            </a:extLst>
          </p:cNvPr>
          <p:cNvSpPr txBox="1"/>
          <p:nvPr/>
        </p:nvSpPr>
        <p:spPr>
          <a:xfrm>
            <a:off x="2604408" y="1881723"/>
            <a:ext cx="427808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bom giật, bom rung, </a:t>
            </a:r>
          </a:p>
          <a:p>
            <a:pPr marL="180340" marR="0" algn="just">
              <a:spcBef>
                <a:spcPts val="0"/>
              </a:spcBef>
              <a:spcAft>
                <a:spcPts val="0"/>
              </a:spcAft>
              <a:tabLst>
                <a:tab pos="270510" algn="l"/>
              </a:tabLst>
            </a:pPr>
            <a:r>
              <a:rPr lang="vi-VN" sz="2800" b="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kính vỡ</a:t>
            </a:r>
            <a:endParaRPr lang="en-US" sz="28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6809015" y="1918329"/>
            <a:ext cx="4980214"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vẫn ung dung ngồi trong buồng lái</a:t>
            </a:r>
            <a:endParaRPr lang="en-US" sz="28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BDF96EC-BB36-4AB7-8ADB-4E57885BC93A}"/>
              </a:ext>
            </a:extLst>
          </p:cNvPr>
          <p:cNvSpPr txBox="1"/>
          <p:nvPr/>
        </p:nvSpPr>
        <p:spPr>
          <a:xfrm>
            <a:off x="2604408" y="2826055"/>
            <a:ext cx="4278086" cy="523220"/>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gió lùa vào xe</a:t>
            </a:r>
            <a:endParaRPr lang="en-US" sz="2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BDF96EC-BB36-4AB7-8ADB-4E57885BC93A}"/>
              </a:ext>
            </a:extLst>
          </p:cNvPr>
          <p:cNvSpPr txBox="1"/>
          <p:nvPr/>
        </p:nvSpPr>
        <p:spPr>
          <a:xfrm>
            <a:off x="6809015" y="2740200"/>
            <a:ext cx="506185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nhìn ngắm con đường, bầu trời sao, những cánh chim.</a:t>
            </a:r>
            <a:endParaRPr lang="en-US" sz="2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BDF96EC-BB36-4AB7-8ADB-4E57885BC93A}"/>
              </a:ext>
            </a:extLst>
          </p:cNvPr>
          <p:cNvSpPr txBox="1"/>
          <p:nvPr/>
        </p:nvSpPr>
        <p:spPr>
          <a:xfrm>
            <a:off x="2473779" y="3661651"/>
            <a:ext cx="427808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100"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mưa tuôn, mưa xối vào trong xe</a:t>
            </a:r>
            <a:endParaRPr lang="en-US" sz="28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BDF96EC-BB36-4AB7-8ADB-4E57885BC93A}"/>
              </a:ext>
            </a:extLst>
          </p:cNvPr>
          <p:cNvSpPr txBox="1"/>
          <p:nvPr/>
        </p:nvSpPr>
        <p:spPr>
          <a:xfrm>
            <a:off x="6809015" y="3592008"/>
            <a:ext cx="506185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vẫn lái thêm trăm cây số nữa, để mặc gió lùa làm khô áo.</a:t>
            </a:r>
            <a:endParaRPr lang="en-US" sz="28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BDF96EC-BB36-4AB7-8ADB-4E57885BC93A}"/>
              </a:ext>
            </a:extLst>
          </p:cNvPr>
          <p:cNvSpPr txBox="1"/>
          <p:nvPr/>
        </p:nvSpPr>
        <p:spPr>
          <a:xfrm>
            <a:off x="2699658" y="4615758"/>
            <a:ext cx="3921578" cy="523220"/>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bom rơi</a:t>
            </a:r>
            <a:endParaRPr lang="en-US" sz="2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BDF96EC-BB36-4AB7-8ADB-4E57885BC93A}"/>
              </a:ext>
            </a:extLst>
          </p:cNvPr>
          <p:cNvSpPr txBox="1"/>
          <p:nvPr/>
        </p:nvSpPr>
        <p:spPr>
          <a:xfrm>
            <a:off x="6727373" y="4546115"/>
            <a:ext cx="506185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họp thành tiểu đội, bắt tay nhau qua cửa kính vỡ rồi.</a:t>
            </a:r>
            <a:endParaRPr lang="en-US" sz="2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97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1+#ppt_w/2"/>
                                          </p:val>
                                        </p:tav>
                                        <p:tav tm="100000">
                                          <p:val>
                                            <p:strVal val="#ppt_x"/>
                                          </p:val>
                                        </p:tav>
                                      </p:tavLst>
                                    </p:anim>
                                    <p:anim calcmode="lin" valueType="num">
                                      <p:cBhvr additive="base">
                                        <p:cTn id="5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23521A-0782-45D4-A494-E6A5FDF73D42}"/>
              </a:ext>
            </a:extLst>
          </p:cNvPr>
          <p:cNvSpPr txBox="1"/>
          <p:nvPr/>
        </p:nvSpPr>
        <p:spPr>
          <a:xfrm>
            <a:off x="1364500" y="5530802"/>
            <a:ext cx="10725745" cy="660758"/>
          </a:xfrm>
          <a:prstGeom prst="rect">
            <a:avLst/>
          </a:prstGeom>
          <a:noFill/>
        </p:spPr>
        <p:txBody>
          <a:bodyPr wrap="square">
            <a:spAutoFit/>
          </a:bodyPr>
          <a:lstStyle/>
          <a:p>
            <a:pPr algn="just">
              <a:lnSpc>
                <a:spcPct val="150000"/>
              </a:lnSpc>
            </a:pPr>
            <a:r>
              <a:rPr lang="vi-VN" sz="2800"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 chiến sĩ lái xe là những người lạc quan, dũng cảm, yêu nước.</a:t>
            </a:r>
            <a:endParaRPr lang="en-US" sz="2800" b="1" dirty="0">
              <a:solidFill>
                <a:srgbClr val="FF0000"/>
              </a:solidFill>
            </a:endParaRPr>
          </a:p>
        </p:txBody>
      </p:sp>
      <p:pic>
        <p:nvPicPr>
          <p:cNvPr id="13" name="Hình ảnh 3" descr="Ảnh có chứa người, ngoài trời, cây, quân phục&#10;&#10;Mô tả được tạo với mức tin cậy rất cao"/>
          <p:cNvPicPr>
            <a:picLocks noChangeAspect="1"/>
          </p:cNvPicPr>
          <p:nvPr/>
        </p:nvPicPr>
        <p:blipFill rotWithShape="1">
          <a:blip r:embed="rId2"/>
          <a:srcRect l="2219" r="20813"/>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15" name="Chỗ dành sẵn cho Nội dung 4" descr="Ảnh có chứa người, ngoài trời, đồng phục, nhóm&#10;&#10;Mô tả được tạo tự động"/>
          <p:cNvPicPr>
            <a:picLocks noChangeAspect="1" noChangeArrowheads="1"/>
          </p:cNvPicPr>
          <p:nvPr/>
        </p:nvPicPr>
        <p:blipFill>
          <a:blip r:embed="rId3">
            <a:extLst>
              <a:ext uri="{28A0092B-C50C-407E-A947-70E740481C1C}">
                <a14:useLocalDpi xmlns:a14="http://schemas.microsoft.com/office/drawing/2010/main" val="0"/>
              </a:ext>
            </a:extLst>
          </a:blip>
          <a:srcRect t="842" b="23399"/>
          <a:stretch>
            <a:fillRect/>
          </a:stretch>
        </p:blipFill>
        <p:spPr>
          <a:xfrm>
            <a:off x="5681098" y="1704975"/>
            <a:ext cx="5843819" cy="3825827"/>
          </a:xfrm>
          <a:prstGeom prst="rect">
            <a:avLst/>
          </a:prstGeom>
        </p:spPr>
      </p:pic>
    </p:spTree>
    <p:extLst>
      <p:ext uri="{BB962C8B-B14F-4D97-AF65-F5344CB8AC3E}">
        <p14:creationId xmlns:p14="http://schemas.microsoft.com/office/powerpoint/2010/main" val="383926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1783719" y="592538"/>
            <a:ext cx="8358188" cy="707886"/>
          </a:xfrm>
          <a:prstGeom prst="rect">
            <a:avLst/>
          </a:prstGeom>
          <a:noFill/>
        </p:spPr>
        <p:txBody>
          <a:bodyPr wrap="square">
            <a:spAutoFit/>
          </a:bodyPr>
          <a:lstStyle/>
          <a:p>
            <a:r>
              <a:rPr lang="en-US" sz="4000" b="1" dirty="0">
                <a:solidFill>
                  <a:srgbClr val="0070C0"/>
                </a:solidFill>
                <a:effectLst/>
                <a:latin typeface="Times New Roman" panose="02020603050405020304" pitchFamily="18" charset="0"/>
                <a:ea typeface="Times New Roman" panose="02020603050405020304" pitchFamily="18" charset="0"/>
              </a:rPr>
              <a:t>  5</a:t>
            </a:r>
            <a:r>
              <a:rPr lang="en-US" sz="4000" b="1" dirty="0">
                <a:solidFill>
                  <a:srgbClr val="0070C0"/>
                </a:solidFill>
                <a:latin typeface="Times New Roman" panose="02020603050405020304" pitchFamily="18" charset="0"/>
                <a:ea typeface="Times New Roman" panose="02020603050405020304" pitchFamily="18" charset="0"/>
              </a:rPr>
              <a:t>.</a:t>
            </a:r>
            <a:r>
              <a:rPr lang="en-US" sz="4000" b="1" dirty="0">
                <a:solidFill>
                  <a:srgbClr val="0070C0"/>
                </a:solidFill>
                <a:effectLst/>
                <a:latin typeface="Times New Roman" panose="02020603050405020304" pitchFamily="18" charset="0"/>
                <a:ea typeface="Times New Roman" panose="02020603050405020304" pitchFamily="18" charset="0"/>
              </a:rPr>
              <a:t> </a:t>
            </a:r>
            <a:r>
              <a:rPr lang="vi-VN" sz="4000" b="1" dirty="0" smtClean="0">
                <a:solidFill>
                  <a:srgbClr val="0070C0"/>
                </a:solidFill>
                <a:effectLst/>
                <a:latin typeface="Times New Roman" panose="02020603050405020304" pitchFamily="18" charset="0"/>
                <a:ea typeface="Times New Roman" panose="02020603050405020304" pitchFamily="18" charset="0"/>
              </a:rPr>
              <a:t>Chủ đề của bài thơ là gì</a:t>
            </a:r>
            <a:r>
              <a:rPr lang="en-US" sz="4000" b="1" dirty="0" smtClean="0">
                <a:solidFill>
                  <a:srgbClr val="0070C0"/>
                </a:solidFill>
                <a:effectLst/>
                <a:latin typeface="Times New Roman" panose="02020603050405020304" pitchFamily="18" charset="0"/>
                <a:ea typeface="Times New Roman" panose="02020603050405020304" pitchFamily="18" charset="0"/>
              </a:rPr>
              <a:t>?</a:t>
            </a:r>
            <a:endParaRPr lang="en-US" sz="4000" b="1" dirty="0">
              <a:solidFill>
                <a:srgbClr val="0070C0"/>
              </a:solidFill>
            </a:endParaRPr>
          </a:p>
        </p:txBody>
      </p:sp>
      <p:sp>
        <p:nvSpPr>
          <p:cNvPr id="3" name="TextBox 2">
            <a:extLst>
              <a:ext uri="{FF2B5EF4-FFF2-40B4-BE49-F238E27FC236}">
                <a16:creationId xmlns:a16="http://schemas.microsoft.com/office/drawing/2014/main" id="{9A23521A-0782-45D4-A494-E6A5FDF73D42}"/>
              </a:ext>
            </a:extLst>
          </p:cNvPr>
          <p:cNvSpPr txBox="1"/>
          <p:nvPr/>
        </p:nvSpPr>
        <p:spPr>
          <a:xfrm>
            <a:off x="609601" y="1977977"/>
            <a:ext cx="11258550" cy="2308324"/>
          </a:xfrm>
          <a:prstGeom prst="rect">
            <a:avLst/>
          </a:prstGeom>
          <a:noFill/>
        </p:spPr>
        <p:txBody>
          <a:bodyPr wrap="square">
            <a:spAutoFit/>
          </a:bodyPr>
          <a:lstStyle/>
          <a:p>
            <a:pPr algn="just">
              <a:lnSpc>
                <a:spcPct val="150000"/>
              </a:lnSpc>
            </a:pPr>
            <a:r>
              <a:rPr lang="vi-VN" sz="4800"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Bài thơ ca ngợi lòng dũng cảm và </a:t>
            </a:r>
          </a:p>
          <a:p>
            <a:pPr algn="just">
              <a:lnSpc>
                <a:spcPct val="150000"/>
              </a:lnSpc>
            </a:pPr>
            <a:r>
              <a:rPr lang="vi-VN" sz="4800"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 thần lạc quan của các chiến sĩ lái xe.</a:t>
            </a:r>
            <a:endParaRPr lang="en-US" sz="4800" b="1" dirty="0">
              <a:solidFill>
                <a:srgbClr val="FF0000"/>
              </a:solidFill>
            </a:endParaRPr>
          </a:p>
        </p:txBody>
      </p:sp>
    </p:spTree>
    <p:extLst>
      <p:ext uri="{BB962C8B-B14F-4D97-AF65-F5344CB8AC3E}">
        <p14:creationId xmlns:p14="http://schemas.microsoft.com/office/powerpoint/2010/main" val="27852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2721692" y="1171718"/>
            <a:ext cx="8975534"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HĐ3. ĐỌC NÂNG CAO</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269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748179" y="289493"/>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vi-VN" sz="4267" b="1" kern="0" dirty="0" smtClean="0">
                  <a:solidFill>
                    <a:srgbClr val="1F5F73">
                      <a:lumMod val="75000"/>
                    </a:srgbClr>
                  </a:solidFill>
                  <a:latin typeface="Calibri" panose="020F0502020204030204" pitchFamily="34" charset="0"/>
                  <a:cs typeface="Calibri" panose="020F0502020204030204" pitchFamily="34" charset="0"/>
                  <a:sym typeface="Arial"/>
                </a:rPr>
                <a:t>Em hãy nêu giọng</a:t>
              </a:r>
              <a:r>
                <a:rPr lang="en-US" sz="4267" b="1" kern="0" dirty="0" smtClean="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vi-VN" sz="4267" b="1" kern="0" dirty="0" smtClean="0">
                  <a:solidFill>
                    <a:srgbClr val="1F5F73">
                      <a:lumMod val="75000"/>
                    </a:srgbClr>
                  </a:solidFill>
                  <a:latin typeface="Calibri" panose="020F0502020204030204" pitchFamily="34" charset="0"/>
                  <a:cs typeface="Calibri" panose="020F0502020204030204" pitchFamily="34" charset="0"/>
                  <a:sym typeface="Arial"/>
                </a:rPr>
                <a:t>thơ</a:t>
              </a:r>
              <a:r>
                <a:rPr lang="en-US" sz="4267" b="1" kern="0" dirty="0" smtClean="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dõng dạc, rõ ràng pha chút dí dỏm.</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609601" y="906863"/>
            <a:ext cx="11077574" cy="2554545"/>
          </a:xfrm>
          <a:prstGeom prst="rect">
            <a:avLst/>
          </a:prstGeom>
          <a:noFill/>
        </p:spPr>
        <p:txBody>
          <a:bodyPr wrap="square">
            <a:spAutoFit/>
          </a:bodyPr>
          <a:lstStyle/>
          <a:p>
            <a:r>
              <a:rPr lang="vi-VN" sz="4000" b="1" dirty="0" smtClean="0">
                <a:solidFill>
                  <a:srgbClr val="FF0000"/>
                </a:solidFill>
                <a:effectLst/>
                <a:latin typeface="Times New Roman" panose="02020603050405020304" pitchFamily="18" charset="0"/>
                <a:ea typeface="Times New Roman" panose="02020603050405020304" pitchFamily="18" charset="0"/>
              </a:rPr>
              <a:t>Không</a:t>
            </a:r>
            <a:r>
              <a:rPr lang="vi-VN" sz="4000" b="1" dirty="0" smtClean="0">
                <a:solidFill>
                  <a:srgbClr val="0070C0"/>
                </a:solidFill>
                <a:effectLst/>
                <a:latin typeface="Times New Roman" panose="02020603050405020304" pitchFamily="18" charset="0"/>
                <a:ea typeface="Times New Roman" panose="02020603050405020304" pitchFamily="18" charset="0"/>
              </a:rPr>
              <a:t> có kính không phải vì xe không có kính</a:t>
            </a:r>
          </a:p>
          <a:p>
            <a:r>
              <a:rPr lang="vi-VN" sz="4000" b="1" dirty="0" smtClean="0">
                <a:solidFill>
                  <a:srgbClr val="0070C0"/>
                </a:solidFill>
                <a:latin typeface="Times New Roman" panose="02020603050405020304" pitchFamily="18" charset="0"/>
              </a:rPr>
              <a:t>Bom </a:t>
            </a:r>
            <a:r>
              <a:rPr lang="vi-VN" sz="4000" b="1" dirty="0" smtClean="0">
                <a:solidFill>
                  <a:srgbClr val="FF0000"/>
                </a:solidFill>
                <a:latin typeface="Times New Roman" panose="02020603050405020304" pitchFamily="18" charset="0"/>
              </a:rPr>
              <a:t>giật</a:t>
            </a:r>
            <a:r>
              <a:rPr lang="vi-VN" sz="4000" b="1" dirty="0" smtClean="0">
                <a:solidFill>
                  <a:srgbClr val="0070C0"/>
                </a:solidFill>
                <a:latin typeface="Times New Roman" panose="02020603050405020304" pitchFamily="18" charset="0"/>
              </a:rPr>
              <a:t>, bom </a:t>
            </a:r>
            <a:r>
              <a:rPr lang="vi-VN" sz="4000" b="1" dirty="0" smtClean="0">
                <a:solidFill>
                  <a:srgbClr val="FF0000"/>
                </a:solidFill>
                <a:latin typeface="Times New Roman" panose="02020603050405020304" pitchFamily="18" charset="0"/>
              </a:rPr>
              <a:t>rung</a:t>
            </a:r>
            <a:r>
              <a:rPr lang="vi-VN" sz="4000" b="1" dirty="0" smtClean="0">
                <a:solidFill>
                  <a:srgbClr val="0070C0"/>
                </a:solidFill>
                <a:latin typeface="Times New Roman" panose="02020603050405020304" pitchFamily="18" charset="0"/>
              </a:rPr>
              <a:t> kính vỡ đi rồi</a:t>
            </a:r>
          </a:p>
          <a:p>
            <a:r>
              <a:rPr lang="vi-VN" sz="4000" b="1" dirty="0" smtClean="0">
                <a:solidFill>
                  <a:srgbClr val="FF0000"/>
                </a:solidFill>
                <a:latin typeface="Times New Roman" panose="02020603050405020304" pitchFamily="18" charset="0"/>
              </a:rPr>
              <a:t>Ung dung </a:t>
            </a:r>
            <a:r>
              <a:rPr lang="vi-VN" sz="4000" b="1" dirty="0" smtClean="0">
                <a:solidFill>
                  <a:srgbClr val="0070C0"/>
                </a:solidFill>
                <a:latin typeface="Times New Roman" panose="02020603050405020304" pitchFamily="18" charset="0"/>
              </a:rPr>
              <a:t>buồng lái ta ngồi,</a:t>
            </a:r>
          </a:p>
          <a:p>
            <a:r>
              <a:rPr lang="vi-VN" sz="4000" b="1" dirty="0" smtClean="0">
                <a:solidFill>
                  <a:srgbClr val="0070C0"/>
                </a:solidFill>
                <a:latin typeface="Times New Roman" panose="02020603050405020304" pitchFamily="18" charset="0"/>
              </a:rPr>
              <a:t>Nhìn đất, nhìn trời, nhìn thẳng.</a:t>
            </a:r>
            <a:endParaRPr lang="en-US" sz="4000" b="1" dirty="0">
              <a:solidFill>
                <a:srgbClr val="0070C0"/>
              </a:solidFill>
            </a:endParaRPr>
          </a:p>
        </p:txBody>
      </p:sp>
      <p:cxnSp>
        <p:nvCxnSpPr>
          <p:cNvPr id="4" name="Straight Connector 3"/>
          <p:cNvCxnSpPr/>
          <p:nvPr/>
        </p:nvCxnSpPr>
        <p:spPr>
          <a:xfrm flipH="1">
            <a:off x="3901167" y="957207"/>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0819038" y="98000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850331" y="98000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815317" y="162012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53692" y="160203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139792" y="164013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180613" y="161767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815316" y="222415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711042" y="222415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96765" y="2219660"/>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763607" y="286978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970687" y="28459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5"/>
          <a:stretch>
            <a:fillRect/>
          </a:stretch>
        </p:blipFill>
        <p:spPr>
          <a:xfrm>
            <a:off x="427052" y="1976656"/>
            <a:ext cx="7620660" cy="3938357"/>
          </a:xfrm>
          <a:prstGeom prst="rect">
            <a:avLst/>
          </a:prstGeom>
        </p:spPr>
      </p:pic>
      <p:sp>
        <p:nvSpPr>
          <p:cNvPr id="6" name="TextBox 5">
            <a:extLst>
              <a:ext uri="{FF2B5EF4-FFF2-40B4-BE49-F238E27FC236}">
                <a16:creationId xmlns:a16="http://schemas.microsoft.com/office/drawing/2014/main" id="{6F7AB981-34C3-46EA-8410-43DD6C45035C}"/>
              </a:ext>
            </a:extLst>
          </p:cNvPr>
          <p:cNvSpPr txBox="1"/>
          <p:nvPr/>
        </p:nvSpPr>
        <p:spPr>
          <a:xfrm>
            <a:off x="2102567" y="333518"/>
            <a:ext cx="8385629" cy="1107996"/>
          </a:xfrm>
          <a:prstGeom prst="rect">
            <a:avLst/>
          </a:prstGeom>
          <a:noFill/>
        </p:spPr>
        <p:txBody>
          <a:bodyPr wrap="none" rtlCol="0">
            <a:spAutoFit/>
          </a:bodyPr>
          <a:lstStyle/>
          <a:p>
            <a:pPr algn="l"/>
            <a:r>
              <a:rPr lang="vi-VN" sz="6600" b="1" dirty="0" smtClean="0">
                <a:solidFill>
                  <a:srgbClr val="002060"/>
                </a:solidFill>
                <a:latin typeface="Times New Roman" panose="02020603050405020304" pitchFamily="18" charset="0"/>
                <a:cs typeface="Times New Roman" panose="02020603050405020304" pitchFamily="18" charset="0"/>
              </a:rPr>
              <a:t>THI ĐỌC DIỄN CẢM</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
        <p:nvSpPr>
          <p:cNvPr id="8" name="TextBox 7">
            <a:extLst>
              <a:ext uri="{FF2B5EF4-FFF2-40B4-BE49-F238E27FC236}">
                <a16:creationId xmlns:a16="http://schemas.microsoft.com/office/drawing/2014/main" id="{B4F48BC8-F553-4198-873F-ED87DF6667BF}"/>
              </a:ext>
            </a:extLst>
          </p:cNvPr>
          <p:cNvSpPr txBox="1"/>
          <p:nvPr/>
        </p:nvSpPr>
        <p:spPr>
          <a:xfrm>
            <a:off x="400051" y="2604301"/>
            <a:ext cx="5381624" cy="2246769"/>
          </a:xfrm>
          <a:prstGeom prst="rect">
            <a:avLst/>
          </a:prstGeom>
          <a:noFill/>
        </p:spPr>
        <p:txBody>
          <a:bodyPr wrap="square">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1. Tìm đọc thêm ở nhà:</a:t>
            </a:r>
          </a:p>
          <a:p>
            <a:r>
              <a:rPr lang="vi-VN" sz="2800" b="1" dirty="0" smtClean="0">
                <a:solidFill>
                  <a:srgbClr val="0070C0"/>
                </a:solidFill>
                <a:latin typeface="Times New Roman" panose="02020603050405020304" pitchFamily="18" charset="0"/>
                <a:cs typeface="Times New Roman" panose="02020603050405020304" pitchFamily="18" charset="0"/>
              </a:rPr>
              <a:t>- 2 câu chuyện (hoặc 1 bài thơ, 1 câu chuyện) về lòng dũng cảm.</a:t>
            </a:r>
          </a:p>
          <a:p>
            <a:r>
              <a:rPr lang="vi-VN" sz="2800" b="1" dirty="0" smtClean="0">
                <a:solidFill>
                  <a:srgbClr val="0070C0"/>
                </a:solidFill>
                <a:latin typeface="Times New Roman" panose="02020603050405020304" pitchFamily="18" charset="0"/>
                <a:cs typeface="Times New Roman" panose="02020603050405020304" pitchFamily="18" charset="0"/>
              </a:rPr>
              <a:t>- 1 bài văn (bài báo) miêu tả hoặc cung cấp thông tin về con vật.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4F48BC8-F553-4198-873F-ED87DF6667BF}"/>
              </a:ext>
            </a:extLst>
          </p:cNvPr>
          <p:cNvSpPr txBox="1"/>
          <p:nvPr/>
        </p:nvSpPr>
        <p:spPr>
          <a:xfrm>
            <a:off x="6334126" y="2499526"/>
            <a:ext cx="5381624" cy="3108543"/>
          </a:xfrm>
          <a:prstGeom prst="rect">
            <a:avLst/>
          </a:prstGeom>
          <a:noFill/>
        </p:spPr>
        <p:txBody>
          <a:bodyPr wrap="square">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2. Viết vào phiếu đọc sách:</a:t>
            </a:r>
          </a:p>
          <a:p>
            <a:r>
              <a:rPr lang="vi-VN" sz="2800" b="1" dirty="0" smtClean="0">
                <a:solidFill>
                  <a:srgbClr val="0070C0"/>
                </a:solidFill>
                <a:latin typeface="Times New Roman" panose="02020603050405020304" pitchFamily="18" charset="0"/>
                <a:cs typeface="Times New Roman" panose="02020603050405020304" pitchFamily="18" charset="0"/>
              </a:rPr>
              <a:t>- Tên bài đọc và một số nội dung chính của bài đọc (nhân vật hoặc sự việc, hình ảnh, câu văn em thích).</a:t>
            </a:r>
          </a:p>
          <a:p>
            <a:r>
              <a:rPr lang="vi-VN" sz="2800" b="1" dirty="0" smtClean="0">
                <a:solidFill>
                  <a:srgbClr val="0070C0"/>
                </a:solidFill>
                <a:latin typeface="Times New Roman" panose="02020603050405020304" pitchFamily="18" charset="0"/>
                <a:cs typeface="Times New Roman" panose="02020603050405020304" pitchFamily="18" charset="0"/>
              </a:rPr>
              <a:t>- Cảm nghĩ của em về một trong những nội dung trên.</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F7AB981-34C3-46EA-8410-43DD6C45035C}"/>
              </a:ext>
            </a:extLst>
          </p:cNvPr>
          <p:cNvSpPr txBox="1"/>
          <p:nvPr/>
        </p:nvSpPr>
        <p:spPr>
          <a:xfrm>
            <a:off x="1654892" y="447818"/>
            <a:ext cx="6077305" cy="1107996"/>
          </a:xfrm>
          <a:prstGeom prst="rect">
            <a:avLst/>
          </a:prstGeom>
          <a:noFill/>
        </p:spPr>
        <p:txBody>
          <a:bodyPr wrap="none" rtlCol="0">
            <a:spAutoFit/>
          </a:bodyPr>
          <a:lstStyle/>
          <a:p>
            <a:pPr algn="l"/>
            <a:r>
              <a:rPr lang="vi-VN" sz="6600" b="1" smtClean="0">
                <a:solidFill>
                  <a:srgbClr val="002060"/>
                </a:solidFill>
                <a:latin typeface="Times New Roman" panose="02020603050405020304" pitchFamily="18" charset="0"/>
                <a:cs typeface="Times New Roman" panose="02020603050405020304" pitchFamily="18" charset="0"/>
              </a:rPr>
              <a:t>Tự đọc sách báo</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ô Gái Mở Đường [Official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2217" y="26125"/>
            <a:ext cx="11364685" cy="6831875"/>
          </a:xfrm>
          <a:prstGeom prst="rect">
            <a:avLst/>
          </a:prstGeom>
        </p:spPr>
      </p:pic>
    </p:spTree>
    <p:extLst>
      <p:ext uri="{BB962C8B-B14F-4D97-AF65-F5344CB8AC3E}">
        <p14:creationId xmlns:p14="http://schemas.microsoft.com/office/powerpoint/2010/main" val="480973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981050-09A0-43D3-8527-20B1670CD73D}"/>
              </a:ext>
            </a:extLst>
          </p:cNvPr>
          <p:cNvSpPr txBox="1"/>
          <p:nvPr/>
        </p:nvSpPr>
        <p:spPr>
          <a:xfrm>
            <a:off x="775097" y="19882"/>
            <a:ext cx="10744710" cy="3108543"/>
          </a:xfrm>
          <a:prstGeom prst="rect">
            <a:avLst/>
          </a:prstGeom>
          <a:noFill/>
        </p:spPr>
        <p:txBody>
          <a:bodyPr wrap="square">
            <a:spAutoFit/>
          </a:bodyPr>
          <a:lstStyle/>
          <a:p>
            <a:r>
              <a:rPr lang="vi-VN" sz="2800" b="1" dirty="0" smtClean="0">
                <a:solidFill>
                  <a:srgbClr val="FF0000"/>
                </a:solidFill>
              </a:rPr>
              <a:t>1. Quan sát tranh và đọc tên các bài thơ, câu chuyện dưới đây. Hãy đoán xem bài thơ, câu chuyện ấy nói về hành động dũng cảm nào:</a:t>
            </a:r>
          </a:p>
          <a:p>
            <a:r>
              <a:rPr lang="vi-VN" sz="2800" b="1" dirty="0" smtClean="0">
                <a:solidFill>
                  <a:srgbClr val="0070C0"/>
                </a:solidFill>
              </a:rPr>
              <a:t>a. Dũng cảm trong lao động.</a:t>
            </a:r>
          </a:p>
          <a:p>
            <a:r>
              <a:rPr lang="vi-VN" sz="2800" b="1" dirty="0" smtClean="0">
                <a:solidFill>
                  <a:srgbClr val="0070C0"/>
                </a:solidFill>
              </a:rPr>
              <a:t>b. Dũng cảm trong chiến đấu.</a:t>
            </a:r>
          </a:p>
          <a:p>
            <a:r>
              <a:rPr lang="vi-VN" sz="2800" b="1" dirty="0" smtClean="0">
                <a:solidFill>
                  <a:srgbClr val="0070C0"/>
                </a:solidFill>
              </a:rPr>
              <a:t>c. Dũng cảm trong bảo vệ lẽ phải.</a:t>
            </a:r>
          </a:p>
          <a:p>
            <a:endParaRPr lang="en-US" sz="2800" b="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59528"/>
            <a:ext cx="3992336" cy="409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759528"/>
            <a:ext cx="4333875" cy="390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399" y="2759527"/>
            <a:ext cx="4207330" cy="409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6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579154" y="596620"/>
            <a:ext cx="10744710" cy="6186309"/>
          </a:xfrm>
          <a:prstGeom prst="rect">
            <a:avLst/>
          </a:prstGeom>
          <a:noFill/>
        </p:spPr>
        <p:txBody>
          <a:bodyPr wrap="square">
            <a:spAutoFit/>
          </a:bodyPr>
          <a:lstStyle/>
          <a:p>
            <a:pPr>
              <a:lnSpc>
                <a:spcPct val="150000"/>
              </a:lnSpc>
            </a:pPr>
            <a:r>
              <a:rPr lang="vi-VN" sz="4400" b="1" dirty="0" smtClean="0">
                <a:solidFill>
                  <a:srgbClr val="FF0000"/>
                </a:solidFill>
              </a:rPr>
              <a:t>2. Trao đổi về một số biểu hiện của lòng dũng cảm ở học sinh:</a:t>
            </a:r>
          </a:p>
          <a:p>
            <a:pPr>
              <a:lnSpc>
                <a:spcPct val="150000"/>
              </a:lnSpc>
            </a:pPr>
            <a:r>
              <a:rPr lang="vi-VN" sz="4400" b="1" dirty="0" smtClean="0">
                <a:solidFill>
                  <a:srgbClr val="0070C0"/>
                </a:solidFill>
              </a:rPr>
              <a:t>    a. Khi thấy bản thân mình mắc lỗi.</a:t>
            </a:r>
          </a:p>
          <a:p>
            <a:pPr>
              <a:lnSpc>
                <a:spcPct val="150000"/>
              </a:lnSpc>
            </a:pPr>
            <a:r>
              <a:rPr lang="vi-VN" sz="4400" b="1" dirty="0" smtClean="0">
                <a:solidFill>
                  <a:srgbClr val="0070C0"/>
                </a:solidFill>
              </a:rPr>
              <a:t>    b. Khi thấy bạn làm điều sai trái.</a:t>
            </a:r>
          </a:p>
          <a:p>
            <a:pPr>
              <a:lnSpc>
                <a:spcPct val="150000"/>
              </a:lnSpc>
            </a:pPr>
            <a:r>
              <a:rPr lang="vi-VN" sz="4400" b="1" dirty="0" smtClean="0">
                <a:solidFill>
                  <a:srgbClr val="0070C0"/>
                </a:solidFill>
              </a:rPr>
              <a:t>    c. Khi thấy cần bảo vệ lẽ phải.</a:t>
            </a:r>
          </a:p>
          <a:p>
            <a:pPr>
              <a:lnSpc>
                <a:spcPct val="150000"/>
              </a:lnSpc>
            </a:pPr>
            <a:endParaRPr lang="en-US" sz="4400" b="1" dirty="0">
              <a:solidFill>
                <a:srgbClr val="FF0000"/>
              </a:solidFill>
            </a:endParaRPr>
          </a:p>
        </p:txBody>
      </p:sp>
    </p:spTree>
    <p:extLst>
      <p:ext uri="{BB962C8B-B14F-4D97-AF65-F5344CB8AC3E}">
        <p14:creationId xmlns:p14="http://schemas.microsoft.com/office/powerpoint/2010/main" val="694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563708-0776-4076-A940-BF5C7287EF01}"/>
              </a:ext>
            </a:extLst>
          </p:cNvPr>
          <p:cNvSpPr txBox="1"/>
          <p:nvPr/>
        </p:nvSpPr>
        <p:spPr>
          <a:xfrm>
            <a:off x="38101" y="819150"/>
            <a:ext cx="3924300" cy="378565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 </a:t>
            </a:r>
            <a:r>
              <a:rPr lang="vi-VN"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THƠ </a:t>
            </a:r>
            <a:endParaRPr lang="en-US"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 TIỂU ĐỘI </a:t>
            </a:r>
            <a:endParaRPr lang="en-US"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XE KHÔNG KÍNH</a:t>
            </a:r>
          </a:p>
          <a:p>
            <a:pPr marL="180340" marR="0" algn="ctr">
              <a:lnSpc>
                <a:spcPct val="150000"/>
              </a:lnSpc>
              <a:spcBef>
                <a:spcPts val="0"/>
              </a:spcBef>
              <a:spcAft>
                <a:spcPts val="0"/>
              </a:spcAft>
              <a:tabLst>
                <a:tab pos="270510" algn="l"/>
              </a:tabLst>
            </a:pP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4" descr="90 năm ĐCS Việt Nam: Mở đường Trường Sơn - sự nhạy bén tư duy và tài thao  lược trong chỉ đạo chiến tranh của Đảng - Ảnh chuyên đề - Thông"/>
          <p:cNvPicPr>
            <a:picLocks noChangeAspect="1" noChangeArrowheads="1"/>
          </p:cNvPicPr>
          <p:nvPr/>
        </p:nvPicPr>
        <p:blipFill rotWithShape="1">
          <a:blip r:embed="rId2"/>
          <a:srcRect l="12397" r="9854"/>
          <a:stretch/>
        </p:blipFill>
        <p:spPr bwMode="auto">
          <a:xfrm>
            <a:off x="3962401" y="0"/>
            <a:ext cx="4490975" cy="405779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p:spPr>
      </p:pic>
      <p:pic>
        <p:nvPicPr>
          <p:cNvPr id="7" name="Picture 6" descr="Kỷ niệm 60 năm Ngày mở đường Hồ Chí Minh - Ngày truyền thống Bộ đội Trường  Sơn (19/5/1959 - 19/5/2019): Biểu tượng của chủ nghĩa anh hùng cách mạng  Việt Nam"/>
          <p:cNvPicPr>
            <a:picLocks noChangeAspect="1" noChangeArrowheads="1"/>
          </p:cNvPicPr>
          <p:nvPr/>
        </p:nvPicPr>
        <p:blipFill rotWithShape="1">
          <a:blip r:embed="rId3"/>
          <a:srcRect l="26406" r="-1" b="-1"/>
          <a:stretch/>
        </p:blipFill>
        <p:spPr bwMode="auto">
          <a:xfrm>
            <a:off x="7794246" y="330328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p:spPr>
      </p:pic>
    </p:spTree>
    <p:extLst>
      <p:ext uri="{BB962C8B-B14F-4D97-AF65-F5344CB8AC3E}">
        <p14:creationId xmlns:p14="http://schemas.microsoft.com/office/powerpoint/2010/main" val="14591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010760" y="1739240"/>
            <a:ext cx="10474278"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HĐ1: </a:t>
            </a:r>
            <a:r>
              <a:rPr lang="vi-VN" sz="6600" b="1" smtClean="0">
                <a:solidFill>
                  <a:srgbClr val="FF0000"/>
                </a:solidFill>
                <a:latin typeface="Times New Roman" panose="02020603050405020304" pitchFamily="18" charset="0"/>
                <a:cs typeface="Times New Roman" panose="02020603050405020304" pitchFamily="18" charset="0"/>
              </a:rPr>
              <a:t>ĐỌC THÀNH TIẾNG</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9368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917744" y="31412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25968" y="2751077"/>
            <a:ext cx="3316388" cy="2868675"/>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descr="A person posing for the camera&#10;&#10;Description generated with very high confidence"/>
          <p:cNvPicPr>
            <a:picLocks noChangeAspect="1"/>
          </p:cNvPicPr>
          <p:nvPr/>
        </p:nvPicPr>
        <p:blipFill rotWithShape="1">
          <a:blip r:embed="rId4">
            <a:alphaModFix/>
          </a:blip>
          <a:srcRect t="21682" r="1" b="18764"/>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4" name="Content Placeholder 12" descr="A person looking at the camera&#10;&#10;Description generated with very high confidence"/>
          <p:cNvPicPr>
            <a:picLocks noChangeAspect="1"/>
          </p:cNvPicPr>
          <p:nvPr/>
        </p:nvPicPr>
        <p:blipFill rotWithShape="1">
          <a:blip r:embed="rId5">
            <a:alphaModFix/>
          </a:blip>
          <a:srcRect t="13903" r="2" b="23356"/>
          <a:stretch/>
        </p:blipFill>
        <p:spPr>
          <a:xfrm>
            <a:off x="20" y="3917273"/>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4341" name="Picture 10"/>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0"/>
          <p:cNvSpPr txBox="1">
            <a:spLocks noChangeArrowheads="1"/>
          </p:cNvSpPr>
          <p:nvPr/>
        </p:nvSpPr>
        <p:spPr bwMode="auto">
          <a:xfrm>
            <a:off x="6500813" y="560388"/>
            <a:ext cx="53625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50000"/>
              </a:spcBef>
              <a:buFontTx/>
              <a:buNone/>
            </a:pPr>
            <a:r>
              <a:rPr lang="en-US" altLang="en-US" sz="3600">
                <a:solidFill>
                  <a:srgbClr val="000000"/>
                </a:solidFill>
                <a:latin typeface="Times New Roman" pitchFamily="18" charset="0"/>
                <a:cs typeface="Times New Roman" pitchFamily="18" charset="0"/>
              </a:rPr>
              <a:t>- Phạm Tiến Duật (1941-2007),  quê Phú Thọ</a:t>
            </a:r>
          </a:p>
        </p:txBody>
      </p:sp>
      <p:sp>
        <p:nvSpPr>
          <p:cNvPr id="10" name="Text Box 82"/>
          <p:cNvSpPr txBox="1">
            <a:spLocks noChangeArrowheads="1"/>
          </p:cNvSpPr>
          <p:nvPr/>
        </p:nvSpPr>
        <p:spPr bwMode="auto">
          <a:xfrm>
            <a:off x="6562725" y="1873250"/>
            <a:ext cx="5224463"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50000"/>
              </a:spcBef>
              <a:buFontTx/>
              <a:buNone/>
            </a:pP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Ông</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là</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gương</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mặt</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tiêu</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biểu</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cho</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thế</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hệ</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nhà</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thơ</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trẻ</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thời</a:t>
            </a:r>
            <a:r>
              <a:rPr lang="en-US" altLang="en-US" sz="3600" dirty="0">
                <a:solidFill>
                  <a:srgbClr val="000000"/>
                </a:solidFill>
                <a:latin typeface="Times New Roman" pitchFamily="18" charset="0"/>
                <a:cs typeface="Times New Roman" pitchFamily="18" charset="0"/>
              </a:rPr>
              <a:t> </a:t>
            </a:r>
            <a:r>
              <a:rPr lang="en-US" altLang="en-US" sz="3600" err="1">
                <a:solidFill>
                  <a:srgbClr val="000000"/>
                </a:solidFill>
                <a:latin typeface="Times New Roman" pitchFamily="18" charset="0"/>
                <a:cs typeface="Times New Roman" pitchFamily="18" charset="0"/>
              </a:rPr>
              <a:t>chống</a:t>
            </a:r>
            <a:r>
              <a:rPr lang="en-US" altLang="en-US" sz="3600">
                <a:solidFill>
                  <a:srgbClr val="000000"/>
                </a:solidFill>
                <a:latin typeface="Times New Roman" pitchFamily="18" charset="0"/>
                <a:cs typeface="Times New Roman" pitchFamily="18" charset="0"/>
              </a:rPr>
              <a:t> </a:t>
            </a:r>
            <a:r>
              <a:rPr lang="en-US" altLang="en-US" sz="3600" smtClean="0">
                <a:solidFill>
                  <a:srgbClr val="000000"/>
                </a:solidFill>
                <a:latin typeface="Times New Roman" pitchFamily="18" charset="0"/>
                <a:cs typeface="Times New Roman" pitchFamily="18" charset="0"/>
              </a:rPr>
              <a:t>M</a:t>
            </a:r>
            <a:r>
              <a:rPr lang="vi-VN" altLang="en-US" sz="3600" smtClean="0">
                <a:solidFill>
                  <a:srgbClr val="000000"/>
                </a:solidFill>
                <a:latin typeface="Times New Roman" pitchFamily="18" charset="0"/>
                <a:cs typeface="Times New Roman" pitchFamily="18" charset="0"/>
              </a:rPr>
              <a:t>ỹ</a:t>
            </a:r>
            <a:r>
              <a:rPr lang="en-US" altLang="en-US" sz="3600" smtClean="0">
                <a:solidFill>
                  <a:srgbClr val="000000"/>
                </a:solidFill>
                <a:latin typeface="Times New Roman" pitchFamily="18" charset="0"/>
                <a:cs typeface="Times New Roman" pitchFamily="18" charset="0"/>
              </a:rPr>
              <a:t>.</a:t>
            </a:r>
            <a:endParaRPr lang="en-US" altLang="en-US" sz="3600" dirty="0">
              <a:solidFill>
                <a:srgbClr val="000000"/>
              </a:solidFill>
              <a:latin typeface="Times New Roman" pitchFamily="18" charset="0"/>
              <a:cs typeface="Times New Roman" pitchFamily="18" charset="0"/>
            </a:endParaRPr>
          </a:p>
        </p:txBody>
      </p:sp>
      <p:sp>
        <p:nvSpPr>
          <p:cNvPr id="12" name="Rectangle 85"/>
          <p:cNvSpPr>
            <a:spLocks noChangeArrowheads="1"/>
          </p:cNvSpPr>
          <p:nvPr/>
        </p:nvSpPr>
        <p:spPr bwMode="auto">
          <a:xfrm>
            <a:off x="6546850" y="3857625"/>
            <a:ext cx="510698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50000"/>
              </a:spcBef>
              <a:buFontTx/>
              <a:buNone/>
            </a:pPr>
            <a:r>
              <a:rPr lang="en-US" altLang="en-US" sz="3600">
                <a:solidFill>
                  <a:srgbClr val="000000"/>
                </a:solidFill>
                <a:latin typeface="Times New Roman" pitchFamily="18" charset="0"/>
                <a:cs typeface="Times New Roman" pitchFamily="18" charset="0"/>
              </a:rPr>
              <a:t>-Thơ ông thường viết về thế hệ trẻ trong kháng chiến chống Mỹ với giọng điệu trẻ trung, sôi nổi, tinh nghịch, sâu sắc.</a:t>
            </a:r>
          </a:p>
        </p:txBody>
      </p:sp>
    </p:spTree>
    <p:extLst>
      <p:ext uri="{BB962C8B-B14F-4D97-AF65-F5344CB8AC3E}">
        <p14:creationId xmlns:p14="http://schemas.microsoft.com/office/powerpoint/2010/main" val="1818931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nodeType="afterGroup">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box(in)">
                                      <p:cBhvr>
                                        <p:cTn id="25" dur="500"/>
                                        <p:tgtEl>
                                          <p:spTgt spid="1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12"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538</TotalTime>
  <Words>802</Words>
  <Application>Microsoft Office PowerPoint</Application>
  <PresentationFormat>Widescreen</PresentationFormat>
  <Paragraphs>103</Paragraphs>
  <Slides>29</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A3.OpenSansBold-San</vt:lpstr>
      <vt:lpstr>A3.OpenSans-San</vt:lpstr>
      <vt:lpstr>Arial</vt:lpstr>
      <vt:lpstr>Arial-Rounded</vt:lpstr>
      <vt:lpstr>Calibri</vt:lpstr>
      <vt:lpstr>Calibri Light</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40</cp:revision>
  <dcterms:created xsi:type="dcterms:W3CDTF">2023-08-23T14:28:38Z</dcterms:created>
  <dcterms:modified xsi:type="dcterms:W3CDTF">2024-01-14T17:29:59Z</dcterms:modified>
</cp:coreProperties>
</file>