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media/audio4.wav" ContentType="audio/wav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2" r:id="rId1"/>
  </p:sldMasterIdLst>
  <p:notesMasterIdLst>
    <p:notesMasterId r:id="rId25"/>
  </p:notesMasterIdLst>
  <p:sldIdLst>
    <p:sldId id="277" r:id="rId2"/>
    <p:sldId id="311" r:id="rId3"/>
    <p:sldId id="312" r:id="rId4"/>
    <p:sldId id="313" r:id="rId5"/>
    <p:sldId id="314" r:id="rId6"/>
    <p:sldId id="315" r:id="rId7"/>
    <p:sldId id="329" r:id="rId8"/>
    <p:sldId id="331" r:id="rId9"/>
    <p:sldId id="289" r:id="rId10"/>
    <p:sldId id="319" r:id="rId11"/>
    <p:sldId id="298" r:id="rId12"/>
    <p:sldId id="320" r:id="rId13"/>
    <p:sldId id="299" r:id="rId14"/>
    <p:sldId id="300" r:id="rId15"/>
    <p:sldId id="321" r:id="rId16"/>
    <p:sldId id="302" r:id="rId17"/>
    <p:sldId id="322" r:id="rId18"/>
    <p:sldId id="438" r:id="rId19"/>
    <p:sldId id="270" r:id="rId20"/>
    <p:sldId id="439" r:id="rId21"/>
    <p:sldId id="440" r:id="rId22"/>
    <p:sldId id="441" r:id="rId23"/>
    <p:sldId id="442" r:id="rId24"/>
  </p:sldIdLst>
  <p:sldSz cx="12192000" cy="6858000"/>
  <p:notesSz cx="6858000" cy="9144000"/>
  <p:embeddedFontLst>
    <p:embeddedFont>
      <p:font typeface="Cambria Math" pitchFamily="18" charset="0"/>
      <p:regular r:id="rId26"/>
    </p:embeddedFont>
    <p:embeddedFont>
      <p:font typeface="Calibri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6" autoAdjust="0"/>
    <p:restoredTop sz="94660"/>
  </p:normalViewPr>
  <p:slideViewPr>
    <p:cSldViewPr snapToGrid="0">
      <p:cViewPr>
        <p:scale>
          <a:sx n="74" d="100"/>
          <a:sy n="74" d="100"/>
        </p:scale>
        <p:origin x="528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75E69A-775B-40C0-BFA3-698DBC370592}" type="datetimeFigureOut">
              <a:rPr lang="en-US" smtClean="0"/>
              <a:t>08/02/2022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D13290-4E4B-46F1-BE61-50F211B1A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381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D2AD9-1CA8-4354-AA63-B0B4489171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31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5911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08/02/2022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8AD11223-96EF-4329-A73E-B99823A47DBB}"/>
              </a:ext>
            </a:extLst>
          </p:cNvPr>
          <p:cNvSpPr/>
          <p:nvPr userDrawn="1"/>
        </p:nvSpPr>
        <p:spPr>
          <a:xfrm>
            <a:off x="11064441" y="23325"/>
            <a:ext cx="1447800" cy="14097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08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08/02/2022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75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08/02/2022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573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8245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08/02/2022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69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08/02/2022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AD11223-96EF-4329-A73E-B99823A47DBB}"/>
              </a:ext>
            </a:extLst>
          </p:cNvPr>
          <p:cNvSpPr/>
          <p:nvPr userDrawn="1"/>
        </p:nvSpPr>
        <p:spPr>
          <a:xfrm>
            <a:off x="10628311" y="104774"/>
            <a:ext cx="1447800" cy="14097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59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038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08/02/2022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11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08/02/2022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22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517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13" r:id="rId7"/>
    <p:sldLayoutId id="2147483714" r:id="rId8"/>
    <p:sldLayoutId id="214748371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5" Type="http://schemas.openxmlformats.org/officeDocument/2006/relationships/audio" Target="../media/audio4.wav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gif"/><Relationship Id="rId5" Type="http://schemas.openxmlformats.org/officeDocument/2006/relationships/image" Target="../media/image17.gif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gif"/><Relationship Id="rId5" Type="http://schemas.openxmlformats.org/officeDocument/2006/relationships/image" Target="../media/image17.gif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gif"/><Relationship Id="rId5" Type="http://schemas.openxmlformats.org/officeDocument/2006/relationships/image" Target="../media/image17.gi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1462" y="2499081"/>
            <a:ext cx="78890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95" y="4190852"/>
            <a:ext cx="2973699" cy="2622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46" y="439622"/>
            <a:ext cx="2332439" cy="2721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1" y="3954986"/>
            <a:ext cx="3536539" cy="3536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502" y="4902214"/>
            <a:ext cx="2174517" cy="217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5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-30239"/>
            <a:ext cx="6858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92086" y="3276775"/>
            <a:ext cx="5453149" cy="135421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vi-VN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Đọc hiểu</a:t>
            </a:r>
            <a:endParaRPr lang="en-US" sz="8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>
          <a:xfrm>
            <a:off x="9529751" y="4415548"/>
            <a:ext cx="2545579" cy="240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5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Mỗi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1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lợi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ích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xanh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lợi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ích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?</a:t>
            </a:r>
            <a:endParaRPr lang="vi-VN" sz="32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2950" y="1792037"/>
            <a:ext cx="11561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cs typeface="Times New Roman" pitchFamily="18" charset="0"/>
              </a:rPr>
              <a:t>a) </a:t>
            </a:r>
            <a:r>
              <a:rPr lang="en-US" sz="2800" dirty="0" err="1" smtClean="0">
                <a:cs typeface="Times New Roman" pitchFamily="18" charset="0"/>
              </a:rPr>
              <a:t>Cây</a:t>
            </a:r>
            <a:r>
              <a:rPr lang="en-US" sz="2800" dirty="0" smtClean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xanh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cung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cấp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thức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ăn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 smtClean="0">
                <a:cs typeface="Times New Roman" pitchFamily="18" charset="0"/>
              </a:rPr>
              <a:t>nuôi</a:t>
            </a:r>
            <a:r>
              <a:rPr lang="en-US" sz="2800" dirty="0" smtClean="0">
                <a:cs typeface="Times New Roman" pitchFamily="18" charset="0"/>
              </a:rPr>
              <a:t> </a:t>
            </a:r>
            <a:r>
              <a:rPr lang="en-US" sz="2800" dirty="0" err="1" smtClean="0">
                <a:cs typeface="Times New Roman" pitchFamily="18" charset="0"/>
              </a:rPr>
              <a:t>sống</a:t>
            </a:r>
            <a:r>
              <a:rPr lang="en-US" sz="2800" dirty="0" smtClean="0">
                <a:cs typeface="Times New Roman" pitchFamily="18" charset="0"/>
              </a:rPr>
              <a:t> </a:t>
            </a:r>
            <a:r>
              <a:rPr lang="en-US" sz="2800" dirty="0">
                <a:cs typeface="Times New Roman" pitchFamily="18" charset="0"/>
              </a:rPr>
              <a:t>con </a:t>
            </a:r>
            <a:r>
              <a:rPr lang="en-US" sz="2800" dirty="0" err="1">
                <a:cs typeface="Times New Roman" pitchFamily="18" charset="0"/>
              </a:rPr>
              <a:t>người</a:t>
            </a:r>
            <a:r>
              <a:rPr lang="en-US" sz="2800" dirty="0">
                <a:cs typeface="Times New Roman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32950" y="2411561"/>
            <a:ext cx="11561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cs typeface="Times New Roman" pitchFamily="18" charset="0"/>
              </a:rPr>
              <a:t>b)</a:t>
            </a:r>
            <a:r>
              <a:rPr lang="en-US" sz="2800" dirty="0" smtClean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Cây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 smtClean="0">
                <a:cs typeface="Times New Roman" pitchFamily="18" charset="0"/>
              </a:rPr>
              <a:t>xanh</a:t>
            </a:r>
            <a:r>
              <a:rPr lang="en-US" sz="2800" dirty="0" smtClean="0">
                <a:cs typeface="Times New Roman" pitchFamily="18" charset="0"/>
              </a:rPr>
              <a:t> </a:t>
            </a:r>
            <a:r>
              <a:rPr lang="en-US" sz="2800" dirty="0" err="1" smtClean="0">
                <a:cs typeface="Times New Roman" pitchFamily="18" charset="0"/>
              </a:rPr>
              <a:t>lọc</a:t>
            </a:r>
            <a:r>
              <a:rPr lang="en-US" sz="2800" dirty="0" smtClean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không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khí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 smtClean="0">
                <a:cs typeface="Times New Roman" pitchFamily="18" charset="0"/>
              </a:rPr>
              <a:t>mang</a:t>
            </a:r>
            <a:r>
              <a:rPr lang="en-US" sz="2800" dirty="0" smtClean="0">
                <a:cs typeface="Times New Roman" pitchFamily="18" charset="0"/>
              </a:rPr>
              <a:t> </a:t>
            </a:r>
            <a:r>
              <a:rPr lang="en-US" sz="2800" dirty="0" err="1" smtClean="0">
                <a:cs typeface="Times New Roman" pitchFamily="18" charset="0"/>
              </a:rPr>
              <a:t>lại</a:t>
            </a:r>
            <a:r>
              <a:rPr lang="en-US" sz="2800" dirty="0" smtClean="0">
                <a:cs typeface="Times New Roman" pitchFamily="18" charset="0"/>
              </a:rPr>
              <a:t> </a:t>
            </a:r>
            <a:r>
              <a:rPr lang="en-US" sz="2800" dirty="0" err="1" smtClean="0">
                <a:cs typeface="Times New Roman" pitchFamily="18" charset="0"/>
              </a:rPr>
              <a:t>lợi</a:t>
            </a:r>
            <a:r>
              <a:rPr lang="en-US" sz="2800" dirty="0" smtClean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cho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sức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 smtClean="0">
                <a:cs typeface="Times New Roman" pitchFamily="18" charset="0"/>
              </a:rPr>
              <a:t>khỏe</a:t>
            </a:r>
            <a:r>
              <a:rPr lang="en-US" sz="2800" dirty="0" smtClean="0">
                <a:cs typeface="Times New Roman" pitchFamily="18" charset="0"/>
              </a:rPr>
              <a:t> con </a:t>
            </a:r>
            <a:r>
              <a:rPr lang="en-US" sz="2800" dirty="0" err="1" smtClean="0">
                <a:cs typeface="Times New Roman" pitchFamily="18" charset="0"/>
              </a:rPr>
              <a:t>người</a:t>
            </a:r>
            <a:r>
              <a:rPr lang="en-US" sz="2800" dirty="0" smtClean="0">
                <a:cs typeface="Times New Roman" pitchFamily="18" charset="0"/>
              </a:rPr>
              <a:t>.</a:t>
            </a:r>
            <a:endParaRPr lang="en-US" sz="2800" dirty="0"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2950" y="3458824"/>
            <a:ext cx="11561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cs typeface="Times New Roman" pitchFamily="18" charset="0"/>
              </a:rPr>
              <a:t>d) </a:t>
            </a:r>
            <a:r>
              <a:rPr lang="en-US" sz="2800" dirty="0" err="1" smtClean="0">
                <a:cs typeface="Times New Roman" pitchFamily="18" charset="0"/>
              </a:rPr>
              <a:t>Cây</a:t>
            </a:r>
            <a:r>
              <a:rPr lang="en-US" sz="2800" dirty="0" smtClean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xanh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 smtClean="0">
                <a:cs typeface="Times New Roman" pitchFamily="18" charset="0"/>
              </a:rPr>
              <a:t>giúp</a:t>
            </a:r>
            <a:r>
              <a:rPr lang="en-US" sz="2800" dirty="0" smtClean="0">
                <a:cs typeface="Times New Roman" pitchFamily="18" charset="0"/>
              </a:rPr>
              <a:t> </a:t>
            </a:r>
            <a:r>
              <a:rPr lang="en-US" sz="2800" dirty="0" err="1" smtClean="0">
                <a:cs typeface="Times New Roman" pitchFamily="18" charset="0"/>
              </a:rPr>
              <a:t>giữ</a:t>
            </a:r>
            <a:r>
              <a:rPr lang="en-US" sz="2800" dirty="0" smtClean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nước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>
                <a:cs typeface="Times New Roman" pitchFamily="18" charset="0"/>
              </a:rPr>
              <a:t>hạn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chế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lũ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lụt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>
                <a:cs typeface="Times New Roman" pitchFamily="18" charset="0"/>
              </a:rPr>
              <a:t>lở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đất</a:t>
            </a:r>
            <a:r>
              <a:rPr lang="en-US" sz="2800" dirty="0"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6460" y="3993864"/>
            <a:ext cx="11561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cs typeface="Times New Roman" pitchFamily="18" charset="0"/>
              </a:rPr>
              <a:t>e)</a:t>
            </a:r>
            <a:r>
              <a:rPr lang="en-US" sz="2800" dirty="0" smtClean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Cây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xanh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 smtClean="0">
                <a:cs typeface="Times New Roman" pitchFamily="18" charset="0"/>
              </a:rPr>
              <a:t>tạo</a:t>
            </a:r>
            <a:r>
              <a:rPr lang="en-US" sz="2800" dirty="0" smtClean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bóng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mát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>
                <a:cs typeface="Times New Roman" pitchFamily="18" charset="0"/>
              </a:rPr>
              <a:t>cung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cấp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 smtClean="0">
                <a:cs typeface="Times New Roman" pitchFamily="18" charset="0"/>
              </a:rPr>
              <a:t>gỗ</a:t>
            </a:r>
            <a:r>
              <a:rPr lang="en-US" sz="2800" dirty="0" smtClean="0">
                <a:cs typeface="Times New Roman" pitchFamily="18" charset="0"/>
              </a:rPr>
              <a:t>,</a:t>
            </a:r>
            <a:endParaRPr lang="en-US" sz="2800" dirty="0"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460" y="4517084"/>
            <a:ext cx="11561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cs typeface="Times New Roman" pitchFamily="18" charset="0"/>
              </a:rPr>
              <a:t> </a:t>
            </a:r>
            <a:r>
              <a:rPr lang="en-US" sz="2800" dirty="0" smtClean="0">
                <a:cs typeface="Times New Roman" pitchFamily="18" charset="0"/>
              </a:rPr>
              <a:t>  </a:t>
            </a:r>
            <a:r>
              <a:rPr lang="en-US" sz="2800" dirty="0" err="1">
                <a:cs typeface="Times New Roman" pitchFamily="18" charset="0"/>
              </a:rPr>
              <a:t>xóm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làng</a:t>
            </a:r>
            <a:r>
              <a:rPr lang="en-US" sz="2800" dirty="0">
                <a:cs typeface="Times New Roman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54" y="5315105"/>
            <a:ext cx="2481461" cy="14382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812" y="5333506"/>
            <a:ext cx="2161768" cy="1419859"/>
          </a:xfrm>
          <a:prstGeom prst="rect">
            <a:avLst/>
          </a:prstGeom>
        </p:spPr>
      </p:pic>
      <p:pic>
        <p:nvPicPr>
          <p:cNvPr id="5126" name="Picture 6" descr="Trang chủ - Làng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269" y="5361748"/>
            <a:ext cx="1918056" cy="139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577" y="5315105"/>
            <a:ext cx="2064529" cy="1476501"/>
          </a:xfrm>
          <a:prstGeom prst="rect">
            <a:avLst/>
          </a:prstGeom>
        </p:spPr>
      </p:pic>
      <p:pic>
        <p:nvPicPr>
          <p:cNvPr id="3074" name="Picture 2" descr="Cách thi công hòn non bộ tại nhà">
            <a:extLst>
              <a:ext uri="{FF2B5EF4-FFF2-40B4-BE49-F238E27FC236}">
                <a16:creationId xmlns:a16="http://schemas.microsoft.com/office/drawing/2014/main" xmlns="" id="{30A9E169-A298-483A-AC5D-B4A5D5E808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" t="-407" r="42264" b="407"/>
          <a:stretch/>
        </p:blipFill>
        <p:spPr bwMode="auto">
          <a:xfrm>
            <a:off x="10072216" y="5315105"/>
            <a:ext cx="1621801" cy="143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66475" y="1206009"/>
            <a:ext cx="120590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32949" y="2934781"/>
            <a:ext cx="11561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cs typeface="Times New Roman" pitchFamily="18" charset="0"/>
              </a:rPr>
              <a:t>c) </a:t>
            </a:r>
            <a:r>
              <a:rPr lang="en-US" sz="2800" dirty="0" err="1" smtClean="0">
                <a:cs typeface="Times New Roman" pitchFamily="18" charset="0"/>
              </a:rPr>
              <a:t>Cây</a:t>
            </a:r>
            <a:r>
              <a:rPr lang="en-US" sz="2800" dirty="0" smtClean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xanh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 smtClean="0">
                <a:cs typeface="Times New Roman" pitchFamily="18" charset="0"/>
              </a:rPr>
              <a:t>làm</a:t>
            </a:r>
            <a:r>
              <a:rPr lang="en-US" sz="2800" dirty="0" smtClean="0">
                <a:cs typeface="Times New Roman" pitchFamily="18" charset="0"/>
              </a:rPr>
              <a:t> </a:t>
            </a:r>
            <a:r>
              <a:rPr lang="en-US" sz="2800" dirty="0" err="1" smtClean="0">
                <a:cs typeface="Times New Roman" pitchFamily="18" charset="0"/>
              </a:rPr>
              <a:t>nhiệt</a:t>
            </a:r>
            <a:r>
              <a:rPr lang="en-US" sz="2800" dirty="0" smtClean="0">
                <a:cs typeface="Times New Roman" pitchFamily="18" charset="0"/>
              </a:rPr>
              <a:t> </a:t>
            </a:r>
            <a:r>
              <a:rPr lang="en-US" sz="2800" dirty="0" err="1" smtClean="0">
                <a:cs typeface="Times New Roman" pitchFamily="18" charset="0"/>
              </a:rPr>
              <a:t>độ</a:t>
            </a:r>
            <a:r>
              <a:rPr lang="en-US" sz="2800" dirty="0" smtClean="0">
                <a:cs typeface="Times New Roman" pitchFamily="18" charset="0"/>
              </a:rPr>
              <a:t> </a:t>
            </a:r>
            <a:r>
              <a:rPr lang="en-US" sz="2800" dirty="0" err="1" smtClean="0">
                <a:cs typeface="Times New Roman" pitchFamily="18" charset="0"/>
              </a:rPr>
              <a:t>trái</a:t>
            </a:r>
            <a:r>
              <a:rPr lang="en-US" sz="2800" dirty="0" smtClean="0">
                <a:cs typeface="Times New Roman" pitchFamily="18" charset="0"/>
              </a:rPr>
              <a:t> </a:t>
            </a:r>
            <a:r>
              <a:rPr lang="en-US" sz="2800" dirty="0" err="1" smtClean="0">
                <a:cs typeface="Times New Roman" pitchFamily="18" charset="0"/>
              </a:rPr>
              <a:t>đất</a:t>
            </a:r>
            <a:r>
              <a:rPr lang="en-US" sz="2800" dirty="0" smtClean="0">
                <a:cs typeface="Times New Roman" pitchFamily="18" charset="0"/>
              </a:rPr>
              <a:t> </a:t>
            </a:r>
            <a:r>
              <a:rPr lang="en-US" sz="2800" dirty="0" err="1" smtClean="0">
                <a:cs typeface="Times New Roman" pitchFamily="18" charset="0"/>
              </a:rPr>
              <a:t>nóng</a:t>
            </a:r>
            <a:r>
              <a:rPr lang="en-US" sz="2800" dirty="0" smtClean="0">
                <a:cs typeface="Times New Roman" pitchFamily="18" charset="0"/>
              </a:rPr>
              <a:t> </a:t>
            </a:r>
            <a:r>
              <a:rPr lang="en-US" sz="2800" dirty="0" err="1" smtClean="0">
                <a:cs typeface="Times New Roman" pitchFamily="18" charset="0"/>
              </a:rPr>
              <a:t>lên</a:t>
            </a:r>
            <a:r>
              <a:rPr lang="en-US" sz="2800" dirty="0" smtClean="0">
                <a:cs typeface="Times New Roman" pitchFamily="18" charset="0"/>
              </a:rPr>
              <a:t>.</a:t>
            </a:r>
            <a:endParaRPr lang="en-US" sz="2800" dirty="0">
              <a:cs typeface="Times New Roman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66475" y="1785285"/>
            <a:ext cx="120590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6475" y="2363208"/>
            <a:ext cx="120590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6460" y="2920300"/>
            <a:ext cx="120590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6460" y="3517001"/>
            <a:ext cx="120590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6475" y="4026808"/>
            <a:ext cx="120590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7090" y="5040304"/>
            <a:ext cx="120590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6475" y="1206009"/>
            <a:ext cx="0" cy="383429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0496216" y="1227727"/>
            <a:ext cx="0" cy="383429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2103927" y="1206007"/>
            <a:ext cx="0" cy="383429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1395590" y="1206006"/>
            <a:ext cx="0" cy="383429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278613" y="1200510"/>
            <a:ext cx="871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Ý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715156" y="1188259"/>
            <a:ext cx="871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395590" y="1207262"/>
            <a:ext cx="871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76297" y="4026808"/>
            <a:ext cx="3825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đẹp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cs typeface="Times New Roman" pitchFamily="18" charset="0"/>
              </a:rPr>
              <a:t>phố</a:t>
            </a:r>
            <a:r>
              <a:rPr lang="en-US" sz="2800" dirty="0" smtClean="0">
                <a:solidFill>
                  <a:prstClr val="black"/>
                </a:solidFill>
                <a:cs typeface="Times New Roman" pitchFamily="18" charset="0"/>
              </a:rPr>
              <a:t>,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/>
              <p:cNvSpPr txBox="1"/>
              <p:nvPr/>
            </p:nvSpPr>
            <p:spPr>
              <a:xfrm>
                <a:off x="10496216" y="1791279"/>
                <a:ext cx="871405" cy="621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√</m:t>
                      </m:r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6216" y="1791279"/>
                <a:ext cx="871405" cy="62158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/>
              <p:cNvSpPr txBox="1"/>
              <p:nvPr/>
            </p:nvSpPr>
            <p:spPr>
              <a:xfrm>
                <a:off x="10496215" y="2316942"/>
                <a:ext cx="871405" cy="621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√</m:t>
                      </m:r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6215" y="2316942"/>
                <a:ext cx="871405" cy="62158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/>
              <p:cNvSpPr txBox="1"/>
              <p:nvPr/>
            </p:nvSpPr>
            <p:spPr>
              <a:xfrm>
                <a:off x="11395589" y="2837244"/>
                <a:ext cx="871405" cy="621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√</m:t>
                      </m:r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5589" y="2837244"/>
                <a:ext cx="871405" cy="62158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/>
              <p:cNvSpPr txBox="1"/>
              <p:nvPr/>
            </p:nvSpPr>
            <p:spPr>
              <a:xfrm>
                <a:off x="10447413" y="3456970"/>
                <a:ext cx="871405" cy="621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√</m:t>
                      </m:r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7413" y="3456970"/>
                <a:ext cx="871405" cy="62158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/>
              <p:cNvSpPr txBox="1"/>
              <p:nvPr/>
            </p:nvSpPr>
            <p:spPr>
              <a:xfrm>
                <a:off x="10496214" y="4157114"/>
                <a:ext cx="871405" cy="621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√</m:t>
                      </m:r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6214" y="4157114"/>
                <a:ext cx="871405" cy="62158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23437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285116" y="2631989"/>
            <a:ext cx="1157459" cy="61318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</a:t>
            </a:r>
            <a:endParaRPr lang="vi-VN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322694" y="5862950"/>
            <a:ext cx="1157459" cy="61318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</a:t>
            </a:r>
            <a:endParaRPr lang="vi-VN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235010" y="4241321"/>
            <a:ext cx="1157459" cy="6131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B</a:t>
            </a:r>
            <a:endParaRPr lang="vi-VN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8" name="Flowchart: Stored Data 7"/>
          <p:cNvSpPr/>
          <p:nvPr/>
        </p:nvSpPr>
        <p:spPr>
          <a:xfrm flipH="1">
            <a:off x="1152393" y="2251541"/>
            <a:ext cx="10824962" cy="1350383"/>
          </a:xfrm>
          <a:prstGeom prst="flowChartOnlineStorag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rtlCol="0" anchor="ctr">
            <a:noAutofit/>
          </a:bodyPr>
          <a:lstStyle/>
          <a:p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Vì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theo</a:t>
            </a:r>
            <a:r>
              <a:rPr lang="en-US" sz="4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quy</a:t>
            </a:r>
            <a:r>
              <a:rPr lang="en-US" sz="4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định</a:t>
            </a:r>
            <a:r>
              <a:rPr lang="en-US" sz="4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.</a:t>
            </a:r>
            <a:endParaRPr lang="vi-VN" sz="40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Flowchart: Stored Data 8"/>
          <p:cNvSpPr/>
          <p:nvPr/>
        </p:nvSpPr>
        <p:spPr>
          <a:xfrm flipH="1">
            <a:off x="1152388" y="5476300"/>
            <a:ext cx="10824963" cy="1332288"/>
          </a:xfrm>
          <a:prstGeom prst="flowChartOnlineStorag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6" tIns="45718" rIns="91436" bIns="45718" rtlCol="0" anchor="ctr">
            <a:noAutofit/>
          </a:bodyPr>
          <a:lstStyle/>
          <a:p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Vì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để</a:t>
            </a:r>
            <a:r>
              <a:rPr lang="en-US" sz="4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được</a:t>
            </a:r>
            <a:r>
              <a:rPr lang="en-US" sz="4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khen</a:t>
            </a:r>
            <a:r>
              <a:rPr lang="en-US" sz="4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. </a:t>
            </a:r>
            <a:endParaRPr lang="vi-VN" sz="40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Flowchart: Stored Data 9"/>
          <p:cNvSpPr/>
          <p:nvPr/>
        </p:nvSpPr>
        <p:spPr>
          <a:xfrm flipH="1">
            <a:off x="1152387" y="3866412"/>
            <a:ext cx="10824964" cy="1341494"/>
          </a:xfrm>
          <a:prstGeom prst="flowChartOnlineStorag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6" tIns="45718" rIns="91436" bIns="45718" rtlCol="0" anchor="ctr">
            <a:noAutofit/>
          </a:bodyPr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Vì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cây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xanh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nhiều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lợi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ích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</a:t>
            </a:r>
            <a:endParaRPr lang="vi-VN" sz="40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2.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Vì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sao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phải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thường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xuyên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bảo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vệ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chăm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sóc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trồng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thêm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cây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xanh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?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Chọn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ý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đúng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nhất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:</a:t>
            </a:r>
            <a:endParaRPr lang="vi-VN" sz="40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388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4082"/>
    </mc:Choice>
    <mc:Fallback xmlns="">
      <p:transition advTm="54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6525"/>
            <a:ext cx="12192000" cy="6771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cs typeface="Times New Roman" pitchFamily="18" charset="0"/>
              </a:rPr>
              <a:t>3.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Phong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tục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Tết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trồng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cây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ta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bao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giờ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?</a:t>
            </a:r>
            <a:endParaRPr lang="vi-VN" sz="36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721311"/>
            <a:ext cx="11782496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cs typeface="Times New Roman" panose="02020603050405020304" pitchFamily="18" charset="0"/>
              </a:rPr>
              <a:t>   </a:t>
            </a:r>
            <a:r>
              <a:rPr lang="en-US" sz="3200" dirty="0" err="1" smtClean="0">
                <a:cs typeface="Times New Roman" panose="02020603050405020304" pitchFamily="18" charset="0"/>
              </a:rPr>
              <a:t>Phong</a:t>
            </a:r>
            <a:r>
              <a:rPr lang="en-US" sz="3200" dirty="0" smtClean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tục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Tết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trồng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cây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của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nước</a:t>
            </a:r>
            <a:r>
              <a:rPr lang="en-US" sz="3200" dirty="0"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cs typeface="Times New Roman" panose="02020603050405020304" pitchFamily="18" charset="0"/>
              </a:rPr>
              <a:t>có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từ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ngày</a:t>
            </a:r>
            <a:r>
              <a:rPr lang="en-US" sz="3200" dirty="0">
                <a:cs typeface="Times New Roman" panose="02020603050405020304" pitchFamily="18" charset="0"/>
              </a:rPr>
              <a:t> 28 - 11-1959, </a:t>
            </a:r>
            <a:r>
              <a:rPr lang="en-US" sz="3200" dirty="0" err="1">
                <a:cs typeface="Times New Roman" panose="02020603050405020304" pitchFamily="18" charset="0"/>
              </a:rPr>
              <a:t>ngày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mà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Bác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Hồ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kêu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gọi</a:t>
            </a:r>
            <a:r>
              <a:rPr lang="en-US" sz="3200" dirty="0"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cs typeface="Times New Roman" panose="02020603050405020304" pitchFamily="18" charset="0"/>
              </a:rPr>
              <a:t>                     “</a:t>
            </a:r>
            <a:r>
              <a:rPr lang="en-US" sz="3200" dirty="0" err="1">
                <a:cs typeface="Times New Roman" panose="02020603050405020304" pitchFamily="18" charset="0"/>
              </a:rPr>
              <a:t>Mùa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xuân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là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Tết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trồng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cây</a:t>
            </a:r>
            <a:endParaRPr lang="en-US" sz="3200" dirty="0">
              <a:cs typeface="Times New Roman" panose="02020603050405020304" pitchFamily="18" charset="0"/>
            </a:endParaRPr>
          </a:p>
          <a:p>
            <a:r>
              <a:rPr lang="en-US" sz="3200" dirty="0">
                <a:cs typeface="Times New Roman" panose="02020603050405020304" pitchFamily="18" charset="0"/>
              </a:rPr>
              <a:t>           </a:t>
            </a:r>
            <a:r>
              <a:rPr lang="en-US" sz="3200" dirty="0" err="1">
                <a:cs typeface="Times New Roman" panose="02020603050405020304" pitchFamily="18" charset="0"/>
              </a:rPr>
              <a:t>Làm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cho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đất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nước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càng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ngày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càng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xuân</a:t>
            </a:r>
            <a:r>
              <a:rPr lang="en-US" sz="3200" dirty="0">
                <a:cs typeface="Times New Roman" panose="02020603050405020304" pitchFamily="18" charset="0"/>
              </a:rPr>
              <a:t>”.</a:t>
            </a:r>
          </a:p>
          <a:p>
            <a:endParaRPr lang="en-US" sz="3200" dirty="0">
              <a:cs typeface="Times New Roman" panose="02020603050405020304" pitchFamily="18" charset="0"/>
            </a:endParaRPr>
          </a:p>
        </p:txBody>
      </p:sp>
      <p:pic>
        <p:nvPicPr>
          <p:cNvPr id="4098" name="Picture 2" descr="Phong trào Tết trồng cây | Việt Nam">
            <a:extLst>
              <a:ext uri="{FF2B5EF4-FFF2-40B4-BE49-F238E27FC236}">
                <a16:creationId xmlns:a16="http://schemas.microsoft.com/office/drawing/2014/main" xmlns="" id="{6752CDE7-35E0-45E6-A3F1-FE4E805D4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12" y="3352801"/>
            <a:ext cx="3054396" cy="3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EA5C3727-7C2F-44B5-9736-81AA3064B4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1" r="2386" b="2572"/>
          <a:stretch/>
        </p:blipFill>
        <p:spPr bwMode="auto">
          <a:xfrm>
            <a:off x="8598592" y="3352801"/>
            <a:ext cx="3054396" cy="352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ác Hồ và Tết trồng cây">
            <a:extLst>
              <a:ext uri="{FF2B5EF4-FFF2-40B4-BE49-F238E27FC236}">
                <a16:creationId xmlns:a16="http://schemas.microsoft.com/office/drawing/2014/main" xmlns="" id="{F02F8576-7D92-48D9-B9BA-6261FF6ED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51" y="3352800"/>
            <a:ext cx="4006697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63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8172" y="655967"/>
            <a:ext cx="113356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    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Cây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xanh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lá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phổi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trái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Cây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xanh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mang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lại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cuộc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sống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lợi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ích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vô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cùng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to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lớn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. Con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cần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trách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nhiệm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bảo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vệ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chăm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sóc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bảo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vệ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cây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itchFamily="18" charset="0"/>
              </a:rPr>
              <a:t>xanh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.</a:t>
            </a:r>
            <a:endParaRPr lang="vi-VN" sz="36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pic>
        <p:nvPicPr>
          <p:cNvPr id="1030" name="Picture 6" descr="Tăng cường hiệu lực thực hiện chính sách, pháp luật về phòng, chống xâm hại  trẻ em">
            <a:extLst>
              <a:ext uri="{FF2B5EF4-FFF2-40B4-BE49-F238E27FC236}">
                <a16:creationId xmlns:a16="http://schemas.microsoft.com/office/drawing/2014/main" xmlns="" id="{A85BA3E5-4E0D-48E6-95BE-CEF6B44E1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382" y="2997541"/>
            <a:ext cx="8645236" cy="389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4261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229" y="-30239"/>
            <a:ext cx="8186057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31548" y="3398761"/>
            <a:ext cx="6229654" cy="147732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8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Luyện</a:t>
            </a:r>
            <a:r>
              <a:rPr lang="en-US" sz="8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 </a:t>
            </a:r>
            <a:r>
              <a:rPr lang="en-US" sz="8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tập</a:t>
            </a:r>
            <a:endParaRPr lang="en-US" sz="8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>
          <a:xfrm>
            <a:off x="9529751" y="4415548"/>
            <a:ext cx="2545579" cy="240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1765" y="458265"/>
            <a:ext cx="12033778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96"/>
              </a:spcBef>
            </a:pP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mẫu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:</a:t>
            </a:r>
            <a:endParaRPr lang="vi-VN" sz="3200" b="1" dirty="0">
              <a:solidFill>
                <a:srgbClr val="0000FF"/>
              </a:solidFill>
              <a:cs typeface="Times New Roman" pitchFamily="18" charset="0"/>
            </a:endParaRPr>
          </a:p>
          <a:p>
            <a:pPr>
              <a:spcBef>
                <a:spcPts val="596"/>
              </a:spcBef>
            </a:pP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- HS 1: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Nhà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bạn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trồng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cây</a:t>
            </a:r>
            <a:r>
              <a:rPr lang="en-US" sz="3200" dirty="0">
                <a:cs typeface="Times New Roman" pitchFamily="18" charset="0"/>
              </a:rPr>
              <a:t> cam </a:t>
            </a:r>
            <a:r>
              <a:rPr lang="en-US" sz="3200" dirty="0" err="1">
                <a:cs typeface="Times New Roman" pitchFamily="18" charset="0"/>
              </a:rPr>
              <a:t>này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từ</a:t>
            </a:r>
            <a:r>
              <a:rPr lang="en-US" sz="3200" dirty="0">
                <a:cs typeface="Times New Roman" pitchFamily="18" charset="0"/>
              </a:rPr>
              <a:t> …? (</a:t>
            </a:r>
            <a:r>
              <a:rPr lang="en-US" sz="3200" dirty="0" err="1">
                <a:cs typeface="Times New Roman" pitchFamily="18" charset="0"/>
              </a:rPr>
              <a:t>bao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giờ</a:t>
            </a:r>
            <a:r>
              <a:rPr lang="en-US" sz="3200" dirty="0">
                <a:cs typeface="Times New Roman" pitchFamily="18" charset="0"/>
              </a:rPr>
              <a:t>, </a:t>
            </a:r>
            <a:r>
              <a:rPr lang="en-US" sz="3200" dirty="0" err="1">
                <a:cs typeface="Times New Roman" pitchFamily="18" charset="0"/>
              </a:rPr>
              <a:t>khi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nào</a:t>
            </a:r>
            <a:r>
              <a:rPr lang="en-US" sz="3200" dirty="0">
                <a:cs typeface="Times New Roman" pitchFamily="18" charset="0"/>
              </a:rPr>
              <a:t>)</a:t>
            </a:r>
          </a:p>
          <a:p>
            <a:pPr>
              <a:spcBef>
                <a:spcPts val="596"/>
              </a:spcBef>
            </a:pP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- HS 2: </a:t>
            </a:r>
            <a:r>
              <a:rPr lang="en-US" sz="3200" dirty="0" err="1">
                <a:cs typeface="Times New Roman" pitchFamily="18" charset="0"/>
              </a:rPr>
              <a:t>Nhà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mình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trồng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cây</a:t>
            </a:r>
            <a:r>
              <a:rPr lang="en-US" sz="3200" dirty="0">
                <a:cs typeface="Times New Roman" pitchFamily="18" charset="0"/>
              </a:rPr>
              <a:t> cam </a:t>
            </a:r>
            <a:r>
              <a:rPr lang="en-US" sz="3200" dirty="0" err="1">
                <a:cs typeface="Times New Roman" pitchFamily="18" charset="0"/>
              </a:rPr>
              <a:t>này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từ</a:t>
            </a:r>
            <a:r>
              <a:rPr lang="en-US" sz="3200" dirty="0">
                <a:cs typeface="Times New Roman" pitchFamily="18" charset="0"/>
              </a:rPr>
              <a:t>… (</a:t>
            </a:r>
            <a:r>
              <a:rPr lang="en-US" sz="3200" dirty="0" err="1">
                <a:cs typeface="Times New Roman" pitchFamily="18" charset="0"/>
              </a:rPr>
              <a:t>năm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ngoái</a:t>
            </a:r>
            <a:r>
              <a:rPr lang="en-US" sz="3200" dirty="0">
                <a:cs typeface="Times New Roman" pitchFamily="18" charset="0"/>
              </a:rPr>
              <a:t>, </a:t>
            </a:r>
            <a:r>
              <a:rPr lang="en-US" sz="3200" dirty="0" err="1">
                <a:cs typeface="Times New Roman" pitchFamily="18" charset="0"/>
              </a:rPr>
              <a:t>tháng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trước</a:t>
            </a:r>
            <a:r>
              <a:rPr lang="en-US" sz="3200" dirty="0">
                <a:cs typeface="Times New Roman" pitchFamily="18" charset="0"/>
              </a:rPr>
              <a:t>,…)</a:t>
            </a:r>
            <a:endParaRPr lang="vi-VN" sz="3200" dirty="0">
              <a:cs typeface="Times New Roman" pitchFamily="18" charset="0"/>
            </a:endParaRPr>
          </a:p>
          <a:p>
            <a:pPr>
              <a:spcBef>
                <a:spcPts val="596"/>
              </a:spcBef>
            </a:pPr>
            <a:endParaRPr lang="vi-VN" sz="32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8" r="15479" b="8293"/>
          <a:stretch/>
        </p:blipFill>
        <p:spPr bwMode="auto">
          <a:xfrm>
            <a:off x="253900" y="4752975"/>
            <a:ext cx="1807656" cy="208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Callout 10"/>
          <p:cNvSpPr/>
          <p:nvPr/>
        </p:nvSpPr>
        <p:spPr>
          <a:xfrm>
            <a:off x="785126" y="2956550"/>
            <a:ext cx="4955458" cy="2081937"/>
          </a:xfrm>
          <a:prstGeom prst="wedgeEllipseCallout">
            <a:avLst>
              <a:gd name="adj1" fmla="val -40647"/>
              <a:gd name="adj2" fmla="val 51576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596"/>
              </a:spcBef>
            </a:pP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Phong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tục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Tết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trồng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cây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có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từ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bao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?</a:t>
            </a:r>
            <a:endParaRPr lang="vi-VN" sz="2800" dirty="0">
              <a:solidFill>
                <a:sysClr val="windowText" lastClr="000000"/>
              </a:solidFill>
              <a:cs typeface="Times New Roman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6271810" y="2648338"/>
            <a:ext cx="5963733" cy="1932039"/>
          </a:xfrm>
          <a:prstGeom prst="wedgeRoundRectCallout">
            <a:avLst>
              <a:gd name="adj1" fmla="val 9763"/>
              <a:gd name="adj2" fmla="val 108719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596"/>
              </a:spcBef>
            </a:pPr>
            <a:r>
              <a:rPr lang="en-US" sz="2800" dirty="0" err="1">
                <a:solidFill>
                  <a:schemeClr val="tx1"/>
                </a:solidFill>
                <a:cs typeface="Times New Roman" pitchFamily="18" charset="0"/>
              </a:rPr>
              <a:t>Phong</a:t>
            </a:r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cs typeface="Times New Roman" pitchFamily="18" charset="0"/>
              </a:rPr>
              <a:t>tục</a:t>
            </a:r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cs typeface="Times New Roman" pitchFamily="18" charset="0"/>
              </a:rPr>
              <a:t>Tết</a:t>
            </a:r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cs typeface="Times New Roman" pitchFamily="18" charset="0"/>
              </a:rPr>
              <a:t>trồng</a:t>
            </a:r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cs typeface="Times New Roman" pitchFamily="18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ta 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có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từ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năm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1959,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theo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kêu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gọi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Bác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Hồ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.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2052" name="Picture 4" descr="320 HÌNH EM BÉ ý tưởng | em bé, circle time, mầm non">
            <a:extLst>
              <a:ext uri="{FF2B5EF4-FFF2-40B4-BE49-F238E27FC236}">
                <a16:creationId xmlns:a16="http://schemas.microsoft.com/office/drawing/2014/main" xmlns="" id="{80BE5F37-7414-4B49-B198-A5B88588B4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5" t="6203" r="15612" b="39849"/>
          <a:stretch/>
        </p:blipFill>
        <p:spPr bwMode="auto">
          <a:xfrm>
            <a:off x="7338098" y="4422370"/>
            <a:ext cx="3086062" cy="243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68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33778" cy="13388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596"/>
              </a:spcBef>
            </a:pP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2.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sẽ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hỏi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?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Ghép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đúng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:</a:t>
            </a:r>
            <a:endParaRPr lang="vi-VN" sz="40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  <a:p>
            <a:pPr>
              <a:spcBef>
                <a:spcPts val="596"/>
              </a:spcBef>
            </a:pP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Notched Right Arrow 5"/>
          <p:cNvSpPr/>
          <p:nvPr/>
        </p:nvSpPr>
        <p:spPr>
          <a:xfrm>
            <a:off x="154546" y="798490"/>
            <a:ext cx="5628068" cy="2656518"/>
          </a:xfrm>
          <a:prstGeom prst="notched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a)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Nếu</a:t>
            </a:r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nhìn</a:t>
            </a:r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cam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Notched Right Arrow 9"/>
          <p:cNvSpPr/>
          <p:nvPr/>
        </p:nvSpPr>
        <p:spPr>
          <a:xfrm>
            <a:off x="6257561" y="982634"/>
            <a:ext cx="5066633" cy="2485724"/>
          </a:xfrm>
          <a:prstGeom prst="notched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1)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cam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Notched Right Arrow 10"/>
          <p:cNvSpPr/>
          <p:nvPr/>
        </p:nvSpPr>
        <p:spPr>
          <a:xfrm>
            <a:off x="206062" y="3484707"/>
            <a:ext cx="5718220" cy="2962141"/>
          </a:xfrm>
          <a:prstGeom prst="notched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b)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cam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chưa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Notched Right Arrow 11"/>
          <p:cNvSpPr/>
          <p:nvPr/>
        </p:nvSpPr>
        <p:spPr>
          <a:xfrm>
            <a:off x="6257561" y="3361386"/>
            <a:ext cx="5066634" cy="3085462"/>
          </a:xfrm>
          <a:prstGeom prst="notch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2)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cam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húc mừng dễ thương bé trai với dấu chấm hỏi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392" y="332509"/>
            <a:ext cx="1735607" cy="216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367" y="4838007"/>
            <a:ext cx="1814779" cy="2024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5284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2525E-6 3.18224E-6 L -0.08512 0.399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6" y="19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2525E-6 -4.82886E-6 L -0.10347 -0.410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80" y="-205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09156" y="356921"/>
            <a:ext cx="45736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Cây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xanh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với</a:t>
            </a:r>
            <a:r>
              <a:rPr lang="en-US" sz="3200" dirty="0">
                <a:solidFill>
                  <a:srgbClr val="FF0000"/>
                </a:solidFill>
              </a:rPr>
              <a:t> con </a:t>
            </a:r>
            <a:r>
              <a:rPr lang="en-US" sz="3200" dirty="0" err="1">
                <a:solidFill>
                  <a:srgbClr val="FF0000"/>
                </a:solidFill>
              </a:rPr>
              <a:t>người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743" y="901940"/>
            <a:ext cx="11936288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</a:rPr>
              <a:t>    1. Con </a:t>
            </a:r>
            <a:r>
              <a:rPr lang="en-US" sz="2400" dirty="0" err="1">
                <a:solidFill>
                  <a:prstClr val="black"/>
                </a:solidFill>
              </a:rPr>
              <a:t>người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không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thể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sống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thiếu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xanh</a:t>
            </a:r>
            <a:r>
              <a:rPr lang="en-US" sz="2400" dirty="0">
                <a:solidFill>
                  <a:prstClr val="black"/>
                </a:solidFill>
              </a:rPr>
              <a:t>. </a:t>
            </a:r>
            <a:r>
              <a:rPr lang="en-US" sz="2400" dirty="0" err="1">
                <a:solidFill>
                  <a:prstClr val="black"/>
                </a:solidFill>
              </a:rPr>
              <a:t>Lúa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ngô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khoai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sắn</a:t>
            </a:r>
            <a:r>
              <a:rPr lang="en-US" sz="2400" dirty="0">
                <a:solidFill>
                  <a:prstClr val="black"/>
                </a:solidFill>
              </a:rPr>
              <a:t>,… </a:t>
            </a:r>
            <a:r>
              <a:rPr lang="en-US" sz="2400" dirty="0" err="1">
                <a:solidFill>
                  <a:prstClr val="black"/>
                </a:solidFill>
              </a:rPr>
              <a:t>nuôi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sống</a:t>
            </a:r>
            <a:r>
              <a:rPr lang="en-US" sz="2400" dirty="0">
                <a:solidFill>
                  <a:prstClr val="black"/>
                </a:solidFill>
              </a:rPr>
              <a:t> ta. </a:t>
            </a:r>
            <a:r>
              <a:rPr lang="en-US" sz="2400" dirty="0" err="1">
                <a:solidFill>
                  <a:prstClr val="black"/>
                </a:solidFill>
              </a:rPr>
              <a:t>Các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loài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rau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thức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ăn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hằng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ngày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của</a:t>
            </a:r>
            <a:r>
              <a:rPr lang="en-US" sz="2400" dirty="0">
                <a:solidFill>
                  <a:prstClr val="black"/>
                </a:solidFill>
              </a:rPr>
              <a:t> ta. </a:t>
            </a:r>
            <a:r>
              <a:rPr lang="en-US" sz="2400" dirty="0" err="1">
                <a:solidFill>
                  <a:prstClr val="black"/>
                </a:solidFill>
              </a:rPr>
              <a:t>Chuối</a:t>
            </a:r>
            <a:r>
              <a:rPr lang="en-US" sz="2400" dirty="0">
                <a:solidFill>
                  <a:prstClr val="black"/>
                </a:solidFill>
              </a:rPr>
              <a:t>, cam, </a:t>
            </a:r>
            <a:r>
              <a:rPr lang="en-US" sz="2400" dirty="0" err="1">
                <a:solidFill>
                  <a:prstClr val="black"/>
                </a:solidFill>
              </a:rPr>
              <a:t>bưởi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khế</a:t>
            </a:r>
            <a:r>
              <a:rPr lang="en-US" sz="2400" dirty="0">
                <a:solidFill>
                  <a:prstClr val="black"/>
                </a:solidFill>
              </a:rPr>
              <a:t>… </a:t>
            </a:r>
            <a:r>
              <a:rPr lang="en-US" sz="2400" dirty="0" err="1">
                <a:solidFill>
                  <a:prstClr val="black"/>
                </a:solidFill>
              </a:rPr>
              <a:t>cho</a:t>
            </a:r>
            <a:r>
              <a:rPr lang="en-US" sz="2400" dirty="0">
                <a:solidFill>
                  <a:prstClr val="black"/>
                </a:solidFill>
              </a:rPr>
              <a:t> ta </a:t>
            </a:r>
            <a:r>
              <a:rPr lang="en-US" sz="2400" dirty="0" err="1">
                <a:solidFill>
                  <a:prstClr val="black"/>
                </a:solidFill>
              </a:rPr>
              <a:t>trái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ngọt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</a:rPr>
              <a:t>   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xanh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bộ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máy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lọc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không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khí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làm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lợi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cho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sức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khỏe</a:t>
            </a:r>
            <a:r>
              <a:rPr lang="en-US" sz="2400" dirty="0">
                <a:solidFill>
                  <a:prstClr val="black"/>
                </a:solidFill>
              </a:rPr>
              <a:t> con </a:t>
            </a:r>
            <a:r>
              <a:rPr lang="en-US" sz="2400" dirty="0" err="1">
                <a:solidFill>
                  <a:prstClr val="black"/>
                </a:solidFill>
              </a:rPr>
              <a:t>người</a:t>
            </a:r>
            <a:r>
              <a:rPr lang="en-US" sz="2400" dirty="0">
                <a:solidFill>
                  <a:prstClr val="black"/>
                </a:solidFill>
              </a:rPr>
              <a:t>. Ở </a:t>
            </a:r>
            <a:r>
              <a:rPr lang="en-US" sz="2400" dirty="0" err="1">
                <a:solidFill>
                  <a:prstClr val="black"/>
                </a:solidFill>
              </a:rPr>
              <a:t>đâu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có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nhiều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xanh</a:t>
            </a:r>
            <a:r>
              <a:rPr lang="en-US" sz="2400" dirty="0">
                <a:solidFill>
                  <a:prstClr val="black"/>
                </a:solidFill>
              </a:rPr>
              <a:t>, ở </a:t>
            </a:r>
            <a:r>
              <a:rPr lang="en-US" sz="2400" dirty="0" err="1">
                <a:solidFill>
                  <a:prstClr val="black"/>
                </a:solidFill>
              </a:rPr>
              <a:t>đó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có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không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khí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trong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lành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</a:rPr>
              <a:t>    </a:t>
            </a:r>
            <a:r>
              <a:rPr lang="en-US" sz="2400" dirty="0" err="1">
                <a:solidFill>
                  <a:prstClr val="black"/>
                </a:solidFill>
              </a:rPr>
              <a:t>Rễ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hút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nước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rất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tốt</a:t>
            </a:r>
            <a:r>
              <a:rPr lang="en-US" sz="2400" dirty="0">
                <a:solidFill>
                  <a:prstClr val="black"/>
                </a:solidFill>
              </a:rPr>
              <a:t>. </a:t>
            </a:r>
            <a:r>
              <a:rPr lang="en-US" sz="2400" dirty="0" err="1">
                <a:solidFill>
                  <a:prstClr val="black"/>
                </a:solidFill>
              </a:rPr>
              <a:t>Vào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mùa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mưa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bão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có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thể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giúp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giữ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nước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hạn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chế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lũ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lụt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lở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đất</a:t>
            </a:r>
            <a:r>
              <a:rPr lang="en-US" sz="2400" dirty="0">
                <a:solidFill>
                  <a:prstClr val="black"/>
                </a:solidFill>
              </a:rPr>
              <a:t> do </a:t>
            </a:r>
            <a:r>
              <a:rPr lang="en-US" sz="2400" dirty="0" err="1">
                <a:solidFill>
                  <a:prstClr val="black"/>
                </a:solidFill>
              </a:rPr>
              <a:t>nước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chảy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mạnh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</a:rPr>
              <a:t>   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xanh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che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bóng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mát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cung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cấp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gỗ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để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cửa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giường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tủ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bàn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ghế</a:t>
            </a:r>
            <a:r>
              <a:rPr lang="en-US" sz="2400" dirty="0">
                <a:solidFill>
                  <a:prstClr val="black"/>
                </a:solidFill>
              </a:rPr>
              <a:t>,… </a:t>
            </a:r>
            <a:r>
              <a:rPr lang="en-US" sz="2400" dirty="0" err="1">
                <a:solidFill>
                  <a:prstClr val="black"/>
                </a:solidFill>
              </a:rPr>
              <a:t>Những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hàng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xanh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vườn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hoa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còn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đẹp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đường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phố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xóm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làng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vi-VN" sz="2400" dirty="0">
                <a:solidFill>
                  <a:prstClr val="black"/>
                </a:solidFill>
              </a:rPr>
              <a:t>    2.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xanh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có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nhiều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ích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lợi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như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vậy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nên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chúng</a:t>
            </a:r>
            <a:r>
              <a:rPr lang="en-US" sz="2400" dirty="0">
                <a:solidFill>
                  <a:prstClr val="black"/>
                </a:solidFill>
              </a:rPr>
              <a:t> ta </a:t>
            </a:r>
            <a:r>
              <a:rPr lang="en-US" sz="2400" dirty="0" err="1">
                <a:solidFill>
                  <a:prstClr val="black"/>
                </a:solidFill>
              </a:rPr>
              <a:t>phải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thường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xuyên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bảo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vệ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chăm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sóc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trồng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. </a:t>
            </a:r>
            <a:r>
              <a:rPr lang="en-US" sz="2400" dirty="0" err="1">
                <a:solidFill>
                  <a:prstClr val="black"/>
                </a:solidFill>
              </a:rPr>
              <a:t>Người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Việt</a:t>
            </a:r>
            <a:r>
              <a:rPr lang="en-US" sz="2400" dirty="0">
                <a:solidFill>
                  <a:prstClr val="black"/>
                </a:solidFill>
              </a:rPr>
              <a:t> Nam </a:t>
            </a:r>
            <a:r>
              <a:rPr lang="en-US" sz="2400" dirty="0" err="1">
                <a:solidFill>
                  <a:prstClr val="black"/>
                </a:solidFill>
              </a:rPr>
              <a:t>có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phong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tục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Tết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trồng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. </a:t>
            </a:r>
            <a:r>
              <a:rPr lang="en-US" sz="2400" dirty="0" err="1">
                <a:solidFill>
                  <a:prstClr val="black"/>
                </a:solidFill>
              </a:rPr>
              <a:t>Phong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tục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tốt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đẹp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này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bắt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nguồn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từ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lời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kêu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gọi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ngày</a:t>
            </a:r>
            <a:r>
              <a:rPr lang="en-US" sz="2400" dirty="0">
                <a:solidFill>
                  <a:prstClr val="black"/>
                </a:solidFill>
              </a:rPr>
              <a:t> 28 - 11 - 1959 </a:t>
            </a:r>
            <a:r>
              <a:rPr lang="en-US" sz="2400" dirty="0" err="1">
                <a:solidFill>
                  <a:prstClr val="black"/>
                </a:solidFill>
              </a:rPr>
              <a:t>của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Bác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Hồ</a:t>
            </a:r>
            <a:r>
              <a:rPr lang="en-US" sz="2400" dirty="0">
                <a:solidFill>
                  <a:prstClr val="black"/>
                </a:solidFill>
              </a:rPr>
              <a:t>: 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</a:rPr>
              <a:t>                                            “</a:t>
            </a:r>
            <a:r>
              <a:rPr lang="en-US" sz="2400" dirty="0" err="1">
                <a:solidFill>
                  <a:prstClr val="black"/>
                </a:solidFill>
              </a:rPr>
              <a:t>Mùa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xuân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Tết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trồng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endParaRPr lang="en-US" sz="2400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</a:rPr>
              <a:t>                                     </a:t>
            </a:r>
            <a:r>
              <a:rPr lang="en-US" sz="2400" dirty="0" err="1">
                <a:solidFill>
                  <a:prstClr val="black"/>
                </a:solidFill>
              </a:rPr>
              <a:t>Làm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cho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đất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nước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càng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ngày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càng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xuân</a:t>
            </a:r>
            <a:r>
              <a:rPr lang="en-US" sz="2400" dirty="0">
                <a:solidFill>
                  <a:prstClr val="black"/>
                </a:solidFill>
              </a:rPr>
              <a:t>”.                                                                                                                                      										         TRUNG ĐỨC</a:t>
            </a:r>
            <a:endParaRPr lang="vi-VN" sz="2400" dirty="0">
              <a:solidFill>
                <a:prstClr val="black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4" y="5973095"/>
            <a:ext cx="1381260" cy="79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928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594DCE4-03B1-4C35-8F45-DC3CAB564C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2" b="417"/>
          <a:stretch/>
        </p:blipFill>
        <p:spPr>
          <a:xfrm>
            <a:off x="0" y="475557"/>
            <a:ext cx="12192000" cy="63560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232" y="546196"/>
            <a:ext cx="2019563" cy="2019300"/>
          </a:xfrm>
          <a:prstGeom prst="rect">
            <a:avLst/>
          </a:prstGeom>
        </p:spPr>
      </p:pic>
      <p:sp>
        <p:nvSpPr>
          <p:cNvPr id="3" name="Hexagon 2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1980663" y="2147204"/>
            <a:ext cx="2101035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Times New Roman" panose="02020603050405020304" pitchFamily="18" charset="0"/>
              </a:rPr>
              <a:t>Chú</a:t>
            </a:r>
            <a:endParaRPr lang="en-US" sz="32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xmlns="" id="{ECB32C92-7DDE-4979-AB3A-808B65CBF3F1}"/>
              </a:ext>
            </a:extLst>
          </p:cNvPr>
          <p:cNvSpPr/>
          <p:nvPr/>
        </p:nvSpPr>
        <p:spPr>
          <a:xfrm>
            <a:off x="3549315" y="2900398"/>
            <a:ext cx="2101035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Times New Roman" panose="02020603050405020304" pitchFamily="18" charset="0"/>
              </a:rPr>
              <a:t>Ong</a:t>
            </a:r>
            <a:endParaRPr lang="en-US" sz="32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6629468" y="2932148"/>
            <a:ext cx="2101035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Times New Roman" panose="02020603050405020304" pitchFamily="18" charset="0"/>
              </a:rPr>
              <a:t>Chỉ</a:t>
            </a:r>
            <a:endParaRPr lang="en-U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>
                <a:outerShdw dist="38100" dir="2700000" algn="tl" rotWithShape="0">
                  <a:schemeClr val="accent2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xmlns="" id="{199C24C2-6B91-4322-BDB4-819FF0CB9BE4}"/>
              </a:ext>
            </a:extLst>
          </p:cNvPr>
          <p:cNvSpPr/>
          <p:nvPr/>
        </p:nvSpPr>
        <p:spPr>
          <a:xfrm>
            <a:off x="5105270" y="2178954"/>
            <a:ext cx="2101035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Times New Roman" panose="02020603050405020304" pitchFamily="18" charset="0"/>
              </a:rPr>
              <a:t>Chăm</a:t>
            </a:r>
            <a:endParaRPr lang="en-US" sz="32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256" y="4355103"/>
            <a:ext cx="2101036" cy="2110100"/>
          </a:xfrm>
          <a:prstGeom prst="rect">
            <a:avLst/>
          </a:prstGeom>
        </p:spPr>
      </p:pic>
      <p:pic>
        <p:nvPicPr>
          <p:cNvPr id="9" name="nhạc trò chơi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70956" y="-708580"/>
            <a:ext cx="609679" cy="609600"/>
          </a:xfrm>
          <a:prstGeom prst="rect">
            <a:avLst/>
          </a:prstGeom>
        </p:spPr>
      </p:pic>
      <p:sp>
        <p:nvSpPr>
          <p:cNvPr id="10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490659" y="669767"/>
            <a:ext cx="7676276" cy="1157084"/>
          </a:xfrm>
          <a:prstGeom prst="wedgeRoundRectCallout">
            <a:avLst>
              <a:gd name="adj1" fmla="val 69904"/>
              <a:gd name="adj2" fmla="val 16653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ong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1597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 numSld="4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09156" y="356921"/>
            <a:ext cx="45736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Cây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xanh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với</a:t>
            </a:r>
            <a:r>
              <a:rPr lang="en-US" sz="3200" dirty="0">
                <a:solidFill>
                  <a:srgbClr val="FF0000"/>
                </a:solidFill>
              </a:rPr>
              <a:t> con </a:t>
            </a:r>
            <a:r>
              <a:rPr lang="en-US" sz="3200" dirty="0" err="1">
                <a:solidFill>
                  <a:srgbClr val="FF0000"/>
                </a:solidFill>
              </a:rPr>
              <a:t>người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743" y="901940"/>
            <a:ext cx="11936288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</a:rPr>
              <a:t>    1. Con </a:t>
            </a:r>
            <a:r>
              <a:rPr lang="en-US" sz="2400" dirty="0" err="1">
                <a:solidFill>
                  <a:prstClr val="black"/>
                </a:solidFill>
              </a:rPr>
              <a:t>người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không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thể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sống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thiếu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xanh</a:t>
            </a:r>
            <a:r>
              <a:rPr lang="en-US" sz="2400" dirty="0">
                <a:solidFill>
                  <a:prstClr val="black"/>
                </a:solidFill>
              </a:rPr>
              <a:t>. </a:t>
            </a:r>
            <a:r>
              <a:rPr lang="en-US" sz="2400" dirty="0" err="1">
                <a:solidFill>
                  <a:prstClr val="black"/>
                </a:solidFill>
              </a:rPr>
              <a:t>Lúa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ngô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khoai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sắn</a:t>
            </a:r>
            <a:r>
              <a:rPr lang="en-US" sz="2400" dirty="0">
                <a:solidFill>
                  <a:prstClr val="black"/>
                </a:solidFill>
              </a:rPr>
              <a:t>,… </a:t>
            </a:r>
            <a:r>
              <a:rPr lang="en-US" sz="2400" dirty="0" err="1">
                <a:solidFill>
                  <a:prstClr val="black"/>
                </a:solidFill>
              </a:rPr>
              <a:t>nuôi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sống</a:t>
            </a:r>
            <a:r>
              <a:rPr lang="en-US" sz="2400" dirty="0">
                <a:solidFill>
                  <a:prstClr val="black"/>
                </a:solidFill>
              </a:rPr>
              <a:t> ta. </a:t>
            </a:r>
            <a:r>
              <a:rPr lang="en-US" sz="2400" dirty="0" err="1">
                <a:solidFill>
                  <a:prstClr val="black"/>
                </a:solidFill>
              </a:rPr>
              <a:t>Các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loài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rau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thức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ăn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hằng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ngày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của</a:t>
            </a:r>
            <a:r>
              <a:rPr lang="en-US" sz="2400" dirty="0">
                <a:solidFill>
                  <a:prstClr val="black"/>
                </a:solidFill>
              </a:rPr>
              <a:t> ta. </a:t>
            </a:r>
            <a:r>
              <a:rPr lang="en-US" sz="2400" dirty="0" err="1">
                <a:solidFill>
                  <a:prstClr val="black"/>
                </a:solidFill>
              </a:rPr>
              <a:t>Chuối</a:t>
            </a:r>
            <a:r>
              <a:rPr lang="en-US" sz="2400" dirty="0">
                <a:solidFill>
                  <a:prstClr val="black"/>
                </a:solidFill>
              </a:rPr>
              <a:t>, cam, </a:t>
            </a:r>
            <a:r>
              <a:rPr lang="en-US" sz="2400" dirty="0" err="1">
                <a:solidFill>
                  <a:prstClr val="black"/>
                </a:solidFill>
              </a:rPr>
              <a:t>bưởi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khế</a:t>
            </a:r>
            <a:r>
              <a:rPr lang="en-US" sz="2400" dirty="0">
                <a:solidFill>
                  <a:prstClr val="black"/>
                </a:solidFill>
              </a:rPr>
              <a:t>… </a:t>
            </a:r>
            <a:r>
              <a:rPr lang="en-US" sz="2400" dirty="0" err="1">
                <a:solidFill>
                  <a:prstClr val="black"/>
                </a:solidFill>
              </a:rPr>
              <a:t>cho</a:t>
            </a:r>
            <a:r>
              <a:rPr lang="en-US" sz="2400" dirty="0">
                <a:solidFill>
                  <a:prstClr val="black"/>
                </a:solidFill>
              </a:rPr>
              <a:t> ta </a:t>
            </a:r>
            <a:r>
              <a:rPr lang="en-US" sz="2400" dirty="0" err="1">
                <a:solidFill>
                  <a:prstClr val="black"/>
                </a:solidFill>
              </a:rPr>
              <a:t>trái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ngọt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</a:rPr>
              <a:t>   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xanh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bộ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máy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lọc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không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khí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làm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lợi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cho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sức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khỏe</a:t>
            </a:r>
            <a:r>
              <a:rPr lang="en-US" sz="2400" dirty="0">
                <a:solidFill>
                  <a:prstClr val="black"/>
                </a:solidFill>
              </a:rPr>
              <a:t> con </a:t>
            </a:r>
            <a:r>
              <a:rPr lang="en-US" sz="2400" dirty="0" err="1">
                <a:solidFill>
                  <a:prstClr val="black"/>
                </a:solidFill>
              </a:rPr>
              <a:t>người</a:t>
            </a:r>
            <a:r>
              <a:rPr lang="en-US" sz="2400" dirty="0">
                <a:solidFill>
                  <a:prstClr val="black"/>
                </a:solidFill>
              </a:rPr>
              <a:t>. Ở </a:t>
            </a:r>
            <a:r>
              <a:rPr lang="en-US" sz="2400" dirty="0" err="1">
                <a:solidFill>
                  <a:prstClr val="black"/>
                </a:solidFill>
              </a:rPr>
              <a:t>đâu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có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nhiều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xanh</a:t>
            </a:r>
            <a:r>
              <a:rPr lang="en-US" sz="2400" dirty="0">
                <a:solidFill>
                  <a:prstClr val="black"/>
                </a:solidFill>
              </a:rPr>
              <a:t>, ở </a:t>
            </a:r>
            <a:r>
              <a:rPr lang="en-US" sz="2400" dirty="0" err="1">
                <a:solidFill>
                  <a:prstClr val="black"/>
                </a:solidFill>
              </a:rPr>
              <a:t>đó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có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không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khí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trong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lành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</a:rPr>
              <a:t>    </a:t>
            </a:r>
            <a:r>
              <a:rPr lang="en-US" sz="2400" dirty="0" err="1">
                <a:solidFill>
                  <a:prstClr val="black"/>
                </a:solidFill>
              </a:rPr>
              <a:t>Rễ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hút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nước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rất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tốt</a:t>
            </a:r>
            <a:r>
              <a:rPr lang="en-US" sz="2400" dirty="0">
                <a:solidFill>
                  <a:prstClr val="black"/>
                </a:solidFill>
              </a:rPr>
              <a:t>. </a:t>
            </a:r>
            <a:r>
              <a:rPr lang="en-US" sz="2400" dirty="0" err="1">
                <a:solidFill>
                  <a:prstClr val="black"/>
                </a:solidFill>
              </a:rPr>
              <a:t>Vào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mùa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mưa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bão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có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thể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giúp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giữ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nước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hạn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chế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lũ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lụt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lở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đất</a:t>
            </a:r>
            <a:r>
              <a:rPr lang="en-US" sz="2400" dirty="0">
                <a:solidFill>
                  <a:prstClr val="black"/>
                </a:solidFill>
              </a:rPr>
              <a:t> do </a:t>
            </a:r>
            <a:r>
              <a:rPr lang="en-US" sz="2400" dirty="0" err="1">
                <a:solidFill>
                  <a:prstClr val="black"/>
                </a:solidFill>
              </a:rPr>
              <a:t>nước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chảy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mạnh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</a:rPr>
              <a:t>   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xanh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che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bóng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mát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cung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cấp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gỗ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để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cửa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giường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tủ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bàn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ghế</a:t>
            </a:r>
            <a:r>
              <a:rPr lang="en-US" sz="2400" dirty="0">
                <a:solidFill>
                  <a:prstClr val="black"/>
                </a:solidFill>
              </a:rPr>
              <a:t>,… </a:t>
            </a:r>
            <a:r>
              <a:rPr lang="en-US" sz="2400" dirty="0" err="1">
                <a:solidFill>
                  <a:prstClr val="black"/>
                </a:solidFill>
              </a:rPr>
              <a:t>Những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hàng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xanh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vườn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hoa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còn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đẹp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đường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phố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xóm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làng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vi-VN" sz="2400" dirty="0">
                <a:solidFill>
                  <a:prstClr val="black"/>
                </a:solidFill>
              </a:rPr>
              <a:t>    2.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xanh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có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nhiều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ích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lợi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như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vậy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nên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chúng</a:t>
            </a:r>
            <a:r>
              <a:rPr lang="en-US" sz="2400" dirty="0">
                <a:solidFill>
                  <a:prstClr val="black"/>
                </a:solidFill>
              </a:rPr>
              <a:t> ta </a:t>
            </a:r>
            <a:r>
              <a:rPr lang="en-US" sz="2400" dirty="0" err="1">
                <a:solidFill>
                  <a:prstClr val="black"/>
                </a:solidFill>
              </a:rPr>
              <a:t>phải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thường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xuyên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bảo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vệ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chăm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sóc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trồng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. </a:t>
            </a:r>
            <a:r>
              <a:rPr lang="en-US" sz="2400" dirty="0" err="1">
                <a:solidFill>
                  <a:prstClr val="black"/>
                </a:solidFill>
              </a:rPr>
              <a:t>Người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Việt</a:t>
            </a:r>
            <a:r>
              <a:rPr lang="en-US" sz="2400" dirty="0">
                <a:solidFill>
                  <a:prstClr val="black"/>
                </a:solidFill>
              </a:rPr>
              <a:t> Nam </a:t>
            </a:r>
            <a:r>
              <a:rPr lang="en-US" sz="2400" dirty="0" err="1">
                <a:solidFill>
                  <a:prstClr val="black"/>
                </a:solidFill>
              </a:rPr>
              <a:t>có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phong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tục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Tết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trồng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. </a:t>
            </a:r>
            <a:r>
              <a:rPr lang="en-US" sz="2400" dirty="0" err="1">
                <a:solidFill>
                  <a:prstClr val="black"/>
                </a:solidFill>
              </a:rPr>
              <a:t>Phong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tục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tốt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đẹp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này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bắt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nguồn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từ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lời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kêu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gọi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ngày</a:t>
            </a:r>
            <a:r>
              <a:rPr lang="en-US" sz="2400" dirty="0">
                <a:solidFill>
                  <a:prstClr val="black"/>
                </a:solidFill>
              </a:rPr>
              <a:t> 28 - 11 - 1959 </a:t>
            </a:r>
            <a:r>
              <a:rPr lang="en-US" sz="2400" dirty="0" err="1">
                <a:solidFill>
                  <a:prstClr val="black"/>
                </a:solidFill>
              </a:rPr>
              <a:t>của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Bác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Hồ</a:t>
            </a:r>
            <a:r>
              <a:rPr lang="en-US" sz="2400" dirty="0">
                <a:solidFill>
                  <a:prstClr val="black"/>
                </a:solidFill>
              </a:rPr>
              <a:t>: 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</a:rPr>
              <a:t>                                            “</a:t>
            </a:r>
            <a:r>
              <a:rPr lang="en-US" sz="2400" dirty="0" err="1">
                <a:solidFill>
                  <a:prstClr val="black"/>
                </a:solidFill>
              </a:rPr>
              <a:t>Mùa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xuân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Tết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trồng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endParaRPr lang="en-US" sz="2400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</a:rPr>
              <a:t>                                     </a:t>
            </a:r>
            <a:r>
              <a:rPr lang="en-US" sz="2400" dirty="0" err="1">
                <a:solidFill>
                  <a:prstClr val="black"/>
                </a:solidFill>
              </a:rPr>
              <a:t>Làm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cho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đất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nước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càng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ngày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càng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xuân</a:t>
            </a:r>
            <a:r>
              <a:rPr lang="en-US" sz="2400" dirty="0">
                <a:solidFill>
                  <a:prstClr val="black"/>
                </a:solidFill>
              </a:rPr>
              <a:t>”.                                                                                                                                      										         TRUNG ĐỨC</a:t>
            </a:r>
            <a:endParaRPr lang="vi-VN" sz="2400" dirty="0">
              <a:solidFill>
                <a:prstClr val="black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clrChange>
              <a:clrFrom>
                <a:srgbClr val="F3F4EE"/>
              </a:clrFrom>
              <a:clrTo>
                <a:srgbClr val="F3F4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924" y="5973095"/>
            <a:ext cx="1381260" cy="79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49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41381" y="2074085"/>
            <a:ext cx="303227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solidFill>
                  <a:srgbClr val="FF0000"/>
                </a:solidFill>
                <a:cs typeface="Times New Roman" pitchFamily="18" charset="0"/>
              </a:rPr>
              <a:t>Phong</a:t>
            </a:r>
            <a:r>
              <a:rPr lang="en-US" sz="28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cs typeface="Times New Roman" pitchFamily="18" charset="0"/>
              </a:rPr>
              <a:t>tục</a:t>
            </a:r>
            <a:r>
              <a:rPr lang="vi-VN" sz="2800" b="1" i="1" dirty="0">
                <a:solidFill>
                  <a:srgbClr val="FF0000"/>
                </a:solidFill>
                <a:cs typeface="Times New Roman" pitchFamily="18" charset="0"/>
              </a:rPr>
              <a:t>:</a:t>
            </a:r>
            <a:r>
              <a:rPr lang="en-US" sz="28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thói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quen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đã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có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từ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lâu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được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mọi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người</a:t>
            </a:r>
            <a:r>
              <a:rPr lang="en-US" sz="2800" dirty="0">
                <a:cs typeface="Times New Roman" pitchFamily="18" charset="0"/>
              </a:rPr>
              <a:t> tin </a:t>
            </a:r>
            <a:r>
              <a:rPr lang="en-US" sz="2800" dirty="0" err="1">
                <a:cs typeface="Times New Roman" pitchFamily="18" charset="0"/>
              </a:rPr>
              <a:t>và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làm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theo.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76799" y="2083964"/>
            <a:ext cx="3276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solidFill>
                  <a:srgbClr val="FF0000"/>
                </a:solidFill>
                <a:cs typeface="Times New Roman" pitchFamily="18" charset="0"/>
              </a:rPr>
              <a:t>Tết</a:t>
            </a:r>
            <a:r>
              <a:rPr lang="en-US" sz="28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cs typeface="Times New Roman" pitchFamily="18" charset="0"/>
              </a:rPr>
              <a:t>trồng</a:t>
            </a:r>
            <a:r>
              <a:rPr lang="en-US" sz="28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cs typeface="Times New Roman" pitchFamily="18" charset="0"/>
              </a:rPr>
              <a:t>cây</a:t>
            </a:r>
            <a:r>
              <a:rPr lang="vi-VN" sz="2800" b="1" i="1" dirty="0">
                <a:solidFill>
                  <a:srgbClr val="FF0000"/>
                </a:solidFill>
                <a:cs typeface="Times New Roman" pitchFamily="18" charset="0"/>
              </a:rPr>
              <a:t>:</a:t>
            </a:r>
            <a:r>
              <a:rPr lang="en-US" sz="28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  <a:p>
            <a:pPr algn="just"/>
            <a:r>
              <a:rPr lang="en-US" sz="2800" dirty="0" err="1">
                <a:cs typeface="Times New Roman" pitchFamily="18" charset="0"/>
              </a:rPr>
              <a:t>phong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tục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trồng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cây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vào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những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ngày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đầu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xuân</a:t>
            </a:r>
            <a:r>
              <a:rPr lang="en-US" sz="2800" dirty="0">
                <a:cs typeface="Times New Roman" pitchFamily="18" charset="0"/>
              </a:rPr>
              <a:t>.</a:t>
            </a:r>
            <a:endParaRPr lang="vi-VN" sz="2800" dirty="0"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43" b="34245" l="18082" r="63324">
                        <a14:foregroundMark x1="34993" y1="21484" x2="35212" y2="20573"/>
                        <a14:foregroundMark x1="42606" y1="21094" x2="42606" y2="23698"/>
                        <a14:foregroundMark x1="51025" y1="21484" x2="51025" y2="21484"/>
                        <a14:foregroundMark x1="51903" y1="20573" x2="52416" y2="19531"/>
                        <a14:foregroundMark x1="57467" y1="22266" x2="57906" y2="2513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7624" t="7229" r="36013" b="62920"/>
          <a:stretch/>
        </p:blipFill>
        <p:spPr>
          <a:xfrm>
            <a:off x="4457700" y="409646"/>
            <a:ext cx="3276600" cy="1186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129" y="4460342"/>
            <a:ext cx="2390775" cy="19145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6799" y="4460341"/>
            <a:ext cx="2952750" cy="191452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885717" y="2107576"/>
            <a:ext cx="28336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solidFill>
                  <a:srgbClr val="FF0000"/>
                </a:solidFill>
                <a:cs typeface="Times New Roman" pitchFamily="18" charset="0"/>
              </a:rPr>
              <a:t>Bắt</a:t>
            </a:r>
            <a:r>
              <a:rPr lang="en-US" sz="28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cs typeface="Times New Roman" pitchFamily="18" charset="0"/>
              </a:rPr>
              <a:t>nguồn</a:t>
            </a:r>
            <a:r>
              <a:rPr lang="vi-VN" sz="2800" b="1" i="1" dirty="0">
                <a:solidFill>
                  <a:srgbClr val="FF0000"/>
                </a:solidFill>
                <a:cs typeface="Times New Roman" pitchFamily="18" charset="0"/>
              </a:rPr>
              <a:t>:</a:t>
            </a:r>
            <a:endParaRPr lang="en-US" sz="28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algn="just"/>
            <a:r>
              <a:rPr lang="en-US" sz="2800" dirty="0" err="1">
                <a:cs typeface="Times New Roman" pitchFamily="18" charset="0"/>
              </a:rPr>
              <a:t>được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bắt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đầu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>
                <a:cs typeface="Times New Roman" pitchFamily="18" charset="0"/>
              </a:rPr>
              <a:t>được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sinh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ra.</a:t>
            </a:r>
            <a:endParaRPr lang="vi-VN" sz="2800" dirty="0">
              <a:cs typeface="Times New Roman" pitchFamily="18" charset="0"/>
            </a:endParaRPr>
          </a:p>
        </p:txBody>
      </p:sp>
      <p:pic>
        <p:nvPicPr>
          <p:cNvPr id="2054" name="Picture 6" descr="Sự sống trên Trái đất bắt nguồn từ... đất sét? - KhoaHoc.t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717" y="4460341"/>
            <a:ext cx="26193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66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xmlns="" id="{FCEA3511-83F6-468B-AAF1-897D77204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137" y="1402949"/>
            <a:ext cx="3481800" cy="420264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xmlns="" id="{77143CA1-8D86-4FFF-B431-8C5D9EAF2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580" y="2360993"/>
            <a:ext cx="2604152" cy="3143292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xmlns="" id="{CF7EF899-F3B2-4168-B89E-08955851F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206" y="3310021"/>
            <a:ext cx="1838450" cy="2219066"/>
          </a:xfrm>
          <a:prstGeom prst="rect">
            <a:avLst/>
          </a:prstGeom>
        </p:spPr>
      </p:pic>
      <p:grpSp>
        <p:nvGrpSpPr>
          <p:cNvPr id="7" name="组合 22">
            <a:extLst>
              <a:ext uri="{FF2B5EF4-FFF2-40B4-BE49-F238E27FC236}">
                <a16:creationId xmlns:a16="http://schemas.microsoft.com/office/drawing/2014/main" xmlns="" id="{B047831F-28AA-41BF-B39E-223D863B7D88}"/>
              </a:ext>
            </a:extLst>
          </p:cNvPr>
          <p:cNvGrpSpPr/>
          <p:nvPr/>
        </p:nvGrpSpPr>
        <p:grpSpPr>
          <a:xfrm>
            <a:off x="14512" y="4023360"/>
            <a:ext cx="12192001" cy="2834640"/>
            <a:chOff x="-175848" y="4352544"/>
            <a:chExt cx="12367848" cy="2310496"/>
          </a:xfrm>
        </p:grpSpPr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xmlns="" id="{B0F80113-881F-4939-B216-E6FFA5BCE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xmlns="" id="{0A3D6EC8-4BD7-44C2-9031-9E21A2FF4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FDEAF830-D2B6-48E8-81AD-6F21C457E236}"/>
              </a:ext>
            </a:extLst>
          </p:cNvPr>
          <p:cNvSpPr/>
          <p:nvPr/>
        </p:nvSpPr>
        <p:spPr>
          <a:xfrm>
            <a:off x="907661" y="1851779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black"/>
                </a:solidFill>
              </a:rPr>
              <a:t>hằng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ngày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6E6CE1D8-B92D-4181-B50C-5D11FBE3F4A0}"/>
              </a:ext>
            </a:extLst>
          </p:cNvPr>
          <p:cNvSpPr/>
          <p:nvPr/>
        </p:nvSpPr>
        <p:spPr>
          <a:xfrm>
            <a:off x="907661" y="301868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black"/>
                </a:solidFill>
              </a:rPr>
              <a:t>mưa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bão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E26A6ED5-8CE8-468C-A2C4-7808612CB6B3}"/>
              </a:ext>
            </a:extLst>
          </p:cNvPr>
          <p:cNvSpPr/>
          <p:nvPr/>
        </p:nvSpPr>
        <p:spPr>
          <a:xfrm>
            <a:off x="4230231" y="3014359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black"/>
                </a:solidFill>
              </a:rPr>
              <a:t>lũ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lụt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D04878A5-DBAC-4262-9BCC-14668D279081}"/>
              </a:ext>
            </a:extLst>
          </p:cNvPr>
          <p:cNvSpPr/>
          <p:nvPr/>
        </p:nvSpPr>
        <p:spPr>
          <a:xfrm>
            <a:off x="4230231" y="1851779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black"/>
                </a:solidFill>
              </a:rPr>
              <a:t>sức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khỏe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34" name="PA_库_组合 5">
            <a:extLst>
              <a:ext uri="{FF2B5EF4-FFF2-40B4-BE49-F238E27FC236}">
                <a16:creationId xmlns:a16="http://schemas.microsoft.com/office/drawing/2014/main" xmlns="" id="{49A18141-E269-4CBE-8FEA-7F811372D2C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715880" y="502728"/>
            <a:ext cx="6760240" cy="807380"/>
            <a:chOff x="1874329" y="2333941"/>
            <a:chExt cx="1534600" cy="818119"/>
          </a:xfrm>
        </p:grpSpPr>
        <p:sp>
          <p:nvSpPr>
            <p:cNvPr id="35" name="任意多边形 10">
              <a:extLst>
                <a:ext uri="{FF2B5EF4-FFF2-40B4-BE49-F238E27FC236}">
                  <a16:creationId xmlns:a16="http://schemas.microsoft.com/office/drawing/2014/main" xmlns="" id="{26A1CD5B-D529-4D38-BCE0-368F747DA3D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1">
              <a:extLst>
                <a:ext uri="{FF2B5EF4-FFF2-40B4-BE49-F238E27FC236}">
                  <a16:creationId xmlns:a16="http://schemas.microsoft.com/office/drawing/2014/main" xmlns="" id="{4BFC1E88-62EB-45BA-84DE-0E4413DFE87A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12">
              <a:extLst>
                <a:ext uri="{FF2B5EF4-FFF2-40B4-BE49-F238E27FC236}">
                  <a16:creationId xmlns:a16="http://schemas.microsoft.com/office/drawing/2014/main" xmlns="" id="{A7A0E52D-8E57-41E9-9CC8-ABBE898283C0}"/>
                </a:ext>
              </a:extLst>
            </p:cNvPr>
            <p:cNvSpPr txBox="1"/>
            <p:nvPr/>
          </p:nvSpPr>
          <p:spPr>
            <a:xfrm>
              <a:off x="1984614" y="2333941"/>
              <a:ext cx="1314030" cy="7210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6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từ ngữ</a:t>
              </a:r>
              <a:endParaRPr lang="en-US" altLang="zh-CN" sz="36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92797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09156" y="410081"/>
            <a:ext cx="45736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Cây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xanh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với</a:t>
            </a:r>
            <a:r>
              <a:rPr lang="en-US" sz="3200" dirty="0">
                <a:solidFill>
                  <a:srgbClr val="FF0000"/>
                </a:solidFill>
              </a:rPr>
              <a:t> con </a:t>
            </a:r>
            <a:r>
              <a:rPr lang="en-US" sz="3200" dirty="0" err="1">
                <a:solidFill>
                  <a:srgbClr val="FF0000"/>
                </a:solidFill>
              </a:rPr>
              <a:t>người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742" y="994856"/>
            <a:ext cx="1194642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/>
              <a:t>    1. Con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thiếu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. </a:t>
            </a:r>
            <a:r>
              <a:rPr lang="en-US" sz="2400" dirty="0" err="1"/>
              <a:t>Lúa</a:t>
            </a:r>
            <a:r>
              <a:rPr lang="en-US" sz="2400" dirty="0"/>
              <a:t>, </a:t>
            </a:r>
            <a:r>
              <a:rPr lang="en-US" sz="2400" dirty="0" err="1"/>
              <a:t>ngô</a:t>
            </a:r>
            <a:r>
              <a:rPr lang="en-US" sz="2400" dirty="0"/>
              <a:t>, </a:t>
            </a:r>
            <a:r>
              <a:rPr lang="en-US" sz="2400" dirty="0" err="1"/>
              <a:t>khoai</a:t>
            </a:r>
            <a:r>
              <a:rPr lang="en-US" sz="2400" dirty="0"/>
              <a:t>, </a:t>
            </a:r>
            <a:r>
              <a:rPr lang="en-US" sz="2400" dirty="0" err="1"/>
              <a:t>sắn</a:t>
            </a:r>
            <a:r>
              <a:rPr lang="en-US" sz="2400" dirty="0"/>
              <a:t>,… </a:t>
            </a:r>
            <a:r>
              <a:rPr lang="en-US" sz="2400" dirty="0" err="1"/>
              <a:t>nuôi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ta.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loài</a:t>
            </a:r>
            <a:r>
              <a:rPr lang="en-US" sz="2400" dirty="0"/>
              <a:t> </a:t>
            </a:r>
            <a:r>
              <a:rPr lang="en-US" sz="2400" dirty="0" err="1"/>
              <a:t>rau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hằng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ta. </a:t>
            </a:r>
            <a:r>
              <a:rPr lang="en-US" sz="2400" dirty="0" err="1"/>
              <a:t>Chuối</a:t>
            </a:r>
            <a:r>
              <a:rPr lang="en-US" sz="2400" dirty="0"/>
              <a:t>, cam, </a:t>
            </a:r>
            <a:r>
              <a:rPr lang="en-US" sz="2400" dirty="0" err="1"/>
              <a:t>bưởi</a:t>
            </a:r>
            <a:r>
              <a:rPr lang="en-US" sz="2400" dirty="0"/>
              <a:t>, </a:t>
            </a:r>
            <a:r>
              <a:rPr lang="en-US" sz="2400" dirty="0" err="1"/>
              <a:t>khế</a:t>
            </a:r>
            <a:r>
              <a:rPr lang="en-US" sz="2400" dirty="0"/>
              <a:t>… </a:t>
            </a:r>
            <a:r>
              <a:rPr lang="en-US" sz="2400" dirty="0" err="1"/>
              <a:t>cho</a:t>
            </a:r>
            <a:r>
              <a:rPr lang="en-US" sz="2400" dirty="0"/>
              <a:t> ta </a:t>
            </a:r>
            <a:r>
              <a:rPr lang="en-US" sz="2400" dirty="0" err="1"/>
              <a:t>trái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.</a:t>
            </a:r>
          </a:p>
          <a:p>
            <a:pPr algn="just"/>
            <a:r>
              <a:rPr lang="en-US" sz="2400" dirty="0"/>
              <a:t>   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lọc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khí</a:t>
            </a:r>
            <a:r>
              <a:rPr lang="en-US" sz="2400" dirty="0"/>
              <a:t>,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lợi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sức</a:t>
            </a:r>
            <a:r>
              <a:rPr lang="en-US" sz="2400" dirty="0"/>
              <a:t> </a:t>
            </a:r>
            <a:r>
              <a:rPr lang="en-US" sz="2400" dirty="0" err="1"/>
              <a:t>khỏe</a:t>
            </a:r>
            <a:r>
              <a:rPr lang="en-US" sz="2400" dirty="0"/>
              <a:t> con </a:t>
            </a:r>
            <a:r>
              <a:rPr lang="en-US" sz="2400" dirty="0" err="1"/>
              <a:t>người</a:t>
            </a:r>
            <a:r>
              <a:rPr lang="en-US" sz="2400" dirty="0"/>
              <a:t>. Ở </a:t>
            </a:r>
            <a:r>
              <a:rPr lang="en-US" sz="2400" dirty="0" err="1"/>
              <a:t>đâu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, ở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khí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lành</a:t>
            </a:r>
            <a:r>
              <a:rPr lang="en-US" sz="2400" dirty="0"/>
              <a:t>.</a:t>
            </a:r>
          </a:p>
          <a:p>
            <a:pPr algn="just"/>
            <a:r>
              <a:rPr lang="en-US" sz="2400" dirty="0"/>
              <a:t>    </a:t>
            </a:r>
            <a:r>
              <a:rPr lang="en-US" sz="2400" dirty="0" err="1"/>
              <a:t>Rễ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hút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 </a:t>
            </a:r>
            <a:r>
              <a:rPr lang="en-US" sz="2400" dirty="0" err="1"/>
              <a:t>rất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r>
              <a:rPr lang="en-US" sz="2400" dirty="0"/>
              <a:t>.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mưa</a:t>
            </a:r>
            <a:r>
              <a:rPr lang="en-US" sz="2400" dirty="0"/>
              <a:t> </a:t>
            </a:r>
            <a:r>
              <a:rPr lang="en-US" sz="2400" dirty="0" err="1"/>
              <a:t>bão</a:t>
            </a:r>
            <a:r>
              <a:rPr lang="en-US" sz="2400" dirty="0"/>
              <a:t>,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giữ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, </a:t>
            </a:r>
            <a:r>
              <a:rPr lang="en-US" sz="2400" dirty="0" err="1"/>
              <a:t>hạn</a:t>
            </a:r>
            <a:r>
              <a:rPr lang="en-US" sz="2400" dirty="0"/>
              <a:t> </a:t>
            </a:r>
            <a:r>
              <a:rPr lang="en-US" sz="2400" dirty="0" err="1"/>
              <a:t>chế</a:t>
            </a:r>
            <a:r>
              <a:rPr lang="en-US" sz="2400" dirty="0"/>
              <a:t> </a:t>
            </a:r>
            <a:r>
              <a:rPr lang="en-US" sz="2400" dirty="0" err="1"/>
              <a:t>lũ</a:t>
            </a:r>
            <a:r>
              <a:rPr lang="en-US" sz="2400" dirty="0"/>
              <a:t> </a:t>
            </a:r>
            <a:r>
              <a:rPr lang="en-US" sz="2400" dirty="0" err="1"/>
              <a:t>lụt</a:t>
            </a:r>
            <a:r>
              <a:rPr lang="en-US" sz="2400" dirty="0"/>
              <a:t>, </a:t>
            </a:r>
            <a:r>
              <a:rPr lang="en-US" sz="2400" dirty="0" err="1"/>
              <a:t>lở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do </a:t>
            </a:r>
            <a:r>
              <a:rPr lang="en-US" sz="2400" dirty="0" err="1"/>
              <a:t>nước</a:t>
            </a:r>
            <a:r>
              <a:rPr lang="en-US" sz="2400" dirty="0"/>
              <a:t> </a:t>
            </a:r>
            <a:r>
              <a:rPr lang="en-US" sz="2400" dirty="0" err="1"/>
              <a:t>chảy</a:t>
            </a:r>
            <a:r>
              <a:rPr lang="en-US" sz="2400" dirty="0"/>
              <a:t> </a:t>
            </a:r>
            <a:r>
              <a:rPr lang="en-US" sz="2400" dirty="0" err="1"/>
              <a:t>mạnh</a:t>
            </a:r>
            <a:r>
              <a:rPr lang="en-US" sz="2400" dirty="0"/>
              <a:t>.</a:t>
            </a:r>
          </a:p>
          <a:p>
            <a:pPr algn="just"/>
            <a:r>
              <a:rPr lang="en-US" sz="2400" dirty="0"/>
              <a:t>   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r>
              <a:rPr lang="en-US" sz="2400" dirty="0"/>
              <a:t> </a:t>
            </a:r>
            <a:r>
              <a:rPr lang="en-US" sz="2400" dirty="0" err="1"/>
              <a:t>bóng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, </a:t>
            </a:r>
            <a:r>
              <a:rPr lang="en-US" sz="2400" dirty="0" err="1"/>
              <a:t>cung</a:t>
            </a:r>
            <a:r>
              <a:rPr lang="en-US" sz="2400" dirty="0"/>
              <a:t> </a:t>
            </a:r>
            <a:r>
              <a:rPr lang="en-US" sz="2400" dirty="0" err="1"/>
              <a:t>cấp</a:t>
            </a:r>
            <a:r>
              <a:rPr lang="en-US" sz="2400" dirty="0"/>
              <a:t> </a:t>
            </a:r>
            <a:r>
              <a:rPr lang="en-US" sz="2400" dirty="0" err="1"/>
              <a:t>gỗ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, </a:t>
            </a:r>
            <a:r>
              <a:rPr lang="en-US" sz="2400" dirty="0" err="1"/>
              <a:t>giường</a:t>
            </a:r>
            <a:r>
              <a:rPr lang="en-US" sz="2400" dirty="0"/>
              <a:t> </a:t>
            </a:r>
            <a:r>
              <a:rPr lang="en-US" sz="2400" dirty="0" err="1"/>
              <a:t>tủ</a:t>
            </a:r>
            <a:r>
              <a:rPr lang="en-US" sz="2400" dirty="0"/>
              <a:t>, </a:t>
            </a:r>
            <a:r>
              <a:rPr lang="en-US" sz="2400" dirty="0" err="1"/>
              <a:t>bàn</a:t>
            </a:r>
            <a:r>
              <a:rPr lang="en-US" sz="2400" dirty="0"/>
              <a:t> </a:t>
            </a:r>
            <a:r>
              <a:rPr lang="en-US" sz="2400" dirty="0" err="1"/>
              <a:t>ghế</a:t>
            </a:r>
            <a:r>
              <a:rPr lang="en-US" sz="2400" dirty="0"/>
              <a:t>,…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vườn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đẹp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phố</a:t>
            </a:r>
            <a:r>
              <a:rPr lang="en-US" sz="2400" dirty="0"/>
              <a:t>, </a:t>
            </a:r>
            <a:r>
              <a:rPr lang="en-US" sz="2400" dirty="0" err="1"/>
              <a:t>xóm</a:t>
            </a:r>
            <a:r>
              <a:rPr lang="en-US" sz="2400" dirty="0"/>
              <a:t> </a:t>
            </a:r>
            <a:r>
              <a:rPr lang="en-US" sz="2400" dirty="0" err="1"/>
              <a:t>làng</a:t>
            </a:r>
            <a:r>
              <a:rPr lang="en-US" sz="2400" dirty="0"/>
              <a:t>.</a:t>
            </a:r>
          </a:p>
          <a:p>
            <a:pPr algn="just"/>
            <a:r>
              <a:rPr lang="vi-VN" sz="2400" dirty="0"/>
              <a:t>    2.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ích</a:t>
            </a:r>
            <a:r>
              <a:rPr lang="en-US" sz="2400" dirty="0"/>
              <a:t> </a:t>
            </a:r>
            <a:r>
              <a:rPr lang="en-US" sz="2400" dirty="0" err="1"/>
              <a:t>lợi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ta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</a:t>
            </a:r>
            <a:r>
              <a:rPr lang="en-US" sz="2400" dirty="0" err="1"/>
              <a:t>xuyên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, </a:t>
            </a:r>
            <a:r>
              <a:rPr lang="en-US" sz="2400" dirty="0" err="1"/>
              <a:t>chăm</a:t>
            </a:r>
            <a:r>
              <a:rPr lang="en-US" sz="2400" dirty="0"/>
              <a:t> </a:t>
            </a:r>
            <a:r>
              <a:rPr lang="en-US" sz="2400" dirty="0" err="1"/>
              <a:t>sóc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.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Việt</a:t>
            </a:r>
            <a:r>
              <a:rPr lang="en-US" sz="2400" dirty="0"/>
              <a:t> Nam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phong</a:t>
            </a:r>
            <a:r>
              <a:rPr lang="en-US" sz="2400" dirty="0"/>
              <a:t> </a:t>
            </a:r>
            <a:r>
              <a:rPr lang="en-US" sz="2400" dirty="0" err="1"/>
              <a:t>tục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. </a:t>
            </a:r>
            <a:r>
              <a:rPr lang="en-US" sz="2400" dirty="0" err="1"/>
              <a:t>Phong</a:t>
            </a:r>
            <a:r>
              <a:rPr lang="en-US" sz="2400" dirty="0"/>
              <a:t> </a:t>
            </a:r>
            <a:r>
              <a:rPr lang="en-US" sz="2400" dirty="0" err="1"/>
              <a:t>tục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r>
              <a:rPr lang="en-US" sz="2400" dirty="0"/>
              <a:t> </a:t>
            </a:r>
            <a:r>
              <a:rPr lang="en-US" sz="2400" dirty="0" err="1"/>
              <a:t>đẹp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bắt</a:t>
            </a:r>
            <a:r>
              <a:rPr lang="en-US" sz="2400" dirty="0"/>
              <a:t> </a:t>
            </a:r>
            <a:r>
              <a:rPr lang="en-US" sz="2400" dirty="0" err="1"/>
              <a:t>nguồn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kêu</a:t>
            </a:r>
            <a:r>
              <a:rPr lang="en-US" sz="2400" dirty="0"/>
              <a:t> </a:t>
            </a:r>
            <a:r>
              <a:rPr lang="en-US" sz="2400" dirty="0" err="1"/>
              <a:t>gọi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28 – 11 – 1959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Bác</a:t>
            </a:r>
            <a:r>
              <a:rPr lang="en-US" sz="2400" dirty="0"/>
              <a:t> </a:t>
            </a:r>
            <a:r>
              <a:rPr lang="en-US" sz="2400" dirty="0" err="1"/>
              <a:t>Hồ</a:t>
            </a:r>
            <a:r>
              <a:rPr lang="en-US" sz="2400" dirty="0"/>
              <a:t>:</a:t>
            </a:r>
          </a:p>
          <a:p>
            <a:r>
              <a:rPr lang="en-US" sz="2400" dirty="0"/>
              <a:t>                                      “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xuân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endParaRPr lang="en-US" sz="2400" dirty="0"/>
          </a:p>
          <a:p>
            <a:r>
              <a:rPr lang="en-US" sz="2400" dirty="0"/>
              <a:t>                        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 </a:t>
            </a:r>
            <a:r>
              <a:rPr lang="en-US" sz="2400" dirty="0" err="1"/>
              <a:t>càng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càng</a:t>
            </a:r>
            <a:r>
              <a:rPr lang="en-US" sz="2400" dirty="0"/>
              <a:t> </a:t>
            </a:r>
            <a:r>
              <a:rPr lang="en-US" sz="2400" dirty="0" err="1"/>
              <a:t>xuân</a:t>
            </a:r>
            <a:r>
              <a:rPr lang="en-US" sz="2400" dirty="0"/>
              <a:t>”.                                                                                                                                       										TRUNG ĐỨC</a:t>
            </a:r>
            <a:endParaRPr lang="vi-VN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clrChange>
              <a:clrFrom>
                <a:srgbClr val="F3F4EE"/>
              </a:clrFrom>
              <a:clrTo>
                <a:srgbClr val="F3F4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924" y="5973095"/>
            <a:ext cx="1381260" cy="79641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20147" y="1069996"/>
            <a:ext cx="42939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  <a:cs typeface="Times New Roman" pitchFamily="18" charset="0"/>
              </a:rPr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329157" y="4304257"/>
            <a:ext cx="42939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277439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C2A572D-B56A-44D1-992D-7AFEDD0C40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2" b="417"/>
          <a:stretch/>
        </p:blipFill>
        <p:spPr>
          <a:xfrm>
            <a:off x="0" y="475557"/>
            <a:ext cx="12192000" cy="63560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28" y="3339361"/>
            <a:ext cx="1355607" cy="1355431"/>
          </a:xfrm>
          <a:prstGeom prst="rect">
            <a:avLst/>
          </a:prstGeom>
        </p:spPr>
      </p:pic>
      <p:sp>
        <p:nvSpPr>
          <p:cNvPr id="4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985000" y="754567"/>
            <a:ext cx="7676276" cy="1472439"/>
          </a:xfrm>
          <a:prstGeom prst="wedgeRoundRectCallout">
            <a:avLst>
              <a:gd name="adj1" fmla="val 69712"/>
              <a:gd name="adj2" fmla="val -17403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33CC"/>
                </a:solidFill>
                <a:cs typeface="Times New Roman" panose="02020603050405020304" pitchFamily="18" charset="0"/>
              </a:rPr>
              <a:t> “</a:t>
            </a:r>
            <a:r>
              <a:rPr lang="en-US" sz="40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vườn</a:t>
            </a:r>
            <a:r>
              <a:rPr lang="en-US" sz="4000" b="1" dirty="0">
                <a:solidFill>
                  <a:srgbClr val="0033CC"/>
                </a:solidFill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40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nở</a:t>
            </a:r>
            <a:r>
              <a:rPr lang="en-US" sz="4000" b="1" dirty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rgbClr val="0033CC"/>
                </a:solidFill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176" y="462019"/>
            <a:ext cx="1428936" cy="1428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91" y="462019"/>
            <a:ext cx="934080" cy="938109"/>
          </a:xfrm>
          <a:prstGeom prst="rect">
            <a:avLst/>
          </a:prstGeom>
        </p:spPr>
      </p:pic>
      <p:sp>
        <p:nvSpPr>
          <p:cNvPr id="6" name="1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9509557" y="4730285"/>
            <a:ext cx="2350670" cy="1988296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cs typeface="Times New Roman" pitchFamily="18" charset="0"/>
              </a:rPr>
              <a:t>Cả</a:t>
            </a:r>
            <a:r>
              <a:rPr lang="en-US" sz="3600" b="1" dirty="0">
                <a:solidFill>
                  <a:schemeClr val="tx1"/>
                </a:solidFill>
                <a:cs typeface="Times New Roman" pitchFamily="18" charset="0"/>
              </a:rPr>
              <a:t> 3 </a:t>
            </a:r>
            <a:r>
              <a:rPr lang="en-US" sz="3600" b="1" dirty="0" err="1">
                <a:solidFill>
                  <a:schemeClr val="tx1"/>
                </a:solidFill>
                <a:cs typeface="Times New Roman" pitchFamily="18" charset="0"/>
              </a:rPr>
              <a:t>cây</a:t>
            </a:r>
            <a:r>
              <a:rPr lang="en-US" sz="36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cs typeface="Times New Roman" pitchFamily="18" charset="0"/>
              </a:rPr>
              <a:t>đều</a:t>
            </a:r>
            <a:r>
              <a:rPr lang="en-US" sz="36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cs typeface="Times New Roman" pitchFamily="18" charset="0"/>
              </a:rPr>
              <a:t>nở</a:t>
            </a:r>
            <a:r>
              <a:rPr lang="en-US" sz="36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cs typeface="Times New Roman" pitchFamily="18" charset="0"/>
              </a:rPr>
              <a:t>hoa</a:t>
            </a:r>
            <a:endParaRPr lang="vi-VN" sz="36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605" y="3216007"/>
            <a:ext cx="1514475" cy="1514278"/>
          </a:xfrm>
          <a:prstGeom prst="rect">
            <a:avLst/>
          </a:prstGeom>
        </p:spPr>
      </p:pic>
      <p:sp>
        <p:nvSpPr>
          <p:cNvPr id="8" name="2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460484" y="4745013"/>
            <a:ext cx="2334716" cy="1988296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cs typeface="Times New Roman" pitchFamily="18" charset="0"/>
              </a:rPr>
              <a:t>Cây</a:t>
            </a:r>
            <a:r>
              <a:rPr lang="en-US" sz="36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cs typeface="Times New Roman" pitchFamily="18" charset="0"/>
              </a:rPr>
              <a:t>nhài</a:t>
            </a:r>
            <a:endParaRPr lang="vi-VN" sz="36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922" y="3255718"/>
            <a:ext cx="1435042" cy="1434855"/>
          </a:xfrm>
          <a:prstGeom prst="rect">
            <a:avLst/>
          </a:prstGeom>
        </p:spPr>
      </p:pic>
      <p:sp>
        <p:nvSpPr>
          <p:cNvPr id="10" name="3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357085" y="4745013"/>
            <a:ext cx="2334716" cy="1987136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cs typeface="Times New Roman" pitchFamily="18" charset="0"/>
              </a:rPr>
              <a:t>Cây</a:t>
            </a:r>
            <a:r>
              <a:rPr lang="en-US" sz="36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cs typeface="Times New Roman" pitchFamily="18" charset="0"/>
              </a:rPr>
              <a:t>bưởi</a:t>
            </a:r>
            <a:endParaRPr lang="vi-VN" sz="36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91" y="3358118"/>
            <a:ext cx="1318088" cy="1317916"/>
          </a:xfrm>
          <a:prstGeom prst="rect">
            <a:avLst/>
          </a:prstGeom>
        </p:spPr>
      </p:pic>
      <p:sp>
        <p:nvSpPr>
          <p:cNvPr id="12" name="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331773" y="4745013"/>
            <a:ext cx="2334716" cy="1987136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muỗm</a:t>
            </a:r>
            <a:endParaRPr lang="en-US" sz="36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2771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4993 0.36111 C 0.87882 0.36111 0.90238 0.39491 0.90238 0.43658 C 0.90238 0.47824 0.87882 0.51227 0.84993 0.51227 C 0.8209 0.51227 0.7976 0.47824 0.7976 0.43658 C 0.7976 0.39491 0.8209 0.36111 0.84993 0.36111 Z " pathEditMode="relative" rAng="0" ptsTypes="fffff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41EF196-D857-4C3E-AB5C-1E97E116DB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2" b="417"/>
          <a:stretch/>
        </p:blipFill>
        <p:spPr>
          <a:xfrm>
            <a:off x="-1" y="-1433567"/>
            <a:ext cx="15854021" cy="82651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0" y="2283118"/>
            <a:ext cx="1174282" cy="1058476"/>
          </a:xfrm>
          <a:prstGeom prst="rect">
            <a:avLst/>
          </a:prstGeom>
        </p:spPr>
      </p:pic>
      <p:sp>
        <p:nvSpPr>
          <p:cNvPr id="4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837516" y="638879"/>
            <a:ext cx="9234136" cy="1551070"/>
          </a:xfrm>
          <a:prstGeom prst="wedgeRoundRectCallout">
            <a:avLst>
              <a:gd name="adj1" fmla="val 69904"/>
              <a:gd name="adj2" fmla="val 16653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US" sz="4000" b="1" dirty="0" err="1">
                <a:solidFill>
                  <a:srgbClr val="0033CC"/>
                </a:solidFill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0033CC"/>
                </a:solidFill>
                <a:cs typeface="Times New Roman" pitchFamily="18" charset="0"/>
              </a:rPr>
              <a:t> con </a:t>
            </a:r>
            <a:r>
              <a:rPr lang="en-US" sz="4000" b="1" dirty="0" err="1">
                <a:solidFill>
                  <a:srgbClr val="0033CC"/>
                </a:solidFill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0033CC"/>
                </a:solidFill>
                <a:cs typeface="Times New Roman" pitchFamily="18" charset="0"/>
              </a:rPr>
              <a:t> bay </a:t>
            </a:r>
            <a:r>
              <a:rPr lang="en-US" sz="4000" b="1" dirty="0" err="1">
                <a:solidFill>
                  <a:srgbClr val="0033CC"/>
                </a:solidFill>
                <a:cs typeface="Times New Roman" pitchFamily="18" charset="0"/>
              </a:rPr>
              <a:t>đến</a:t>
            </a:r>
            <a:r>
              <a:rPr lang="en-US" sz="4000" b="1" dirty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cs typeface="Times New Roman" pitchFamily="18" charset="0"/>
              </a:rPr>
              <a:t>vườn</a:t>
            </a:r>
            <a:r>
              <a:rPr lang="en-US" sz="4000" b="1" dirty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cs typeface="Times New Roman" pitchFamily="18" charset="0"/>
              </a:rPr>
              <a:t>cây</a:t>
            </a:r>
            <a:r>
              <a:rPr lang="en-US" sz="4000" b="1" dirty="0">
                <a:solidFill>
                  <a:srgbClr val="0033CC"/>
                </a:solidFill>
                <a:cs typeface="Times New Roman" pitchFamily="18" charset="0"/>
              </a:rPr>
              <a:t>?</a:t>
            </a:r>
            <a:endParaRPr lang="vi-VN" sz="4000" b="1" dirty="0">
              <a:solidFill>
                <a:srgbClr val="0033CC"/>
              </a:solidFill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342" y="326459"/>
            <a:ext cx="1428936" cy="1428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328"/>
            <a:ext cx="800457" cy="803910"/>
          </a:xfrm>
          <a:prstGeom prst="rect">
            <a:avLst/>
          </a:prstGeom>
        </p:spPr>
      </p:pic>
      <p:sp>
        <p:nvSpPr>
          <p:cNvPr id="6" name="1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1532077" y="4700658"/>
            <a:ext cx="9324813" cy="66127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C.</a:t>
            </a:r>
            <a:r>
              <a:rPr lang="vi-VN" sz="40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cs typeface="Times New Roman" pitchFamily="18" charset="0"/>
              </a:rPr>
              <a:t>Vành</a:t>
            </a:r>
            <a:r>
              <a:rPr lang="en-US" sz="40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cs typeface="Times New Roman" pitchFamily="18" charset="0"/>
              </a:rPr>
              <a:t>khuyên</a:t>
            </a:r>
            <a:r>
              <a:rPr lang="en-US" sz="4000" b="1" dirty="0">
                <a:solidFill>
                  <a:schemeClr val="tx1"/>
                </a:solidFill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cs typeface="Times New Roman" pitchFamily="18" charset="0"/>
              </a:rPr>
              <a:t>ong</a:t>
            </a:r>
            <a:r>
              <a:rPr lang="en-US" sz="4000" b="1" dirty="0">
                <a:solidFill>
                  <a:schemeClr val="tx1"/>
                </a:solidFill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cs typeface="Times New Roman" pitchFamily="18" charset="0"/>
              </a:rPr>
              <a:t>chào</a:t>
            </a:r>
            <a:r>
              <a:rPr lang="en-US" sz="40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cs typeface="Times New Roman" pitchFamily="18" charset="0"/>
              </a:rPr>
              <a:t>mào</a:t>
            </a:r>
            <a:endParaRPr lang="vi-VN" sz="40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0" y="3182974"/>
            <a:ext cx="1174283" cy="1092584"/>
          </a:xfrm>
          <a:prstGeom prst="rect">
            <a:avLst/>
          </a:prstGeom>
        </p:spPr>
      </p:pic>
      <p:sp>
        <p:nvSpPr>
          <p:cNvPr id="8" name="2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1532076" y="3671806"/>
            <a:ext cx="9324813" cy="66127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B.</a:t>
            </a:r>
            <a:r>
              <a:rPr lang="vi-VN" sz="40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cs typeface="Times New Roman" pitchFamily="18" charset="0"/>
              </a:rPr>
              <a:t>Vành</a:t>
            </a:r>
            <a:r>
              <a:rPr lang="en-US" sz="40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cs typeface="Times New Roman" pitchFamily="18" charset="0"/>
              </a:rPr>
              <a:t>khuyên</a:t>
            </a:r>
            <a:r>
              <a:rPr lang="en-US" sz="4000" b="1" dirty="0">
                <a:solidFill>
                  <a:schemeClr val="tx1"/>
                </a:solidFill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cs typeface="Times New Roman" pitchFamily="18" charset="0"/>
              </a:rPr>
              <a:t>ong</a:t>
            </a:r>
            <a:r>
              <a:rPr lang="en-US" sz="4000" b="1" dirty="0">
                <a:solidFill>
                  <a:schemeClr val="tx1"/>
                </a:solidFill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cs typeface="Times New Roman" pitchFamily="18" charset="0"/>
              </a:rPr>
              <a:t>chim</a:t>
            </a:r>
            <a:r>
              <a:rPr lang="en-US" sz="40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cs typeface="Times New Roman" pitchFamily="18" charset="0"/>
              </a:rPr>
              <a:t>chích</a:t>
            </a:r>
            <a:endParaRPr lang="vi-VN" sz="40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61" y="4182211"/>
            <a:ext cx="981100" cy="1179719"/>
          </a:xfrm>
          <a:prstGeom prst="rect">
            <a:avLst/>
          </a:prstGeom>
        </p:spPr>
      </p:pic>
      <p:sp>
        <p:nvSpPr>
          <p:cNvPr id="10" name="3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1532077" y="5729510"/>
            <a:ext cx="9324812" cy="66127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D. </a:t>
            </a:r>
            <a:r>
              <a:rPr lang="en-US" sz="40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đúng</a:t>
            </a:r>
            <a:endParaRPr lang="vi-VN" sz="40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6" y="5175414"/>
            <a:ext cx="1043189" cy="1317916"/>
          </a:xfrm>
          <a:prstGeom prst="rect">
            <a:avLst/>
          </a:prstGeom>
        </p:spPr>
      </p:pic>
      <p:sp>
        <p:nvSpPr>
          <p:cNvPr id="12" name="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1532077" y="2680323"/>
            <a:ext cx="9324814" cy="66127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Vành</a:t>
            </a:r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khuyên</a:t>
            </a:r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ong</a:t>
            </a:r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bướm</a:t>
            </a:r>
            <a:endParaRPr lang="vi-VN" sz="40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6666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path" presetSubtype="0" accel="50000" decel="2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89 0.47965 C 0.05128 0.47965 0.0695 0.50694 0.0695 0.5407 C 0.0695 0.5747 0.05128 0.60222 0.02889 0.60222 C 0.00664 0.60222 -0.01145 0.5747 -0.01145 0.5407 C -0.01145 0.50694 0.00664 0.47965 0.02889 0.47965 Z " pathEditMode="relative" rAng="0" ptsTypes="fffff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61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build="p" animBg="1"/>
      <p:bldP spid="6" grpId="0" animBg="1"/>
      <p:bldP spid="8" grpId="0" animBg="1"/>
      <p:bldP spid="10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0D856D4-FD40-4D7C-9316-77D2B80EB1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2" b="417"/>
          <a:stretch/>
        </p:blipFill>
        <p:spPr>
          <a:xfrm>
            <a:off x="0" y="475557"/>
            <a:ext cx="12192000" cy="63560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72" y="2915725"/>
            <a:ext cx="1355607" cy="1355431"/>
          </a:xfrm>
          <a:prstGeom prst="rect">
            <a:avLst/>
          </a:prstGeom>
        </p:spPr>
      </p:pic>
      <p:sp>
        <p:nvSpPr>
          <p:cNvPr id="4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837515" y="697251"/>
            <a:ext cx="8860277" cy="1525080"/>
          </a:xfrm>
          <a:prstGeom prst="wedgeRoundRectCallout">
            <a:avLst>
              <a:gd name="adj1" fmla="val 66593"/>
              <a:gd name="adj2" fmla="val -16949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đặt</a:t>
            </a:r>
            <a:r>
              <a:rPr lang="en-US" sz="4000" b="1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thay</a:t>
            </a:r>
            <a:r>
              <a:rPr lang="en-US" sz="4000" b="1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“</a:t>
            </a:r>
            <a:r>
              <a:rPr lang="en-US" sz="4000" b="1" i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Khi</a:t>
            </a:r>
            <a:r>
              <a:rPr lang="en-US" sz="4000" b="1" i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nào</a:t>
            </a:r>
            <a:r>
              <a:rPr lang="en-US" sz="4000" b="1" i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”</a:t>
            </a:r>
            <a:r>
              <a:rPr lang="en-US" sz="4000" b="1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204" y="462019"/>
            <a:ext cx="1428936" cy="1428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3" y="697251"/>
            <a:ext cx="800457" cy="803910"/>
          </a:xfrm>
          <a:prstGeom prst="rect">
            <a:avLst/>
          </a:prstGeom>
        </p:spPr>
      </p:pic>
      <p:sp>
        <p:nvSpPr>
          <p:cNvPr id="6" name="1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3324373" y="4330181"/>
            <a:ext cx="2733022" cy="2171846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B.</a:t>
            </a:r>
            <a:r>
              <a:rPr lang="vi-VN" sz="36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Bao</a:t>
            </a:r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giờ</a:t>
            </a:r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mấy</a:t>
            </a:r>
            <a:endParaRPr lang="vi-VN" sz="36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647" y="2815903"/>
            <a:ext cx="1514475" cy="1514278"/>
          </a:xfrm>
          <a:prstGeom prst="rect">
            <a:avLst/>
          </a:prstGeom>
        </p:spPr>
      </p:pic>
      <p:sp>
        <p:nvSpPr>
          <p:cNvPr id="8" name="2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89979" y="4330181"/>
            <a:ext cx="2989191" cy="2171846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36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A.</a:t>
            </a:r>
            <a:r>
              <a:rPr lang="vi-VN" sz="36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Hôm</a:t>
            </a:r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qua,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hôm</a:t>
            </a:r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nay,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mai</a:t>
            </a:r>
            <a:endParaRPr lang="vi-VN" sz="36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268" y="2855615"/>
            <a:ext cx="1435042" cy="1434855"/>
          </a:xfrm>
          <a:prstGeom prst="rect">
            <a:avLst/>
          </a:prstGeom>
        </p:spPr>
      </p:pic>
      <p:sp>
        <p:nvSpPr>
          <p:cNvPr id="10" name="3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270505" y="4330181"/>
            <a:ext cx="2744705" cy="2171846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36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xuân</a:t>
            </a:r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hè</a:t>
            </a:r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nào</a:t>
            </a:r>
            <a:endParaRPr lang="vi-VN" sz="36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578" y="2934483"/>
            <a:ext cx="1318088" cy="1317916"/>
          </a:xfrm>
          <a:prstGeom prst="rect">
            <a:avLst/>
          </a:prstGeom>
        </p:spPr>
      </p:pic>
      <p:sp>
        <p:nvSpPr>
          <p:cNvPr id="12" name="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9454104" y="4330181"/>
            <a:ext cx="2504200" cy="2171846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36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D.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án</a:t>
            </a:r>
            <a:endParaRPr lang="en-US" sz="36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9713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0.04305 L 0.30158 0.2317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74" y="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build="p" animBg="1"/>
      <p:bldP spid="6" grpId="0" animBg="1"/>
      <p:bldP spid="8" grpId="0" animBg="1"/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873819A-D3DE-4006-B30D-13C824F548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2" b="417"/>
          <a:stretch/>
        </p:blipFill>
        <p:spPr>
          <a:xfrm>
            <a:off x="0" y="475557"/>
            <a:ext cx="12192000" cy="6356067"/>
          </a:xfrm>
          <a:prstGeom prst="rect">
            <a:avLst/>
          </a:prstGeom>
        </p:spPr>
      </p:pic>
      <p:sp>
        <p:nvSpPr>
          <p:cNvPr id="4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837516" y="983684"/>
            <a:ext cx="8478762" cy="3016580"/>
          </a:xfrm>
          <a:prstGeom prst="wedgeRoundRectCallout">
            <a:avLst>
              <a:gd name="adj1" fmla="val 69904"/>
              <a:gd name="adj2" fmla="val 16653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Cảm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ơn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giúp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chú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ong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chăm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chỉ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tìm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thấy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nhiều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bông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hoa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về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mật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ngọt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nhé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!</a:t>
            </a:r>
            <a:endParaRPr lang="vi-VN" sz="40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644" y="2213552"/>
            <a:ext cx="1428936" cy="1428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1" y="581729"/>
            <a:ext cx="800457" cy="80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571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327919"/>
            <a:ext cx="679917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xanh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người</a:t>
            </a:r>
            <a:endParaRPr lang="vi-VN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" name="Picture 4" descr="Cây vú sữa trong vườn Bác Hồ từ Hà Nội về Cà M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177" y="415636"/>
            <a:ext cx="5392823" cy="644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97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22555" y="2978426"/>
            <a:ext cx="5081853" cy="90114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LUYỆN ĐỌC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841"/>
            <a:ext cx="3198627" cy="3731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969" y="4434411"/>
            <a:ext cx="1868463" cy="20486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4566">
            <a:off x="9122109" y="440765"/>
            <a:ext cx="3145882" cy="314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8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1997" y="1121372"/>
            <a:ext cx="11658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xanh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vườn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đường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phố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xóm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làng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.</a:t>
            </a:r>
            <a:endParaRPr lang="vi-VN" sz="4000" b="1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9575358" y="1167315"/>
            <a:ext cx="152400" cy="53965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136760" y="1777739"/>
            <a:ext cx="152400" cy="53965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6693776" y="1876818"/>
            <a:ext cx="228600" cy="539656"/>
            <a:chOff x="5337617" y="2470793"/>
            <a:chExt cx="228600" cy="539656"/>
          </a:xfrm>
        </p:grpSpPr>
        <p:cxnSp>
          <p:nvCxnSpPr>
            <p:cNvPr id="16" name="Straight Arrow Connector 15"/>
            <p:cNvCxnSpPr/>
            <p:nvPr/>
          </p:nvCxnSpPr>
          <p:spPr>
            <a:xfrm flipH="1">
              <a:off x="5413817" y="2470793"/>
              <a:ext cx="152400" cy="539656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5337617" y="2470793"/>
              <a:ext cx="152400" cy="539656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253342" y="2690346"/>
            <a:ext cx="11658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xanh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ích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lợi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vậy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thường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xuyên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chăm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sóc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.</a:t>
            </a:r>
            <a:endParaRPr lang="vi-VN" sz="4000" b="1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9113865" y="2714908"/>
            <a:ext cx="152400" cy="53965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545928" y="3390014"/>
            <a:ext cx="152400" cy="53965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2792859" y="3999887"/>
            <a:ext cx="228600" cy="539656"/>
            <a:chOff x="1466335" y="4646821"/>
            <a:chExt cx="228600" cy="539656"/>
          </a:xfrm>
        </p:grpSpPr>
        <p:cxnSp>
          <p:nvCxnSpPr>
            <p:cNvPr id="18" name="Straight Arrow Connector 17"/>
            <p:cNvCxnSpPr/>
            <p:nvPr/>
          </p:nvCxnSpPr>
          <p:spPr>
            <a:xfrm flipH="1">
              <a:off x="1466335" y="4646821"/>
              <a:ext cx="152400" cy="539656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1542535" y="4646821"/>
              <a:ext cx="152400" cy="539656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304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54940AC8-4B60-442B-A263-91E33081D143}"/>
  <p:tag name="GENSWF_SLIDE_UID" val="{7304CC03-93B3-4D66-85BB-EA4B1E1F718F}:318"/>
  <p:tag name="GENSWF_SLIDE_TITLE" val="TÌM HIỂU CÂU 2"/>
  <p:tag name="ISPRING_CUSTOM_TIMING_USED" val="1"/>
  <p:tag name="GENSWF_ADVANCE_TIME" val="54.082"/>
  <p:tag name="TIMING" val="|4.61|3.043|4.295|8.627|15.455|0.827"/>
  <p:tag name="ISPRING_SLIDE_ID_2" val="{DE284F24-A012-4666-8F82-05ABC8DAED8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1360</TotalTime>
  <Words>1348</Words>
  <Application>Microsoft Office PowerPoint</Application>
  <PresentationFormat>Custom</PresentationFormat>
  <Paragraphs>104</Paragraphs>
  <Slides>23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UTM Avo</vt:lpstr>
      <vt:lpstr>Cambria Math</vt:lpstr>
      <vt:lpstr>Times New Roman</vt:lpstr>
      <vt:lpstr>方正静蕾简体</vt:lpstr>
      <vt:lpstr>Calibri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RedStar</cp:lastModifiedBy>
  <cp:revision>102</cp:revision>
  <dcterms:created xsi:type="dcterms:W3CDTF">2021-11-01T08:16:43Z</dcterms:created>
  <dcterms:modified xsi:type="dcterms:W3CDTF">2022-02-08T13:42:25Z</dcterms:modified>
</cp:coreProperties>
</file>