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83" r:id="rId3"/>
    <p:sldId id="290" r:id="rId4"/>
    <p:sldId id="288" r:id="rId5"/>
    <p:sldId id="289" r:id="rId6"/>
    <p:sldId id="256" r:id="rId7"/>
    <p:sldId id="264" r:id="rId8"/>
    <p:sldId id="258" r:id="rId9"/>
    <p:sldId id="271" r:id="rId10"/>
    <p:sldId id="272" r:id="rId11"/>
    <p:sldId id="259" r:id="rId12"/>
    <p:sldId id="280" r:id="rId13"/>
    <p:sldId id="281" r:id="rId14"/>
    <p:sldId id="282" r:id="rId15"/>
    <p:sldId id="273" r:id="rId16"/>
    <p:sldId id="260" r:id="rId17"/>
    <p:sldId id="275" r:id="rId18"/>
    <p:sldId id="276" r:id="rId19"/>
    <p:sldId id="277" r:id="rId20"/>
    <p:sldId id="278" r:id="rId21"/>
    <p:sldId id="274" r:id="rId22"/>
    <p:sldId id="261" r:id="rId23"/>
    <p:sldId id="279" r:id="rId24"/>
    <p:sldId id="262" r:id="rId25"/>
    <p:sldId id="270"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357723"/>
    <a:srgbClr val="3E8B29"/>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3" Type="http://schemas.openxmlformats.org/officeDocument/2006/relationships/image" Target="../media/image36.svg"/><Relationship Id="rId7" Type="http://schemas.openxmlformats.org/officeDocument/2006/relationships/image" Target="../media/image32.svg"/><Relationship Id="rId12"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5.svg"/><Relationship Id="rId5" Type="http://schemas.openxmlformats.org/officeDocument/2006/relationships/image" Target="../media/image38.sv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1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4.sv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4.sv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sv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2.sv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3.mp3"/><Relationship Id="rId7" Type="http://schemas.microsoft.com/office/2007/relationships/media" Target="../media/media4.mp3"/><Relationship Id="rId12"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1.mp3"/><Relationship Id="rId11" Type="http://schemas.openxmlformats.org/officeDocument/2006/relationships/image" Target="../media/image10.png"/><Relationship Id="rId5" Type="http://schemas.microsoft.com/office/2007/relationships/media" Target="../media/media1.mp3"/><Relationship Id="rId10" Type="http://schemas.openxmlformats.org/officeDocument/2006/relationships/image" Target="../media/image9.jp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3.mp3"/><Relationship Id="rId7" Type="http://schemas.microsoft.com/office/2007/relationships/media" Target="../media/media4.mp3"/><Relationship Id="rId12"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1.mp3"/><Relationship Id="rId11" Type="http://schemas.openxmlformats.org/officeDocument/2006/relationships/image" Target="../media/image10.png"/><Relationship Id="rId5" Type="http://schemas.microsoft.com/office/2007/relationships/media" Target="../media/media1.mp3"/><Relationship Id="rId10" Type="http://schemas.openxmlformats.org/officeDocument/2006/relationships/image" Target="../media/image9.jp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3.mp3"/><Relationship Id="rId7" Type="http://schemas.microsoft.com/office/2007/relationships/media" Target="../media/media4.mp3"/><Relationship Id="rId12"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1.mp3"/><Relationship Id="rId11" Type="http://schemas.openxmlformats.org/officeDocument/2006/relationships/image" Target="../media/image10.png"/><Relationship Id="rId5" Type="http://schemas.microsoft.com/office/2007/relationships/media" Target="../media/media1.mp3"/><Relationship Id="rId10" Type="http://schemas.openxmlformats.org/officeDocument/2006/relationships/image" Target="../media/image9.jp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2123293" y="3064867"/>
            <a:ext cx="13973175" cy="3441840"/>
          </a:xfrm>
          <a:prstGeom prst="rect">
            <a:avLst/>
          </a:prstGeom>
        </p:spPr>
        <p:txBody>
          <a:bodyPr wrap="square" lIns="0" tIns="0" rIns="0" bIns="0" rtlCol="0" anchor="t">
            <a:spAutoFit/>
          </a:bodyPr>
          <a:lstStyle/>
          <a:p>
            <a:pPr marL="0" lvl="0" indent="0" algn="ctr">
              <a:lnSpc>
                <a:spcPts val="14400"/>
              </a:lnSpc>
              <a:spcBef>
                <a:spcPct val="0"/>
              </a:spcBef>
            </a:pPr>
            <a:r>
              <a:rPr lang="en-US" sz="7200" b="1" dirty="0">
                <a:solidFill>
                  <a:srgbClr val="414C64"/>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414C64"/>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flipH="1">
            <a:off x="0" y="8357098"/>
            <a:ext cx="5798290" cy="192990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77900" y="0"/>
            <a:ext cx="1710100" cy="308821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1710100" cy="308821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7465" y="1028700"/>
            <a:ext cx="1073070" cy="81553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94049" y="356983"/>
            <a:ext cx="1410193" cy="1187126"/>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83758" y="435137"/>
            <a:ext cx="1410193" cy="1187126"/>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682758"/>
            <a:ext cx="2715534" cy="434485"/>
          </a:xfrm>
          <a:prstGeom prst="rect">
            <a:avLst/>
          </a:prstGeom>
        </p:spPr>
      </p:pic>
      <p:sp>
        <p:nvSpPr>
          <p:cNvPr id="18" name="TextBox 18"/>
          <p:cNvSpPr txBox="1"/>
          <p:nvPr/>
        </p:nvSpPr>
        <p:spPr>
          <a:xfrm>
            <a:off x="5059815" y="571500"/>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u="none" dirty="0">
                <a:solidFill>
                  <a:srgbClr val="414C64"/>
                </a:solidFill>
                <a:latin typeface="Arial" panose="020B0604020202020204" pitchFamily="34" charset="0"/>
                <a:cs typeface="Arial" panose="020B0604020202020204" pitchFamily="34" charset="0"/>
              </a:rPr>
              <a:t>CÂY XANH VỚI CON NGƯỜI</a:t>
            </a:r>
          </a:p>
        </p:txBody>
      </p:sp>
      <p:sp>
        <p:nvSpPr>
          <p:cNvPr id="30" name="TextBox 29"/>
          <p:cNvSpPr txBox="1"/>
          <p:nvPr/>
        </p:nvSpPr>
        <p:spPr>
          <a:xfrm>
            <a:off x="1521178" y="2212168"/>
            <a:ext cx="11281055" cy="7109639"/>
          </a:xfrm>
          <a:prstGeom prst="rect">
            <a:avLst/>
          </a:prstGeom>
          <a:noFill/>
        </p:spPr>
        <p:txBody>
          <a:bodyPr wrap="square" rtlCol="0">
            <a:spAutoFit/>
          </a:bodyPr>
          <a:lstStyle/>
          <a:p>
            <a:pPr algn="just">
              <a:lnSpc>
                <a:spcPct val="150000"/>
              </a:lnSpc>
            </a:pPr>
            <a:r>
              <a:rPr lang="en-US" sz="3800" dirty="0">
                <a:latin typeface="Arial" panose="020B0604020202020204" pitchFamily="34" charset="0"/>
                <a:cs typeface="Arial" panose="020B0604020202020204" pitchFamily="34" charset="0"/>
              </a:rPr>
              <a:t>2.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nhiều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ích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vậy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chúng</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thường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xuyên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chăm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sóc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Việt</a:t>
            </a:r>
            <a:r>
              <a:rPr lang="en-US" sz="3800" dirty="0">
                <a:latin typeface="Arial" panose="020B0604020202020204" pitchFamily="34" charset="0"/>
                <a:cs typeface="Arial" panose="020B0604020202020204" pitchFamily="34" charset="0"/>
              </a:rPr>
              <a:t> Nam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tục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tục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tốt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đẹp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bắt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nguồn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từ</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gọi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ngày</a:t>
            </a:r>
            <a:r>
              <a:rPr lang="en-US" sz="3800" dirty="0">
                <a:latin typeface="Arial" panose="020B0604020202020204" pitchFamily="34" charset="0"/>
                <a:cs typeface="Arial" panose="020B0604020202020204" pitchFamily="34" charset="0"/>
              </a:rPr>
              <a:t> 28-11-1959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Hồ</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Mùa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endParaRPr lang="en-US" sz="3800" dirty="0">
              <a:latin typeface="Arial" panose="020B0604020202020204" pitchFamily="34" charset="0"/>
              <a:cs typeface="Arial" panose="020B0604020202020204" pitchFamily="34" charset="0"/>
            </a:endParaRPr>
          </a:p>
          <a:p>
            <a:pPr algn="just">
              <a:lnSpc>
                <a:spcPct val="15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ngày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xuân</a:t>
            </a:r>
            <a:r>
              <a:rPr lang="en-US" sz="3800" dirty="0">
                <a:latin typeface="Arial" panose="020B0604020202020204" pitchFamily="34" charset="0"/>
                <a:cs typeface="Arial" panose="020B0604020202020204" pitchFamily="34" charset="0"/>
              </a:rPr>
              <a:t>”</a:t>
            </a:r>
          </a:p>
          <a:p>
            <a:pPr algn="r">
              <a:lnSpc>
                <a:spcPct val="150000"/>
              </a:lnSpc>
            </a:pPr>
            <a:r>
              <a:rPr lang="en-US" sz="2800" dirty="0">
                <a:latin typeface="Arial" panose="020B0604020202020204" pitchFamily="34" charset="0"/>
                <a:cs typeface="Arial" panose="020B0604020202020204" pitchFamily="34" charset="0"/>
              </a:rPr>
              <a:t>TRUNG ĐỨC</a:t>
            </a: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96800" y="2933055"/>
            <a:ext cx="5640510" cy="4623537"/>
          </a:xfrm>
          <a:prstGeom prst="rect">
            <a:avLst/>
          </a:prstGeom>
        </p:spPr>
      </p:pic>
    </p:spTree>
    <p:extLst>
      <p:ext uri="{BB962C8B-B14F-4D97-AF65-F5344CB8AC3E}">
        <p14:creationId xmlns:p14="http://schemas.microsoft.com/office/powerpoint/2010/main" val="42697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1" y="1028700"/>
            <a:ext cx="15621000"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1" name="TextBox 11"/>
          <p:cNvSpPr txBox="1"/>
          <p:nvPr/>
        </p:nvSpPr>
        <p:spPr>
          <a:xfrm>
            <a:off x="7378729" y="2179156"/>
            <a:ext cx="3530541" cy="1025922"/>
          </a:xfrm>
          <a:prstGeom prst="rect">
            <a:avLst/>
          </a:prstGeom>
        </p:spPr>
        <p:txBody>
          <a:bodyPr wrap="square" lIns="0" tIns="0" rIns="0" bIns="0" rtlCol="0" anchor="t">
            <a:spAutoFit/>
          </a:bodyPr>
          <a:lstStyle/>
          <a:p>
            <a:pPr marL="0" lvl="0" indent="0" algn="ctr">
              <a:lnSpc>
                <a:spcPts val="8000"/>
              </a:lnSpc>
              <a:spcBef>
                <a:spcPct val="0"/>
              </a:spcBef>
            </a:pPr>
            <a:r>
              <a:rPr lang="en-US" sz="4800" b="1" u="none" dirty="0">
                <a:solidFill>
                  <a:srgbClr val="414C64"/>
                </a:solidFill>
                <a:latin typeface="Arial" panose="020B0604020202020204" pitchFamily="34" charset="0"/>
                <a:cs typeface="Arial" panose="020B0604020202020204" pitchFamily="34" charset="0"/>
              </a:rPr>
              <a:t>CHÚ THÍCH</a:t>
            </a:r>
          </a:p>
        </p:txBody>
      </p:sp>
      <p:sp>
        <p:nvSpPr>
          <p:cNvPr id="15" name="TextBox 14"/>
          <p:cNvSpPr txBox="1"/>
          <p:nvPr/>
        </p:nvSpPr>
        <p:spPr>
          <a:xfrm>
            <a:off x="1490300" y="3209208"/>
            <a:ext cx="15087600" cy="4223592"/>
          </a:xfrm>
          <a:prstGeom prst="rect">
            <a:avLst/>
          </a:prstGeom>
          <a:noFill/>
        </p:spPr>
        <p:txBody>
          <a:bodyPr wrap="square" rtlCol="0">
            <a:spAutoFit/>
          </a:bodyPr>
          <a:lstStyle/>
          <a:p>
            <a:pPr marL="285750" indent="-285750" algn="just">
              <a:lnSpc>
                <a:spcPct val="250000"/>
              </a:lnSpc>
              <a:buFontTx/>
              <a:buChar char="-"/>
            </a:pPr>
            <a:r>
              <a:rPr lang="en-US" sz="3800" b="1" dirty="0" err="1">
                <a:latin typeface="Arial" panose="020B0604020202020204" pitchFamily="34" charset="0"/>
                <a:cs typeface="Arial" panose="020B0604020202020204" pitchFamily="34" charset="0"/>
              </a:rPr>
              <a:t>Phong</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tục</a:t>
            </a:r>
            <a:r>
              <a:rPr lang="en-US" sz="3800" b="1"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thói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quen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từ</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lâu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mọi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tin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endParaRPr lang="en-US" sz="3800" dirty="0">
              <a:latin typeface="Arial" panose="020B0604020202020204" pitchFamily="34" charset="0"/>
              <a:cs typeface="Arial" panose="020B0604020202020204" pitchFamily="34" charset="0"/>
            </a:endParaRPr>
          </a:p>
          <a:p>
            <a:pPr marL="285750" indent="-285750" algn="just">
              <a:lnSpc>
                <a:spcPct val="250000"/>
              </a:lnSpc>
              <a:buFontTx/>
              <a:buChar char="-"/>
            </a:pPr>
            <a:r>
              <a:rPr lang="en-US" sz="3800" b="1" dirty="0" err="1">
                <a:latin typeface="Arial" panose="020B0604020202020204" pitchFamily="34" charset="0"/>
                <a:cs typeface="Arial" panose="020B0604020202020204" pitchFamily="34" charset="0"/>
              </a:rPr>
              <a:t>Tết</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trồng</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cây</a:t>
            </a:r>
            <a:r>
              <a:rPr lang="en-US" sz="3800" b="1"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tục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ngày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đầu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xuân</a:t>
            </a:r>
            <a:r>
              <a:rPr lang="en-US" sz="3800" dirty="0">
                <a:latin typeface="Arial" panose="020B0604020202020204" pitchFamily="34" charset="0"/>
                <a:cs typeface="Arial" panose="020B0604020202020204" pitchFamily="34" charset="0"/>
              </a:rPr>
              <a:t>.</a:t>
            </a:r>
          </a:p>
          <a:p>
            <a:pPr marL="285750" indent="-285750" algn="just">
              <a:lnSpc>
                <a:spcPct val="250000"/>
              </a:lnSpc>
              <a:buFontTx/>
              <a:buChar char="-"/>
            </a:pPr>
            <a:r>
              <a:rPr lang="en-US" sz="3800" b="1" dirty="0" err="1">
                <a:latin typeface="Arial" panose="020B0604020202020204" pitchFamily="34" charset="0"/>
                <a:cs typeface="Arial" panose="020B0604020202020204" pitchFamily="34" charset="0"/>
              </a:rPr>
              <a:t>Bắt</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nguồn</a:t>
            </a:r>
            <a:r>
              <a:rPr lang="en-US" sz="3800" b="1"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bắt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đầu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sinh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ra.</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682758"/>
            <a:ext cx="2715534" cy="434485"/>
          </a:xfrm>
          <a:prstGeom prst="rect">
            <a:avLst/>
          </a:prstGeom>
        </p:spPr>
      </p:pic>
      <p:sp>
        <p:nvSpPr>
          <p:cNvPr id="18" name="TextBox 18"/>
          <p:cNvSpPr txBox="1"/>
          <p:nvPr/>
        </p:nvSpPr>
        <p:spPr>
          <a:xfrm>
            <a:off x="5059815" y="571500"/>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dirty="0">
                <a:solidFill>
                  <a:srgbClr val="414C64"/>
                </a:solidFill>
                <a:latin typeface="Arial" panose="020B0604020202020204" pitchFamily="34" charset="0"/>
                <a:cs typeface="Arial" panose="020B0604020202020204" pitchFamily="34" charset="0"/>
              </a:rPr>
              <a:t>LUYỆN ĐỌC TỪNG ĐOẠN</a:t>
            </a:r>
            <a:endParaRPr lang="en-US" sz="4800" b="1" u="none" dirty="0">
              <a:solidFill>
                <a:srgbClr val="414C64"/>
              </a:solidFill>
              <a:latin typeface="Arial" panose="020B0604020202020204" pitchFamily="34" charset="0"/>
              <a:cs typeface="Arial" panose="020B0604020202020204" pitchFamily="34" charset="0"/>
            </a:endParaRPr>
          </a:p>
        </p:txBody>
      </p:sp>
      <p:sp>
        <p:nvSpPr>
          <p:cNvPr id="30" name="TextBox 29"/>
          <p:cNvSpPr txBox="1"/>
          <p:nvPr/>
        </p:nvSpPr>
        <p:spPr>
          <a:xfrm>
            <a:off x="1444583" y="2318957"/>
            <a:ext cx="15700022" cy="6001643"/>
          </a:xfrm>
          <a:prstGeom prst="rect">
            <a:avLst/>
          </a:prstGeom>
          <a:noFill/>
        </p:spPr>
        <p:txBody>
          <a:bodyPr wrap="square" rtlCol="0">
            <a:spAutoFit/>
          </a:bodyPr>
          <a:lstStyle/>
          <a:p>
            <a:pPr marL="514350" indent="-514350" algn="just">
              <a:lnSpc>
                <a:spcPct val="150000"/>
              </a:lnSpc>
              <a:buAutoNum type="arabicPeriod"/>
            </a:pPr>
            <a:r>
              <a:rPr lang="en-US" sz="3200" dirty="0">
                <a:latin typeface="Arial" panose="020B0604020202020204" pitchFamily="34" charset="0"/>
                <a:cs typeface="Arial" panose="020B0604020202020204" pitchFamily="34" charset="0"/>
              </a:rPr>
              <a:t>Con người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thể sống </a:t>
            </a:r>
            <a:r>
              <a:rPr lang="en-US" sz="3200" dirty="0" err="1">
                <a:latin typeface="Arial" panose="020B0604020202020204" pitchFamily="34" charset="0"/>
                <a:cs typeface="Arial" panose="020B0604020202020204" pitchFamily="34" charset="0"/>
              </a:rPr>
              <a:t>thiếu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xanh. </a:t>
            </a:r>
            <a:r>
              <a:rPr lang="en-US" sz="3200" dirty="0" err="1">
                <a:latin typeface="Arial" panose="020B0604020202020204" pitchFamily="34" charset="0"/>
                <a:cs typeface="Arial" panose="020B0604020202020204" pitchFamily="34" charset="0"/>
              </a:rPr>
              <a:t>Lúa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ngô</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khoai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sắn</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nuôi</a:t>
            </a:r>
            <a:r>
              <a:rPr lang="en-US" sz="3200" dirty="0">
                <a:latin typeface="Arial" panose="020B0604020202020204" pitchFamily="34" charset="0"/>
                <a:cs typeface="Arial" panose="020B0604020202020204" pitchFamily="34" charset="0"/>
              </a:rPr>
              <a:t> sống ta. Các loại </a:t>
            </a:r>
            <a:r>
              <a:rPr lang="en-US" sz="3200" dirty="0" err="1">
                <a:latin typeface="Arial" panose="020B0604020202020204" pitchFamily="34" charset="0"/>
                <a:cs typeface="Arial" panose="020B0604020202020204" pitchFamily="34" charset="0"/>
              </a:rPr>
              <a:t>rau</a:t>
            </a:r>
            <a:r>
              <a:rPr lang="en-US" sz="3200" dirty="0">
                <a:latin typeface="Arial" panose="020B0604020202020204" pitchFamily="34" charset="0"/>
                <a:cs typeface="Arial" panose="020B0604020202020204" pitchFamily="34" charset="0"/>
              </a:rPr>
              <a:t> là </a:t>
            </a:r>
            <a:r>
              <a:rPr lang="en-US" sz="3200" dirty="0" err="1">
                <a:latin typeface="Arial" panose="020B0604020202020204" pitchFamily="34" charset="0"/>
                <a:cs typeface="Arial" panose="020B0604020202020204" pitchFamily="34" charset="0"/>
              </a:rPr>
              <a:t>thức</a:t>
            </a:r>
            <a:r>
              <a:rPr lang="en-US" sz="3200" dirty="0">
                <a:latin typeface="Arial" panose="020B0604020202020204" pitchFamily="34" charset="0"/>
                <a:cs typeface="Arial" panose="020B0604020202020204" pitchFamily="34" charset="0"/>
              </a:rPr>
              <a:t> ăn </a:t>
            </a:r>
            <a:r>
              <a:rPr lang="en-US" sz="3200" dirty="0" err="1">
                <a:latin typeface="Arial" panose="020B0604020202020204" pitchFamily="34" charset="0"/>
                <a:cs typeface="Arial" panose="020B0604020202020204" pitchFamily="34" charset="0"/>
              </a:rPr>
              <a:t>hằng</a:t>
            </a:r>
            <a:r>
              <a:rPr lang="en-US" sz="3200" dirty="0">
                <a:latin typeface="Arial" panose="020B0604020202020204" pitchFamily="34" charset="0"/>
                <a:cs typeface="Arial" panose="020B0604020202020204" pitchFamily="34" charset="0"/>
              </a:rPr>
              <a:t> ngày của ta. </a:t>
            </a:r>
            <a:r>
              <a:rPr lang="en-US" sz="3200" dirty="0" err="1">
                <a:latin typeface="Arial" panose="020B0604020202020204" pitchFamily="34" charset="0"/>
                <a:cs typeface="Arial" panose="020B0604020202020204" pitchFamily="34" charset="0"/>
              </a:rPr>
              <a:t>Chuối</a:t>
            </a:r>
            <a:r>
              <a:rPr lang="en-US" sz="3200" dirty="0">
                <a:latin typeface="Arial" panose="020B0604020202020204" pitchFamily="34" charset="0"/>
                <a:cs typeface="Arial" panose="020B0604020202020204" pitchFamily="34" charset="0"/>
              </a:rPr>
              <a:t>, cam, </a:t>
            </a:r>
            <a:r>
              <a:rPr lang="en-US" sz="3200" dirty="0" err="1">
                <a:latin typeface="Arial" panose="020B0604020202020204" pitchFamily="34" charset="0"/>
                <a:cs typeface="Arial" panose="020B0604020202020204" pitchFamily="34" charset="0"/>
              </a:rPr>
              <a:t>bưởi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khế</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trái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ngọt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xanh là bộ máy </a:t>
            </a:r>
            <a:r>
              <a:rPr lang="en-US" sz="3200" dirty="0" err="1">
                <a:latin typeface="Arial" panose="020B0604020202020204" pitchFamily="34" charset="0"/>
                <a:cs typeface="Arial" panose="020B0604020202020204" pitchFamily="34" charset="0"/>
              </a:rPr>
              <a:t>lọc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khí</a:t>
            </a:r>
            <a:r>
              <a:rPr lang="en-US" sz="3200" dirty="0">
                <a:latin typeface="Arial" panose="020B0604020202020204" pitchFamily="34" charset="0"/>
                <a:cs typeface="Arial" panose="020B0604020202020204" pitchFamily="34" charset="0"/>
              </a:rPr>
              <a:t>, làm </a:t>
            </a:r>
            <a:r>
              <a:rPr lang="en-US" sz="3200" dirty="0" err="1">
                <a:latin typeface="Arial" panose="020B0604020202020204" pitchFamily="34" charset="0"/>
                <a:cs typeface="Arial" panose="020B0604020202020204" pitchFamily="34" charset="0"/>
              </a:rPr>
              <a:t>lợi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con người. Ở đâu có nhiều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xanh, ở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có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khí</a:t>
            </a:r>
            <a:r>
              <a:rPr lang="en-US" sz="3200" dirty="0">
                <a:latin typeface="Arial" panose="020B0604020202020204" pitchFamily="34" charset="0"/>
                <a:cs typeface="Arial" panose="020B0604020202020204" pitchFamily="34" charset="0"/>
              </a:rPr>
              <a:t> trong </a:t>
            </a:r>
            <a:r>
              <a:rPr lang="en-US" sz="3200" dirty="0" err="1">
                <a:latin typeface="Arial" panose="020B0604020202020204" pitchFamily="34" charset="0"/>
                <a:cs typeface="Arial" panose="020B0604020202020204" pitchFamily="34" charset="0"/>
              </a:rPr>
              <a:t>lành</a:t>
            </a:r>
            <a:r>
              <a:rPr lang="en-US" sz="3200" dirty="0">
                <a:latin typeface="Arial" panose="020B0604020202020204" pitchFamily="34" charset="0"/>
                <a:cs typeface="Arial" panose="020B0604020202020204" pitchFamily="34" charset="0"/>
              </a:rPr>
              <a:t>. </a:t>
            </a:r>
          </a:p>
          <a:p>
            <a:pPr algn="just">
              <a:lnSpc>
                <a:spcPct val="150000"/>
              </a:lnSpc>
            </a:pPr>
            <a:r>
              <a:rPr lang="en-US" sz="3200" dirty="0">
                <a:latin typeface="Arial" panose="020B0604020202020204" pitchFamily="34" charset="0"/>
                <a:cs typeface="Arial" panose="020B0604020202020204" pitchFamily="34" charset="0"/>
              </a:rPr>
              <a:t>	</a:t>
            </a:r>
            <a:r>
              <a:rPr lang="vi-VN" sz="3200" dirty="0">
                <a:cs typeface="Arial" panose="020B0604020202020204" pitchFamily="34" charset="0"/>
              </a:rPr>
              <a:t>Rễ cây hút nước rất tốt. Vào mùa mưa bão, cây có thể giúp giữ nước, hạn chế lũ </a:t>
            </a:r>
            <a:r>
              <a:rPr lang="en-US" sz="3200" dirty="0">
                <a:cs typeface="Arial" panose="020B0604020202020204" pitchFamily="34" charset="0"/>
              </a:rPr>
              <a:t>	</a:t>
            </a:r>
            <a:r>
              <a:rPr lang="vi-VN" sz="3200" dirty="0">
                <a:cs typeface="Arial" panose="020B0604020202020204" pitchFamily="34" charset="0"/>
              </a:rPr>
              <a:t>lụt, lở đất do nước chảy mạnh.</a:t>
            </a:r>
          </a:p>
          <a:p>
            <a:pPr algn="just">
              <a:lnSpc>
                <a:spcPct val="150000"/>
              </a:lnSpc>
            </a:pPr>
            <a:r>
              <a:rPr lang="en-US" sz="3200" dirty="0">
                <a:cs typeface="Arial" panose="020B0604020202020204" pitchFamily="34" charset="0"/>
              </a:rPr>
              <a:t>    	</a:t>
            </a:r>
            <a:r>
              <a:rPr lang="vi-VN" sz="3200" dirty="0">
                <a:cs typeface="Arial" panose="020B0604020202020204" pitchFamily="34" charset="0"/>
              </a:rPr>
              <a:t>Cây xanh che bóng mát, cung cấp gỗ để làm nhà cửa, giường tủ, bàn </a:t>
            </a:r>
            <a:r>
              <a:rPr lang="en-US" sz="3200" dirty="0">
                <a:cs typeface="Arial" panose="020B0604020202020204" pitchFamily="34" charset="0"/>
              </a:rPr>
              <a:t> 	</a:t>
            </a:r>
            <a:r>
              <a:rPr lang="vi-VN" sz="3200" dirty="0">
                <a:cs typeface="Arial" panose="020B0604020202020204" pitchFamily="34" charset="0"/>
              </a:rPr>
              <a:t>ghế,…Những hàng cây xanh và vườn hoa còn làm đẹp đường phố, xóm làng.</a:t>
            </a:r>
          </a:p>
        </p:txBody>
      </p:sp>
      <p:sp>
        <p:nvSpPr>
          <p:cNvPr id="12" name="Oval 11"/>
          <p:cNvSpPr/>
          <p:nvPr/>
        </p:nvSpPr>
        <p:spPr>
          <a:xfrm>
            <a:off x="1295400" y="2462099"/>
            <a:ext cx="609600" cy="609600"/>
          </a:xfrm>
          <a:prstGeom prst="ellipse">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1487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682758"/>
            <a:ext cx="2715534" cy="434485"/>
          </a:xfrm>
          <a:prstGeom prst="rect">
            <a:avLst/>
          </a:prstGeom>
        </p:spPr>
      </p:pic>
      <p:sp>
        <p:nvSpPr>
          <p:cNvPr id="18" name="TextBox 18"/>
          <p:cNvSpPr txBox="1"/>
          <p:nvPr/>
        </p:nvSpPr>
        <p:spPr>
          <a:xfrm>
            <a:off x="5059815" y="571500"/>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dirty="0">
                <a:solidFill>
                  <a:srgbClr val="414C64"/>
                </a:solidFill>
                <a:latin typeface="Arial" panose="020B0604020202020204" pitchFamily="34" charset="0"/>
                <a:cs typeface="Arial" panose="020B0604020202020204" pitchFamily="34" charset="0"/>
              </a:rPr>
              <a:t>LUYỆN ĐỌC TỪNG ĐOẠN</a:t>
            </a:r>
            <a:endParaRPr lang="en-US" sz="4800" b="1" u="none" dirty="0">
              <a:solidFill>
                <a:srgbClr val="414C64"/>
              </a:solidFill>
              <a:latin typeface="Arial" panose="020B0604020202020204" pitchFamily="34" charset="0"/>
              <a:cs typeface="Arial" panose="020B0604020202020204" pitchFamily="34" charset="0"/>
            </a:endParaRPr>
          </a:p>
        </p:txBody>
      </p:sp>
      <p:sp>
        <p:nvSpPr>
          <p:cNvPr id="30" name="TextBox 29"/>
          <p:cNvSpPr txBox="1"/>
          <p:nvPr/>
        </p:nvSpPr>
        <p:spPr>
          <a:xfrm>
            <a:off x="1444583" y="2318957"/>
            <a:ext cx="15700022" cy="4190314"/>
          </a:xfrm>
          <a:prstGeom prst="rect">
            <a:avLst/>
          </a:prstGeom>
          <a:noFill/>
        </p:spPr>
        <p:txBody>
          <a:bodyPr wrap="square" rtlCol="0">
            <a:spAutoFit/>
          </a:bodyPr>
          <a:lstStyle/>
          <a:p>
            <a:pPr algn="just">
              <a:lnSpc>
                <a:spcPct val="150000"/>
              </a:lnSpc>
            </a:pPr>
            <a:r>
              <a:rPr lang="en-US" sz="3200" dirty="0">
                <a:latin typeface="Arial" panose="020B0604020202020204" pitchFamily="34" charset="0"/>
                <a:cs typeface="Arial" panose="020B0604020202020204" pitchFamily="34" charset="0"/>
              </a:rPr>
              <a:t>2.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xanh có nhiều </a:t>
            </a:r>
            <a:r>
              <a:rPr lang="en-US" sz="3200" dirty="0" err="1">
                <a:latin typeface="Arial" panose="020B0604020202020204" pitchFamily="34" charset="0"/>
                <a:cs typeface="Arial" panose="020B0604020202020204" pitchFamily="34" charset="0"/>
              </a:rPr>
              <a: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lợi</a:t>
            </a:r>
            <a:r>
              <a:rPr lang="en-US" sz="3200" dirty="0">
                <a:latin typeface="Arial" panose="020B0604020202020204" pitchFamily="34" charset="0"/>
                <a:cs typeface="Arial" panose="020B0604020202020204" pitchFamily="34" charset="0"/>
              </a:rPr>
              <a:t> như vậy nên </a:t>
            </a:r>
            <a:r>
              <a:rPr lang="en-US" sz="3200" dirty="0" err="1">
                <a:latin typeface="Arial" panose="020B0604020202020204" pitchFamily="34" charset="0"/>
                <a:cs typeface="Arial" panose="020B0604020202020204" pitchFamily="34" charset="0"/>
              </a:rPr>
              <a:t>chúng</a:t>
            </a:r>
            <a:r>
              <a:rPr lang="en-US" sz="3200" dirty="0">
                <a:latin typeface="Arial" panose="020B0604020202020204" pitchFamily="34" charset="0"/>
                <a:cs typeface="Arial" panose="020B0604020202020204" pitchFamily="34" charset="0"/>
              </a:rPr>
              <a:t> ta phải </a:t>
            </a: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xuyên</a:t>
            </a:r>
            <a:r>
              <a:rPr lang="en-US" sz="3200" dirty="0">
                <a:latin typeface="Arial" panose="020B0604020202020204" pitchFamily="34" charset="0"/>
                <a:cs typeface="Arial" panose="020B0604020202020204" pitchFamily="34" charset="0"/>
              </a:rPr>
              <a:t> bảo </a:t>
            </a:r>
            <a:r>
              <a:rPr lang="en-US" sz="3200" dirty="0" err="1">
                <a:latin typeface="Arial" panose="020B0604020202020204" pitchFamily="34" charset="0"/>
                <a:cs typeface="Arial" panose="020B0604020202020204" pitchFamily="34" charset="0"/>
              </a:rPr>
              <a:t>vệ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Người </a:t>
            </a:r>
            <a:r>
              <a:rPr lang="en-US" sz="3200" dirty="0" err="1">
                <a:latin typeface="Arial" panose="020B0604020202020204" pitchFamily="34" charset="0"/>
                <a:cs typeface="Arial" panose="020B0604020202020204" pitchFamily="34" charset="0"/>
              </a:rPr>
              <a:t>Việt</a:t>
            </a:r>
            <a:r>
              <a:rPr lang="en-US" sz="3200" dirty="0">
                <a:latin typeface="Arial" panose="020B0604020202020204" pitchFamily="34" charset="0"/>
                <a:cs typeface="Arial" panose="020B0604020202020204" pitchFamily="34" charset="0"/>
              </a:rPr>
              <a:t> Nam có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Tết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tốt </a:t>
            </a:r>
            <a:r>
              <a:rPr lang="en-US" sz="3200" dirty="0" err="1">
                <a:latin typeface="Arial" panose="020B0604020202020204" pitchFamily="34" charset="0"/>
                <a:cs typeface="Arial" panose="020B0604020202020204" pitchFamily="34" charset="0"/>
              </a:rPr>
              <a:t>đẹp</a:t>
            </a:r>
            <a:r>
              <a:rPr lang="en-US" sz="3200" dirty="0">
                <a:latin typeface="Arial" panose="020B0604020202020204" pitchFamily="34" charset="0"/>
                <a:cs typeface="Arial" panose="020B0604020202020204" pitchFamily="34" charset="0"/>
              </a:rPr>
              <a:t> này bắt </a:t>
            </a:r>
            <a:r>
              <a:rPr lang="en-US" sz="3200" dirty="0" err="1">
                <a:latin typeface="Arial" panose="020B0604020202020204" pitchFamily="34" charset="0"/>
                <a:cs typeface="Arial" panose="020B0604020202020204" pitchFamily="34" charset="0"/>
              </a:rPr>
              <a:t>nguồn</a:t>
            </a:r>
            <a:r>
              <a:rPr lang="en-US" sz="3200" dirty="0">
                <a:latin typeface="Arial" panose="020B0604020202020204" pitchFamily="34" charset="0"/>
                <a:cs typeface="Arial" panose="020B0604020202020204" pitchFamily="34" charset="0"/>
              </a:rPr>
              <a:t> từ </a:t>
            </a:r>
            <a:r>
              <a:rPr lang="en-US" sz="3200" dirty="0" err="1">
                <a:latin typeface="Arial" panose="020B0604020202020204" pitchFamily="34" charset="0"/>
                <a:cs typeface="Arial" panose="020B0604020202020204" pitchFamily="34" charset="0"/>
              </a:rPr>
              <a:t>lời</a:t>
            </a:r>
            <a:r>
              <a:rPr lang="en-US" sz="3200" dirty="0">
                <a:latin typeface="Arial" panose="020B0604020202020204" pitchFamily="34" charset="0"/>
                <a:cs typeface="Arial" panose="020B0604020202020204" pitchFamily="34" charset="0"/>
              </a:rPr>
              <a:t> kêu gọi ngày 28-11-1959 của </a:t>
            </a:r>
            <a:r>
              <a:rPr lang="en-US" sz="3200" dirty="0" err="1">
                <a:latin typeface="Arial" panose="020B0604020202020204" pitchFamily="34" charset="0"/>
                <a:cs typeface="Arial" panose="020B0604020202020204" pitchFamily="34" charset="0"/>
              </a:rPr>
              <a:t>Bác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Hồ</a:t>
            </a:r>
            <a:r>
              <a:rPr lang="en-US" sz="3200" dirty="0">
                <a:latin typeface="Arial" panose="020B0604020202020204" pitchFamily="34" charset="0"/>
                <a:cs typeface="Arial" panose="020B0604020202020204" pitchFamily="34" charset="0"/>
              </a:rPr>
              <a:t>:</a:t>
            </a:r>
          </a:p>
          <a:p>
            <a:pPr algn="just">
              <a:lnSpc>
                <a:spcPct val="150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 là Tết </a:t>
            </a:r>
            <a:r>
              <a:rPr lang="en-US" sz="3200" dirty="0" err="1">
                <a:latin typeface="Arial" panose="020B0604020202020204" pitchFamily="34" charset="0"/>
                <a:cs typeface="Arial" panose="020B0604020202020204" pitchFamily="34" charset="0"/>
              </a:rPr>
              <a:t>trồng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cây</a:t>
            </a:r>
            <a:endParaRPr lang="en-US" sz="3200" dirty="0">
              <a:latin typeface="Arial" panose="020B0604020202020204" pitchFamily="34" charset="0"/>
              <a:cs typeface="Arial" panose="020B0604020202020204" pitchFamily="34" charset="0"/>
            </a:endParaRPr>
          </a:p>
          <a:p>
            <a:pPr algn="just">
              <a:lnSpc>
                <a:spcPct val="150000"/>
              </a:lnSpc>
            </a:pPr>
            <a:r>
              <a:rPr lang="en-US" sz="3200" dirty="0">
                <a:latin typeface="Arial" panose="020B0604020202020204" pitchFamily="34" charset="0"/>
                <a:cs typeface="Arial" panose="020B0604020202020204" pitchFamily="34" charset="0"/>
              </a:rPr>
              <a:t>	Làm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đất </a:t>
            </a:r>
            <a:r>
              <a:rPr lang="en-US" sz="3200" dirty="0" err="1">
                <a:latin typeface="Arial" panose="020B0604020202020204" pitchFamily="34" charset="0"/>
                <a:cs typeface="Arial" panose="020B0604020202020204" pitchFamily="34" charset="0"/>
              </a:rPr>
              <a:t>nước</a:t>
            </a:r>
            <a:r>
              <a:rPr lang="en-US" sz="3200" dirty="0">
                <a:latin typeface="Arial" panose="020B0604020202020204" pitchFamily="34" charset="0"/>
                <a:cs typeface="Arial" panose="020B0604020202020204" pitchFamily="34" charset="0"/>
              </a:rPr>
              <a:t> càng ngày càng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a:t>
            </a:r>
          </a:p>
          <a:p>
            <a:pPr algn="r">
              <a:lnSpc>
                <a:spcPct val="150000"/>
              </a:lnSpc>
            </a:pPr>
            <a:r>
              <a:rPr lang="en-US" sz="2000" dirty="0">
                <a:latin typeface="Arial" panose="020B0604020202020204" pitchFamily="34" charset="0"/>
                <a:cs typeface="Arial" panose="020B0604020202020204" pitchFamily="34" charset="0"/>
              </a:rPr>
              <a:t>TRUNG ĐỨC</a:t>
            </a:r>
          </a:p>
        </p:txBody>
      </p:sp>
      <p:sp>
        <p:nvSpPr>
          <p:cNvPr id="12" name="Oval 11"/>
          <p:cNvSpPr/>
          <p:nvPr/>
        </p:nvSpPr>
        <p:spPr>
          <a:xfrm>
            <a:off x="1295400" y="2462099"/>
            <a:ext cx="609600" cy="609600"/>
          </a:xfrm>
          <a:prstGeom prst="ellipse">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4632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648585" y="7801812"/>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174347"/>
            <a:ext cx="2715534" cy="434485"/>
          </a:xfrm>
          <a:prstGeom prst="rect">
            <a:avLst/>
          </a:prstGeom>
        </p:spPr>
      </p:pic>
      <p:sp>
        <p:nvSpPr>
          <p:cNvPr id="18" name="TextBox 18"/>
          <p:cNvSpPr txBox="1"/>
          <p:nvPr/>
        </p:nvSpPr>
        <p:spPr>
          <a:xfrm>
            <a:off x="5059815" y="63089"/>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dirty="0">
                <a:solidFill>
                  <a:srgbClr val="414C64"/>
                </a:solidFill>
                <a:latin typeface="Arial" panose="020B0604020202020204" pitchFamily="34" charset="0"/>
                <a:cs typeface="Arial" panose="020B0604020202020204" pitchFamily="34" charset="0"/>
              </a:rPr>
              <a:t>ĐỌC TOÀN BÀI</a:t>
            </a:r>
            <a:endParaRPr lang="en-US" sz="4800" b="1" u="none" dirty="0">
              <a:solidFill>
                <a:srgbClr val="414C64"/>
              </a:solidFill>
              <a:latin typeface="Arial" panose="020B0604020202020204" pitchFamily="34" charset="0"/>
              <a:cs typeface="Arial" panose="020B0604020202020204" pitchFamily="34" charset="0"/>
            </a:endParaRPr>
          </a:p>
        </p:txBody>
      </p:sp>
      <p:sp>
        <p:nvSpPr>
          <p:cNvPr id="30" name="TextBox 29"/>
          <p:cNvSpPr txBox="1"/>
          <p:nvPr/>
        </p:nvSpPr>
        <p:spPr>
          <a:xfrm>
            <a:off x="1444583" y="1837842"/>
            <a:ext cx="15700022" cy="7201972"/>
          </a:xfrm>
          <a:prstGeom prst="rect">
            <a:avLst/>
          </a:prstGeom>
          <a:noFill/>
        </p:spPr>
        <p:txBody>
          <a:bodyPr wrap="square" rtlCol="0">
            <a:spAutoFit/>
          </a:bodyPr>
          <a:lstStyle/>
          <a:p>
            <a:pPr marL="514350" indent="-514350" algn="just">
              <a:lnSpc>
                <a:spcPct val="150000"/>
              </a:lnSpc>
              <a:buAutoNum type="arabicPeriod"/>
            </a:pPr>
            <a:r>
              <a:rPr lang="en-US" sz="2800" dirty="0">
                <a:latin typeface="Arial" panose="020B0604020202020204" pitchFamily="34" charset="0"/>
                <a:cs typeface="Arial" panose="020B0604020202020204" pitchFamily="34" charset="0"/>
              </a:rPr>
              <a:t>Con người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thể sống </a:t>
            </a:r>
            <a:r>
              <a:rPr lang="en-US" sz="2800" dirty="0" err="1">
                <a:latin typeface="Arial" panose="020B0604020202020204" pitchFamily="34" charset="0"/>
                <a:cs typeface="Arial" panose="020B0604020202020204" pitchFamily="34" charset="0"/>
              </a:rPr>
              <a:t>thiếu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xanh. </a:t>
            </a:r>
            <a:r>
              <a:rPr lang="en-US" sz="2800" dirty="0" err="1">
                <a:latin typeface="Arial" panose="020B0604020202020204" pitchFamily="34" charset="0"/>
                <a:cs typeface="Arial" panose="020B0604020202020204" pitchFamily="34" charset="0"/>
              </a:rPr>
              <a:t>Lúa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sắn</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nuôi</a:t>
            </a:r>
            <a:r>
              <a:rPr lang="en-US" sz="2800" dirty="0">
                <a:latin typeface="Arial" panose="020B0604020202020204" pitchFamily="34" charset="0"/>
                <a:cs typeface="Arial" panose="020B0604020202020204" pitchFamily="34" charset="0"/>
              </a:rPr>
              <a:t> sống ta. Các loại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 là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ăn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ngày của ta. </a:t>
            </a:r>
            <a:r>
              <a:rPr lang="en-US" sz="2800" dirty="0" err="1">
                <a:latin typeface="Arial" panose="020B0604020202020204" pitchFamily="34" charset="0"/>
                <a:cs typeface="Arial" panose="020B0604020202020204" pitchFamily="34" charset="0"/>
              </a:rPr>
              <a:t>Chuối</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bưởi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khế</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trái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ngọt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xanh là bộ máy </a:t>
            </a:r>
            <a:r>
              <a:rPr lang="en-US" sz="2800" dirty="0" err="1">
                <a:latin typeface="Arial" panose="020B0604020202020204" pitchFamily="34" charset="0"/>
                <a:cs typeface="Arial" panose="020B0604020202020204" pitchFamily="34" charset="0"/>
              </a:rPr>
              <a:t>lọc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làm </a:t>
            </a:r>
            <a:r>
              <a:rPr lang="en-US" sz="2800" dirty="0" err="1">
                <a:latin typeface="Arial" panose="020B0604020202020204" pitchFamily="34" charset="0"/>
                <a:cs typeface="Arial" panose="020B0604020202020204" pitchFamily="34" charset="0"/>
              </a:rPr>
              <a:t>lợi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khỏe</a:t>
            </a:r>
            <a:r>
              <a:rPr lang="en-US" sz="2800" dirty="0">
                <a:latin typeface="Arial" panose="020B0604020202020204" pitchFamily="34" charset="0"/>
                <a:cs typeface="Arial" panose="020B0604020202020204" pitchFamily="34" charset="0"/>
              </a:rPr>
              <a:t> con người. Ở đâu có nhiều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xanh, ở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trong </a:t>
            </a:r>
            <a:r>
              <a:rPr lang="en-US" sz="2800" dirty="0" err="1">
                <a:latin typeface="Arial" panose="020B0604020202020204" pitchFamily="34" charset="0"/>
                <a:cs typeface="Arial" panose="020B0604020202020204" pitchFamily="34" charset="0"/>
              </a:rPr>
              <a:t>lành</a:t>
            </a:r>
            <a:r>
              <a:rPr lang="en-US" sz="2800" dirty="0">
                <a:latin typeface="Arial" panose="020B0604020202020204" pitchFamily="34" charset="0"/>
                <a:cs typeface="Arial" panose="020B0604020202020204" pitchFamily="34" charset="0"/>
              </a:rPr>
              <a:t>. </a:t>
            </a:r>
            <a:r>
              <a:rPr lang="vi-VN" sz="2800" dirty="0">
                <a:cs typeface="Arial" panose="020B0604020202020204" pitchFamily="34" charset="0"/>
              </a:rPr>
              <a:t>Rễ cây hút nước rất tốt. Vào mùa mưa bão, cây có thể giúp giữ nước, hạn chế lũ lụt, lở đất do nước chảy mạnh.</a:t>
            </a:r>
            <a:r>
              <a:rPr lang="en-US" sz="2800" dirty="0">
                <a:cs typeface="Arial" panose="020B0604020202020204" pitchFamily="34" charset="0"/>
              </a:rPr>
              <a:t> </a:t>
            </a:r>
            <a:r>
              <a:rPr lang="vi-VN" sz="2800" dirty="0">
                <a:cs typeface="Arial" panose="020B0604020202020204" pitchFamily="34" charset="0"/>
              </a:rPr>
              <a:t>Cây xanh che bóng mát, cung cấp gỗ để làm nhà cửa, giường tủ, bàn </a:t>
            </a:r>
            <a:r>
              <a:rPr lang="en-US" sz="2800" dirty="0">
                <a:cs typeface="Arial" panose="020B0604020202020204" pitchFamily="34" charset="0"/>
              </a:rPr>
              <a:t> </a:t>
            </a:r>
            <a:r>
              <a:rPr lang="vi-VN" sz="2800" dirty="0">
                <a:cs typeface="Arial" panose="020B0604020202020204" pitchFamily="34" charset="0"/>
              </a:rPr>
              <a:t>ghế,…</a:t>
            </a:r>
            <a:r>
              <a:rPr lang="en-US" sz="2800" dirty="0">
                <a:cs typeface="Arial" panose="020B0604020202020204" pitchFamily="34" charset="0"/>
              </a:rPr>
              <a:t> </a:t>
            </a:r>
            <a:r>
              <a:rPr lang="vi-VN" sz="2800" dirty="0">
                <a:cs typeface="Arial" panose="020B0604020202020204" pitchFamily="34" charset="0"/>
              </a:rPr>
              <a:t>Những</a:t>
            </a:r>
            <a:r>
              <a:rPr lang="en-US" sz="2800" dirty="0">
                <a:cs typeface="Arial" panose="020B0604020202020204" pitchFamily="34" charset="0"/>
              </a:rPr>
              <a:t> </a:t>
            </a:r>
            <a:r>
              <a:rPr lang="vi-VN" sz="2800" dirty="0">
                <a:cs typeface="Arial" panose="020B0604020202020204" pitchFamily="34" charset="0"/>
              </a:rPr>
              <a:t>hàng cây xanh và vườn hoa còn làm đẹp đường phố, xóm làng.</a:t>
            </a:r>
            <a:endParaRPr lang="en-US" sz="2800" dirty="0">
              <a:cs typeface="Arial" panose="020B0604020202020204" pitchFamily="34" charset="0"/>
            </a:endParaRPr>
          </a:p>
          <a:p>
            <a:pPr algn="just">
              <a:lnSpc>
                <a:spcPct val="150000"/>
              </a:lnSpc>
            </a:pPr>
            <a:r>
              <a:rPr lang="en-US" sz="2800" dirty="0">
                <a:latin typeface="Arial" panose="020B0604020202020204" pitchFamily="34" charset="0"/>
                <a:cs typeface="Arial" panose="020B0604020202020204" pitchFamily="34" charset="0"/>
              </a:rPr>
              <a:t>2. </a:t>
            </a:r>
            <a:r>
              <a:rPr lang="vi-VN" sz="2800" dirty="0">
                <a:cs typeface="Arial" panose="020B0604020202020204" pitchFamily="34" charset="0"/>
              </a:rPr>
              <a:t>Cây xanh có nhiều ích lợi như vậy nên chúng ta phải thường xuyên bảo vệ, chăm sóc cây và trồng cây. Người Việt Nam có phong tục Tết trồng cây. Phong tục tốt đẹp này bắt nguồn từ lời kêu gọi ngày 28-11-1959 của Bác Hồ:</a:t>
            </a:r>
          </a:p>
          <a:p>
            <a:pPr lvl="7" algn="just">
              <a:lnSpc>
                <a:spcPct val="150000"/>
              </a:lnSpc>
            </a:pPr>
            <a:r>
              <a:rPr lang="vi-VN" sz="2800" dirty="0">
                <a:cs typeface="Arial" panose="020B0604020202020204" pitchFamily="34" charset="0"/>
              </a:rPr>
              <a:t>		“Mùa xuân là Tết trồng cây</a:t>
            </a:r>
          </a:p>
          <a:p>
            <a:pPr lvl="7" algn="just">
              <a:lnSpc>
                <a:spcPct val="150000"/>
              </a:lnSpc>
            </a:pPr>
            <a:r>
              <a:rPr lang="vi-VN" sz="2800" dirty="0">
                <a:cs typeface="Arial" panose="020B0604020202020204" pitchFamily="34" charset="0"/>
              </a:rPr>
              <a:t>	Làm cho đất nước càng ngày càng xuân”</a:t>
            </a:r>
          </a:p>
        </p:txBody>
      </p:sp>
    </p:spTree>
    <p:extLst>
      <p:ext uri="{BB962C8B-B14F-4D97-AF65-F5344CB8AC3E}">
        <p14:creationId xmlns:p14="http://schemas.microsoft.com/office/powerpoint/2010/main" val="26165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a:off x="3996876" y="2170634"/>
            <a:ext cx="10294248" cy="2408718"/>
            <a:chOff x="0" y="0"/>
            <a:chExt cx="16338643" cy="2304531"/>
          </a:xfrm>
        </p:grpSpPr>
        <p:sp>
          <p:nvSpPr>
            <p:cNvPr id="3" name="Freeform 3"/>
            <p:cNvSpPr/>
            <p:nvPr/>
          </p:nvSpPr>
          <p:spPr>
            <a:xfrm>
              <a:off x="0" y="-4262"/>
              <a:ext cx="16346388" cy="2311017"/>
            </a:xfrm>
            <a:custGeom>
              <a:avLst/>
              <a:gdLst/>
              <a:ahLst/>
              <a:cxnLst/>
              <a:rect l="l" t="t" r="r" b="b"/>
              <a:pathLst>
                <a:path w="16346388" h="2311017">
                  <a:moveTo>
                    <a:pt x="15407489" y="2299829"/>
                  </a:moveTo>
                  <a:cubicBezTo>
                    <a:pt x="15407489" y="2299829"/>
                    <a:pt x="14987736" y="2311017"/>
                    <a:pt x="14525152" y="2308396"/>
                  </a:cubicBezTo>
                  <a:cubicBezTo>
                    <a:pt x="5060137"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1651341" y="7673"/>
                  </a:cubicBezTo>
                  <a:cubicBezTo>
                    <a:pt x="14768810" y="0"/>
                    <a:pt x="15232737" y="7673"/>
                    <a:pt x="15232737" y="7673"/>
                  </a:cubicBezTo>
                  <a:cubicBezTo>
                    <a:pt x="15601045" y="15152"/>
                    <a:pt x="15964357" y="84484"/>
                    <a:pt x="16162097" y="207066"/>
                  </a:cubicBezTo>
                  <a:cubicBezTo>
                    <a:pt x="16313114" y="300683"/>
                    <a:pt x="16346388" y="425358"/>
                    <a:pt x="16337249" y="910005"/>
                  </a:cubicBezTo>
                  <a:lnTo>
                    <a:pt x="16337249" y="910016"/>
                  </a:lnTo>
                  <a:cubicBezTo>
                    <a:pt x="16337249" y="2057891"/>
                    <a:pt x="16054253" y="2271989"/>
                    <a:pt x="15407489" y="2299829"/>
                  </a:cubicBezTo>
                  <a:close/>
                </a:path>
              </a:pathLst>
            </a:custGeom>
            <a:solidFill>
              <a:srgbClr val="FFA7BC"/>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a:off x="757875" y="6296266"/>
            <a:ext cx="3232859" cy="47486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a:off x="0" y="7054141"/>
            <a:ext cx="3652779" cy="323285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flipV="1">
            <a:off x="14297266" y="6296266"/>
            <a:ext cx="3232859" cy="474860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flipH="1">
            <a:off x="14635221" y="7054141"/>
            <a:ext cx="3652779" cy="323285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59507">
            <a:off x="1394252" y="2735458"/>
            <a:ext cx="754847" cy="1967029"/>
          </a:xfrm>
          <a:prstGeom prst="rect">
            <a:avLst/>
          </a:prstGeom>
        </p:spPr>
      </p:pic>
      <p:sp>
        <p:nvSpPr>
          <p:cNvPr id="12" name="TextBox 12"/>
          <p:cNvSpPr txBox="1"/>
          <p:nvPr/>
        </p:nvSpPr>
        <p:spPr>
          <a:xfrm>
            <a:off x="6360923" y="2915789"/>
            <a:ext cx="5566153" cy="1025922"/>
          </a:xfrm>
          <a:prstGeom prst="rect">
            <a:avLst/>
          </a:prstGeom>
        </p:spPr>
        <p:txBody>
          <a:bodyPr wrap="square" lIns="0" tIns="0" rIns="0" bIns="0" rtlCol="0" anchor="t">
            <a:spAutoFit/>
          </a:bodyPr>
          <a:lstStyle/>
          <a:p>
            <a:pPr marL="0" lvl="0" indent="0" algn="ctr">
              <a:lnSpc>
                <a:spcPts val="8000"/>
              </a:lnSpc>
              <a:spcBef>
                <a:spcPct val="0"/>
              </a:spcBef>
            </a:pPr>
            <a:r>
              <a:rPr lang="en-US" sz="8000" b="1" spc="400" dirty="0">
                <a:latin typeface="Arial" panose="020B0604020202020204" pitchFamily="34" charset="0"/>
                <a:cs typeface="Arial" panose="020B0604020202020204" pitchFamily="34" charset="0"/>
              </a:rPr>
              <a:t>ĐỌC HIỂU</a:t>
            </a:r>
            <a:endParaRPr lang="en-US" sz="8000" b="1" u="none" spc="400" dirty="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97970" y="9485074"/>
            <a:ext cx="3292060" cy="436198"/>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98874" y="2342682"/>
            <a:ext cx="1634902" cy="137629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0" y="4768906"/>
            <a:ext cx="4163605" cy="4072913"/>
          </a:xfrm>
          <a:prstGeom prst="rect">
            <a:avLst/>
          </a:prstGeom>
        </p:spPr>
      </p:pic>
    </p:spTree>
    <p:extLst>
      <p:ext uri="{BB962C8B-B14F-4D97-AF65-F5344CB8AC3E}">
        <p14:creationId xmlns:p14="http://schemas.microsoft.com/office/powerpoint/2010/main" val="162337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138735" y="7424228"/>
            <a:ext cx="722341" cy="10468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76" b="4563"/>
          <a:stretch>
            <a:fillRect/>
          </a:stretch>
        </p:blipFill>
        <p:spPr>
          <a:xfrm flipH="1">
            <a:off x="0" y="8558252"/>
            <a:ext cx="4115345" cy="172874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58201" y="8958201"/>
            <a:ext cx="4529799" cy="600198"/>
          </a:xfrm>
          <a:prstGeom prst="rect">
            <a:avLst/>
          </a:prstGeom>
        </p:spPr>
      </p:pic>
      <p:sp>
        <p:nvSpPr>
          <p:cNvPr id="14" name="TextBox 14"/>
          <p:cNvSpPr txBox="1"/>
          <p:nvPr/>
        </p:nvSpPr>
        <p:spPr>
          <a:xfrm>
            <a:off x="3399394" y="845376"/>
            <a:ext cx="11489212" cy="2051844"/>
          </a:xfrm>
          <a:prstGeom prst="rect">
            <a:avLst/>
          </a:prstGeom>
        </p:spPr>
        <p:txBody>
          <a:bodyPr wrap="square" lIns="0" tIns="0" rIns="0" bIns="0" rtlCol="0" anchor="t">
            <a:spAutoFit/>
          </a:bodyPr>
          <a:lstStyle/>
          <a:p>
            <a:pPr marL="0" lvl="0" indent="0" algn="ctr">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1. </a:t>
            </a:r>
            <a:r>
              <a:rPr lang="en-US" sz="4800" b="1" i="1" dirty="0" err="1">
                <a:solidFill>
                  <a:srgbClr val="414C64"/>
                </a:solidFill>
                <a:latin typeface="Arial" panose="020B0604020202020204" pitchFamily="34" charset="0"/>
                <a:cs typeface="Arial" panose="020B0604020202020204" pitchFamily="34" charset="0"/>
              </a:rPr>
              <a:t>Mỗi</a:t>
            </a:r>
            <a:r>
              <a:rPr lang="en-US" sz="4800" b="1" i="1" dirty="0">
                <a:solidFill>
                  <a:srgbClr val="414C64"/>
                </a:solidFill>
                <a:latin typeface="Arial" panose="020B0604020202020204" pitchFamily="34" charset="0"/>
                <a:cs typeface="Arial" panose="020B0604020202020204" pitchFamily="34" charset="0"/>
              </a:rPr>
              <a:t> ý </a:t>
            </a:r>
            <a:r>
              <a:rPr lang="en-US" sz="4800" b="1" i="1" dirty="0" err="1">
                <a:solidFill>
                  <a:srgbClr val="414C64"/>
                </a:solidFill>
                <a:latin typeface="Arial" panose="020B0604020202020204" pitchFamily="34" charset="0"/>
                <a:cs typeface="Arial" panose="020B0604020202020204" pitchFamily="34" charset="0"/>
              </a:rPr>
              <a:t>trong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đoạn</a:t>
            </a:r>
            <a:r>
              <a:rPr lang="en-US" sz="4800" b="1" i="1" dirty="0">
                <a:solidFill>
                  <a:srgbClr val="414C64"/>
                </a:solidFill>
                <a:latin typeface="Arial" panose="020B0604020202020204" pitchFamily="34" charset="0"/>
                <a:cs typeface="Arial" panose="020B0604020202020204" pitchFamily="34" charset="0"/>
              </a:rPr>
              <a:t> 1 </a:t>
            </a:r>
            <a:r>
              <a:rPr lang="en-US" sz="4800" b="1" i="1" dirty="0" err="1">
                <a:solidFill>
                  <a:srgbClr val="414C64"/>
                </a:solidFill>
                <a:latin typeface="Arial" panose="020B0604020202020204" pitchFamily="34" charset="0"/>
                <a:cs typeface="Arial" panose="020B0604020202020204" pitchFamily="34" charset="0"/>
              </a:rPr>
              <a:t>nêu</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một</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của</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cây</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xanh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Đó</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là</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những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gì</a:t>
            </a:r>
            <a:r>
              <a:rPr lang="en-US" sz="4800" b="1" i="1" dirty="0">
                <a:solidFill>
                  <a:srgbClr val="414C64"/>
                </a:solidFill>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13637" t="8287" r="14461" b="6173"/>
          <a:stretch/>
        </p:blipFill>
        <p:spPr>
          <a:xfrm>
            <a:off x="653880" y="3215290"/>
            <a:ext cx="4419601" cy="5257800"/>
          </a:xfrm>
          <a:prstGeom prst="rect">
            <a:avLst/>
          </a:prstGeom>
        </p:spPr>
      </p:pic>
      <p:sp>
        <p:nvSpPr>
          <p:cNvPr id="23" name="Rectangle 22"/>
          <p:cNvSpPr/>
          <p:nvPr/>
        </p:nvSpPr>
        <p:spPr>
          <a:xfrm>
            <a:off x="5029200" y="3215290"/>
            <a:ext cx="11506200" cy="4589077"/>
          </a:xfrm>
          <a:prstGeom prst="rect">
            <a:avLst/>
          </a:prstGeom>
        </p:spPr>
        <p:txBody>
          <a:bodyPr wrap="square">
            <a:spAutoFit/>
          </a:bodyPr>
          <a:lstStyle/>
          <a:p>
            <a:pPr marL="571500" indent="-571500" algn="just">
              <a:lnSpc>
                <a:spcPct val="200000"/>
              </a:lnSpc>
              <a:spcBef>
                <a:spcPts val="700"/>
              </a:spcBef>
              <a:spcAft>
                <a:spcPts val="700"/>
              </a:spcAft>
              <a:buFontTx/>
              <a:buChar char="-"/>
            </a:pP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Cây xanh cung cấp thức ăn cho con người: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Lúa, ngô, khoai, sắn,,., nuôi sống con người. Các loại rau là thức ăn hằng ngày của con người. Chuối, cam, bưởi, khế,... cho trái ngọt.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900" decel="100000" fill="hold"/>
                                        <p:tgtEl>
                                          <p:spTgt spid="2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580856" y="8181635"/>
            <a:ext cx="722341" cy="10468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76" b="4563"/>
          <a:stretch>
            <a:fillRect/>
          </a:stretch>
        </p:blipFill>
        <p:spPr>
          <a:xfrm flipH="1">
            <a:off x="0" y="8558252"/>
            <a:ext cx="4115345" cy="172874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58201" y="9334500"/>
            <a:ext cx="4529799" cy="600198"/>
          </a:xfrm>
          <a:prstGeom prst="rect">
            <a:avLst/>
          </a:prstGeom>
        </p:spPr>
      </p:pic>
      <p:sp>
        <p:nvSpPr>
          <p:cNvPr id="14" name="TextBox 14"/>
          <p:cNvSpPr txBox="1"/>
          <p:nvPr/>
        </p:nvSpPr>
        <p:spPr>
          <a:xfrm>
            <a:off x="3399394" y="845376"/>
            <a:ext cx="11489212" cy="2051844"/>
          </a:xfrm>
          <a:prstGeom prst="rect">
            <a:avLst/>
          </a:prstGeom>
        </p:spPr>
        <p:txBody>
          <a:bodyPr wrap="square" lIns="0" tIns="0" rIns="0" bIns="0" rtlCol="0" anchor="t">
            <a:spAutoFit/>
          </a:bodyPr>
          <a:lstStyle/>
          <a:p>
            <a:pPr marL="0" lvl="0" indent="0" algn="ctr">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1. </a:t>
            </a:r>
            <a:r>
              <a:rPr lang="en-US" sz="4800" b="1" i="1" dirty="0" err="1">
                <a:solidFill>
                  <a:srgbClr val="414C64"/>
                </a:solidFill>
                <a:latin typeface="Arial" panose="020B0604020202020204" pitchFamily="34" charset="0"/>
                <a:cs typeface="Arial" panose="020B0604020202020204" pitchFamily="34" charset="0"/>
              </a:rPr>
              <a:t>Mỗi</a:t>
            </a:r>
            <a:r>
              <a:rPr lang="en-US" sz="4800" b="1" i="1" dirty="0">
                <a:solidFill>
                  <a:srgbClr val="414C64"/>
                </a:solidFill>
                <a:latin typeface="Arial" panose="020B0604020202020204" pitchFamily="34" charset="0"/>
                <a:cs typeface="Arial" panose="020B0604020202020204" pitchFamily="34" charset="0"/>
              </a:rPr>
              <a:t> ý </a:t>
            </a:r>
            <a:r>
              <a:rPr lang="en-US" sz="4800" b="1" i="1" dirty="0" err="1">
                <a:solidFill>
                  <a:srgbClr val="414C64"/>
                </a:solidFill>
                <a:latin typeface="Arial" panose="020B0604020202020204" pitchFamily="34" charset="0"/>
                <a:cs typeface="Arial" panose="020B0604020202020204" pitchFamily="34" charset="0"/>
              </a:rPr>
              <a:t>trong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đoạn</a:t>
            </a:r>
            <a:r>
              <a:rPr lang="en-US" sz="4800" b="1" i="1" dirty="0">
                <a:solidFill>
                  <a:srgbClr val="414C64"/>
                </a:solidFill>
                <a:latin typeface="Arial" panose="020B0604020202020204" pitchFamily="34" charset="0"/>
                <a:cs typeface="Arial" panose="020B0604020202020204" pitchFamily="34" charset="0"/>
              </a:rPr>
              <a:t> 1 </a:t>
            </a:r>
            <a:r>
              <a:rPr lang="en-US" sz="4800" b="1" i="1" dirty="0" err="1">
                <a:solidFill>
                  <a:srgbClr val="414C64"/>
                </a:solidFill>
                <a:latin typeface="Arial" panose="020B0604020202020204" pitchFamily="34" charset="0"/>
                <a:cs typeface="Arial" panose="020B0604020202020204" pitchFamily="34" charset="0"/>
              </a:rPr>
              <a:t>nêu</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một</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của</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cây</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xanh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Đó</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là</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những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gì</a:t>
            </a:r>
            <a:r>
              <a:rPr lang="en-US" sz="4800" b="1" i="1" dirty="0">
                <a:solidFill>
                  <a:srgbClr val="414C64"/>
                </a:solidFill>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13637" t="8287" r="14461" b="6173"/>
          <a:stretch/>
        </p:blipFill>
        <p:spPr>
          <a:xfrm>
            <a:off x="314232" y="3163610"/>
            <a:ext cx="4419601" cy="5257800"/>
          </a:xfrm>
          <a:prstGeom prst="rect">
            <a:avLst/>
          </a:prstGeom>
        </p:spPr>
      </p:pic>
      <p:sp>
        <p:nvSpPr>
          <p:cNvPr id="23" name="Rectangle 22"/>
          <p:cNvSpPr/>
          <p:nvPr/>
        </p:nvSpPr>
        <p:spPr>
          <a:xfrm>
            <a:off x="4733833" y="2929632"/>
            <a:ext cx="12256901" cy="4950073"/>
          </a:xfrm>
          <a:prstGeom prst="rect">
            <a:avLst/>
          </a:prstGeom>
        </p:spPr>
        <p:txBody>
          <a:bodyPr wrap="square">
            <a:spAutoFit/>
          </a:bodyPr>
          <a:lstStyle/>
          <a:p>
            <a:pPr marL="571500" indent="-571500" algn="just">
              <a:lnSpc>
                <a:spcPct val="200000"/>
              </a:lnSpc>
              <a:spcBef>
                <a:spcPts val="700"/>
              </a:spcBef>
              <a:spcAft>
                <a:spcPts val="700"/>
              </a:spcAft>
              <a:buFontTx/>
              <a:buChar char="-"/>
            </a:pP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Cây xanh là </a:t>
            </a: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bộ máy lọc không khí</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 làm lợi cho sức khoẻ. Ở đâu có nhiêu cây, ở đó không khí trong lành.</a:t>
            </a:r>
          </a:p>
          <a:p>
            <a:pPr marL="571500" indent="-571500" algn="just">
              <a:lnSpc>
                <a:spcPct val="200000"/>
              </a:lnSpc>
              <a:spcBef>
                <a:spcPts val="700"/>
              </a:spcBef>
              <a:spcAft>
                <a:spcPts val="700"/>
              </a:spcAft>
              <a:buFontTx/>
              <a:buChar char="-"/>
            </a:pPr>
            <a:r>
              <a:rPr lang="vi-VN" sz="3800" dirty="0">
                <a:solidFill>
                  <a:srgbClr val="000000"/>
                </a:solidFill>
                <a:ea typeface="Calibri" panose="020F0502020204030204" pitchFamily="34" charset="0"/>
                <a:cs typeface="Arial" panose="020B0604020202020204" pitchFamily="34" charset="0"/>
              </a:rPr>
              <a:t>Cây xanh che bóng mát, cung cấp gỗ để làm nhà cửa, giường tủ, bàn ghế,...</a:t>
            </a:r>
            <a:endParaRPr lang="nl-NL"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8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1000"/>
                                        <p:tgtEl>
                                          <p:spTgt spid="23">
                                            <p:txEl>
                                              <p:pRg st="1" end="1"/>
                                            </p:txEl>
                                          </p:spTgt>
                                        </p:tgtEl>
                                      </p:cBhvr>
                                    </p:animEffect>
                                    <p:anim calcmode="lin" valueType="num">
                                      <p:cBhvr>
                                        <p:cTn id="1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580856" y="8181635"/>
            <a:ext cx="722341" cy="10468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76" b="4563"/>
          <a:stretch>
            <a:fillRect/>
          </a:stretch>
        </p:blipFill>
        <p:spPr>
          <a:xfrm flipH="1">
            <a:off x="0" y="8558252"/>
            <a:ext cx="4115345" cy="172874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58201" y="9334500"/>
            <a:ext cx="4529799" cy="600198"/>
          </a:xfrm>
          <a:prstGeom prst="rect">
            <a:avLst/>
          </a:prstGeom>
        </p:spPr>
      </p:pic>
      <p:sp>
        <p:nvSpPr>
          <p:cNvPr id="14" name="TextBox 14"/>
          <p:cNvSpPr txBox="1"/>
          <p:nvPr/>
        </p:nvSpPr>
        <p:spPr>
          <a:xfrm>
            <a:off x="3399394" y="845376"/>
            <a:ext cx="11489212" cy="2051844"/>
          </a:xfrm>
          <a:prstGeom prst="rect">
            <a:avLst/>
          </a:prstGeom>
        </p:spPr>
        <p:txBody>
          <a:bodyPr wrap="square" lIns="0" tIns="0" rIns="0" bIns="0" rtlCol="0" anchor="t">
            <a:spAutoFit/>
          </a:bodyPr>
          <a:lstStyle/>
          <a:p>
            <a:pPr marL="0" lvl="0" indent="0" algn="ctr">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1. </a:t>
            </a:r>
            <a:r>
              <a:rPr lang="en-US" sz="4800" b="1" i="1" dirty="0" err="1">
                <a:solidFill>
                  <a:srgbClr val="414C64"/>
                </a:solidFill>
                <a:latin typeface="Arial" panose="020B0604020202020204" pitchFamily="34" charset="0"/>
                <a:cs typeface="Arial" panose="020B0604020202020204" pitchFamily="34" charset="0"/>
              </a:rPr>
              <a:t>Mỗi</a:t>
            </a:r>
            <a:r>
              <a:rPr lang="en-US" sz="4800" b="1" i="1" dirty="0">
                <a:solidFill>
                  <a:srgbClr val="414C64"/>
                </a:solidFill>
                <a:latin typeface="Arial" panose="020B0604020202020204" pitchFamily="34" charset="0"/>
                <a:cs typeface="Arial" panose="020B0604020202020204" pitchFamily="34" charset="0"/>
              </a:rPr>
              <a:t> ý </a:t>
            </a:r>
            <a:r>
              <a:rPr lang="en-US" sz="4800" b="1" i="1" dirty="0" err="1">
                <a:solidFill>
                  <a:srgbClr val="414C64"/>
                </a:solidFill>
                <a:latin typeface="Arial" panose="020B0604020202020204" pitchFamily="34" charset="0"/>
                <a:cs typeface="Arial" panose="020B0604020202020204" pitchFamily="34" charset="0"/>
              </a:rPr>
              <a:t>trong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đoạn</a:t>
            </a:r>
            <a:r>
              <a:rPr lang="en-US" sz="4800" b="1" i="1" dirty="0">
                <a:solidFill>
                  <a:srgbClr val="414C64"/>
                </a:solidFill>
                <a:latin typeface="Arial" panose="020B0604020202020204" pitchFamily="34" charset="0"/>
                <a:cs typeface="Arial" panose="020B0604020202020204" pitchFamily="34" charset="0"/>
              </a:rPr>
              <a:t> 1 </a:t>
            </a:r>
            <a:r>
              <a:rPr lang="en-US" sz="4800" b="1" i="1" dirty="0" err="1">
                <a:solidFill>
                  <a:srgbClr val="414C64"/>
                </a:solidFill>
                <a:latin typeface="Arial" panose="020B0604020202020204" pitchFamily="34" charset="0"/>
                <a:cs typeface="Arial" panose="020B0604020202020204" pitchFamily="34" charset="0"/>
              </a:rPr>
              <a:t>nêu</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một</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của</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cây</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xanh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Đó</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là</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những</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lợi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ích</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gì</a:t>
            </a:r>
            <a:r>
              <a:rPr lang="en-US" sz="4800" b="1" i="1" dirty="0">
                <a:solidFill>
                  <a:srgbClr val="414C64"/>
                </a:solidFill>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13637" t="8287" r="14461" b="6173"/>
          <a:stretch/>
        </p:blipFill>
        <p:spPr>
          <a:xfrm>
            <a:off x="314232" y="3163610"/>
            <a:ext cx="4419601" cy="5257800"/>
          </a:xfrm>
          <a:prstGeom prst="rect">
            <a:avLst/>
          </a:prstGeom>
        </p:spPr>
      </p:pic>
      <p:sp>
        <p:nvSpPr>
          <p:cNvPr id="23" name="Rectangle 22"/>
          <p:cNvSpPr/>
          <p:nvPr/>
        </p:nvSpPr>
        <p:spPr>
          <a:xfrm>
            <a:off x="4733833" y="2929632"/>
            <a:ext cx="12256901" cy="4950073"/>
          </a:xfrm>
          <a:prstGeom prst="rect">
            <a:avLst/>
          </a:prstGeom>
        </p:spPr>
        <p:txBody>
          <a:bodyPr wrap="square">
            <a:spAutoFit/>
          </a:bodyPr>
          <a:lstStyle/>
          <a:p>
            <a:pPr marL="571500" indent="-571500" algn="just">
              <a:lnSpc>
                <a:spcPct val="200000"/>
              </a:lnSpc>
              <a:spcBef>
                <a:spcPts val="700"/>
              </a:spcBef>
              <a:spcAft>
                <a:spcPts val="700"/>
              </a:spcAft>
              <a:buFontTx/>
              <a:buChar char="-"/>
            </a:pPr>
            <a:r>
              <a:rPr lang="vi-VN" sz="3800" b="1" dirty="0">
                <a:solidFill>
                  <a:srgbClr val="000000"/>
                </a:solidFill>
                <a:ea typeface="Calibri" panose="020F0502020204030204" pitchFamily="34" charset="0"/>
                <a:cs typeface="Arial" panose="020B0604020202020204" pitchFamily="34" charset="0"/>
              </a:rPr>
              <a:t>Cây xanh giữ nước, hạn chế lũ lụt, lở đất: </a:t>
            </a:r>
            <a:r>
              <a:rPr lang="vi-VN" sz="3800" dirty="0">
                <a:solidFill>
                  <a:srgbClr val="000000"/>
                </a:solidFill>
                <a:ea typeface="Calibri" panose="020F0502020204030204" pitchFamily="34" charset="0"/>
                <a:cs typeface="Arial" panose="020B0604020202020204" pitchFamily="34" charset="0"/>
              </a:rPr>
              <a:t>Rễ cây hút nước rất tốt. Vào mùa mưa bão, cây giúp giữ nước, hạn chế lũ lụt, lở đất do nước chảy mạnh.</a:t>
            </a:r>
            <a:endParaRPr lang="en-US" sz="3800" dirty="0">
              <a:solidFill>
                <a:srgbClr val="000000"/>
              </a:solidFill>
              <a:ea typeface="Calibri" panose="020F0502020204030204" pitchFamily="34" charset="0"/>
              <a:cs typeface="Arial" panose="020B0604020202020204" pitchFamily="34" charset="0"/>
            </a:endParaRPr>
          </a:p>
          <a:p>
            <a:pPr marL="571500" indent="-571500" algn="just">
              <a:lnSpc>
                <a:spcPct val="200000"/>
              </a:lnSpc>
              <a:spcBef>
                <a:spcPts val="700"/>
              </a:spcBef>
              <a:spcAft>
                <a:spcPts val="700"/>
              </a:spcAft>
              <a:buFontTx/>
              <a:buChar char="-"/>
            </a:pPr>
            <a:r>
              <a:rPr lang="vi-VN" sz="3800" b="1" dirty="0">
                <a:solidFill>
                  <a:srgbClr val="000000"/>
                </a:solidFill>
                <a:ea typeface="Calibri" panose="020F0502020204030204" pitchFamily="34" charset="0"/>
                <a:cs typeface="Arial" panose="020B0604020202020204" pitchFamily="34" charset="0"/>
              </a:rPr>
              <a:t>Cây xanh làm đẹp đường phố, xóm làng.</a:t>
            </a:r>
            <a:endPar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1000"/>
                                        <p:tgtEl>
                                          <p:spTgt spid="23">
                                            <p:txEl>
                                              <p:pRg st="1" end="1"/>
                                            </p:txEl>
                                          </p:spTgt>
                                        </p:tgtEl>
                                      </p:cBhvr>
                                    </p:animEffect>
                                    <p:anim calcmode="lin" valueType="num">
                                      <p:cBhvr>
                                        <p:cTn id="1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580856" y="8181635"/>
            <a:ext cx="722341" cy="10468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76" b="4563"/>
          <a:stretch>
            <a:fillRect/>
          </a:stretch>
        </p:blipFill>
        <p:spPr>
          <a:xfrm flipH="1">
            <a:off x="0" y="8558252"/>
            <a:ext cx="4115345" cy="172874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58201" y="9334500"/>
            <a:ext cx="4529799" cy="600198"/>
          </a:xfrm>
          <a:prstGeom prst="rect">
            <a:avLst/>
          </a:prstGeom>
        </p:spPr>
      </p:pic>
      <p:sp>
        <p:nvSpPr>
          <p:cNvPr id="14" name="TextBox 14"/>
          <p:cNvSpPr txBox="1"/>
          <p:nvPr/>
        </p:nvSpPr>
        <p:spPr>
          <a:xfrm>
            <a:off x="3399394" y="845376"/>
            <a:ext cx="11489212" cy="1935466"/>
          </a:xfrm>
          <a:prstGeom prst="rect">
            <a:avLst/>
          </a:prstGeom>
        </p:spPr>
        <p:txBody>
          <a:bodyPr wrap="square" lIns="0" tIns="0" rIns="0" bIns="0" rtlCol="0" anchor="t">
            <a:spAutoFit/>
          </a:bodyPr>
          <a:lstStyle/>
          <a:p>
            <a:pPr lvl="0" algn="ctr">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2. </a:t>
            </a:r>
            <a:r>
              <a:rPr lang="vi-VN" sz="4800" b="1" i="1" dirty="0">
                <a:solidFill>
                  <a:srgbClr val="414C64"/>
                </a:solidFill>
                <a:cs typeface="Arial" panose="020B0604020202020204" pitchFamily="34" charset="0"/>
              </a:rPr>
              <a:t>Vì sao phải thường xuyên bảo vệ, chăm sóc và trồng thêm cây xanh?</a:t>
            </a:r>
            <a:endParaRPr lang="en-US" sz="4800" b="1" i="1" dirty="0">
              <a:solidFill>
                <a:srgbClr val="414C64"/>
              </a:solidFill>
              <a:latin typeface="Arial" panose="020B0604020202020204" pitchFamily="34" charset="0"/>
              <a:cs typeface="Arial" panose="020B0604020202020204" pitchFamily="34" charset="0"/>
            </a:endParaRPr>
          </a:p>
        </p:txBody>
      </p:sp>
      <p:sp>
        <p:nvSpPr>
          <p:cNvPr id="23" name="Rectangle 22"/>
          <p:cNvSpPr/>
          <p:nvPr/>
        </p:nvSpPr>
        <p:spPr>
          <a:xfrm>
            <a:off x="5943600" y="3276510"/>
            <a:ext cx="11360167" cy="2263889"/>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3800" dirty="0">
                <a:solidFill>
                  <a:srgbClr val="000000"/>
                </a:solidFill>
                <a:ea typeface="Calibri" panose="020F0502020204030204" pitchFamily="34" charset="0"/>
                <a:cs typeface="Arial" panose="020B0604020202020204" pitchFamily="34" charset="0"/>
              </a:rPr>
              <a:t>Con người phải thường xuyên bảo vệ, chăm sóc cây và trồng cây vì cây xanh có rất nhiều ích lợi.</a:t>
            </a:r>
            <a:endParaRPr lang="en-US" sz="3800" dirty="0">
              <a:solidFill>
                <a:srgbClr val="000000"/>
              </a:solidFill>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600" t="16000" r="1600" b="16800"/>
          <a:stretch/>
        </p:blipFill>
        <p:spPr>
          <a:xfrm>
            <a:off x="-196441" y="2903840"/>
            <a:ext cx="5867400" cy="6113717"/>
          </a:xfrm>
          <a:prstGeom prst="rect">
            <a:avLst/>
          </a:prstGeom>
        </p:spPr>
      </p:pic>
    </p:spTree>
    <p:extLst>
      <p:ext uri="{BB962C8B-B14F-4D97-AF65-F5344CB8AC3E}">
        <p14:creationId xmlns:p14="http://schemas.microsoft.com/office/powerpoint/2010/main" val="19972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ppt_y</p:attrName>
                                        </p:attrNameLst>
                                      </p:cBhvr>
                                      <p:tavLst>
                                        <p:tav tm="0">
                                          <p:val>
                                            <p:strVal val="#ppt_y+#ppt_h*1.125000"/>
                                          </p:val>
                                        </p:tav>
                                        <p:tav tm="100000">
                                          <p:val>
                                            <p:strVal val="#ppt_y"/>
                                          </p:val>
                                        </p:tav>
                                      </p:tavLst>
                                    </p:anim>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623211"/>
            <a:ext cx="7315200" cy="7315200"/>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304358" y="3111233"/>
            <a:ext cx="731045" cy="731045"/>
          </a:xfrm>
          <a:prstGeom prst="rect">
            <a:avLst/>
          </a:prstGeom>
        </p:spPr>
      </p:pic>
    </p:spTree>
    <p:extLst>
      <p:ext uri="{BB962C8B-B14F-4D97-AF65-F5344CB8AC3E}">
        <p14:creationId xmlns:p14="http://schemas.microsoft.com/office/powerpoint/2010/main" val="17350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3000"/>
                                  </p:stCondLst>
                                  <p:childTnLst>
                                    <p:cmd type="call" cmd="playFrom(0.0)">
                                      <p:cBhvr>
                                        <p:cTn id="6" dur="7732"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580856" y="8181635"/>
            <a:ext cx="722341" cy="10468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76" b="4563"/>
          <a:stretch>
            <a:fillRect/>
          </a:stretch>
        </p:blipFill>
        <p:spPr>
          <a:xfrm flipH="1">
            <a:off x="0" y="8558252"/>
            <a:ext cx="4115345" cy="172874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58201" y="9334500"/>
            <a:ext cx="4529799" cy="600198"/>
          </a:xfrm>
          <a:prstGeom prst="rect">
            <a:avLst/>
          </a:prstGeom>
        </p:spPr>
      </p:pic>
      <p:sp>
        <p:nvSpPr>
          <p:cNvPr id="14" name="TextBox 14"/>
          <p:cNvSpPr txBox="1"/>
          <p:nvPr/>
        </p:nvSpPr>
        <p:spPr>
          <a:xfrm>
            <a:off x="3399394" y="845376"/>
            <a:ext cx="11489212" cy="1935466"/>
          </a:xfrm>
          <a:prstGeom prst="rect">
            <a:avLst/>
          </a:prstGeom>
        </p:spPr>
        <p:txBody>
          <a:bodyPr wrap="square" lIns="0" tIns="0" rIns="0" bIns="0" rtlCol="0" anchor="t">
            <a:spAutoFit/>
          </a:bodyPr>
          <a:lstStyle/>
          <a:p>
            <a:pPr lvl="0" algn="just">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3. </a:t>
            </a:r>
            <a:r>
              <a:rPr lang="vi-VN" sz="4800" b="1" i="1" dirty="0">
                <a:solidFill>
                  <a:srgbClr val="414C64"/>
                </a:solidFill>
                <a:cs typeface="Arial" panose="020B0604020202020204" pitchFamily="34" charset="0"/>
              </a:rPr>
              <a:t>Phong tục Tết trồng cây ở nước ta có từ bao giờ?</a:t>
            </a:r>
            <a:endParaRPr lang="en-US" sz="4800" b="1" i="1" dirty="0">
              <a:solidFill>
                <a:srgbClr val="414C64"/>
              </a:solidFill>
              <a:latin typeface="Arial" panose="020B0604020202020204" pitchFamily="34" charset="0"/>
              <a:cs typeface="Arial" panose="020B0604020202020204" pitchFamily="34" charset="0"/>
            </a:endParaRPr>
          </a:p>
        </p:txBody>
      </p:sp>
      <p:sp>
        <p:nvSpPr>
          <p:cNvPr id="23" name="Rectangle 22"/>
          <p:cNvSpPr/>
          <p:nvPr/>
        </p:nvSpPr>
        <p:spPr>
          <a:xfrm>
            <a:off x="5943600" y="3276510"/>
            <a:ext cx="11360167" cy="5129609"/>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3800" dirty="0">
                <a:solidFill>
                  <a:srgbClr val="000000"/>
                </a:solidFill>
                <a:ea typeface="Calibri" panose="020F0502020204030204" pitchFamily="34" charset="0"/>
                <a:cs typeface="Arial" panose="020B0604020202020204" pitchFamily="34" charset="0"/>
              </a:rPr>
              <a:t>Phong tục Tết trồng cây ở nước ta có từ ngày 28-11-1959 - ngày Bác Hồ kêu gọi: </a:t>
            </a:r>
            <a:endParaRPr lang="en-US" sz="3800" dirty="0">
              <a:solidFill>
                <a:srgbClr val="000000"/>
              </a:solidFill>
              <a:ea typeface="Calibri" panose="020F0502020204030204" pitchFamily="34" charset="0"/>
              <a:cs typeface="Arial" panose="020B0604020202020204" pitchFamily="34" charset="0"/>
            </a:endParaRPr>
          </a:p>
          <a:p>
            <a:pPr algn="just">
              <a:lnSpc>
                <a:spcPct val="200000"/>
              </a:lnSpc>
              <a:spcBef>
                <a:spcPts val="700"/>
              </a:spcBef>
              <a:spcAft>
                <a:spcPts val="700"/>
              </a:spcAft>
            </a:pPr>
            <a:r>
              <a:rPr lang="en-US" sz="3800" dirty="0">
                <a:solidFill>
                  <a:srgbClr val="000000"/>
                </a:solidFill>
                <a:ea typeface="Calibri" panose="020F0502020204030204" pitchFamily="34" charset="0"/>
                <a:cs typeface="Arial" panose="020B0604020202020204" pitchFamily="34" charset="0"/>
              </a:rPr>
              <a:t>			“</a:t>
            </a:r>
            <a:r>
              <a:rPr lang="vi-VN" sz="3800" i="1" dirty="0">
                <a:solidFill>
                  <a:srgbClr val="000000"/>
                </a:solidFill>
                <a:ea typeface="Calibri" panose="020F0502020204030204" pitchFamily="34" charset="0"/>
                <a:cs typeface="Arial" panose="020B0604020202020204" pitchFamily="34" charset="0"/>
              </a:rPr>
              <a:t>Mùa xuân là T</a:t>
            </a:r>
            <a:r>
              <a:rPr lang="en-US" sz="3800" i="1" dirty="0">
                <a:solidFill>
                  <a:srgbClr val="000000"/>
                </a:solidFill>
                <a:latin typeface="Arial" panose="020B0604020202020204" pitchFamily="34" charset="0"/>
                <a:ea typeface="Calibri" panose="020F0502020204030204" pitchFamily="34" charset="0"/>
                <a:cs typeface="Arial" panose="020B0604020202020204" pitchFamily="34" charset="0"/>
              </a:rPr>
              <a:t>ế</a:t>
            </a:r>
            <a:r>
              <a:rPr lang="vi-VN" sz="3800" i="1" dirty="0">
                <a:solidFill>
                  <a:srgbClr val="000000"/>
                </a:solidFill>
                <a:ea typeface="Calibri" panose="020F0502020204030204" pitchFamily="34" charset="0"/>
                <a:cs typeface="Arial" panose="020B0604020202020204" pitchFamily="34" charset="0"/>
              </a:rPr>
              <a:t>t tr</a:t>
            </a:r>
            <a:r>
              <a:rPr lang="en-US" sz="3800" i="1" dirty="0">
                <a:solidFill>
                  <a:srgbClr val="000000"/>
                </a:solidFill>
                <a:latin typeface="Arial" panose="020B0604020202020204" pitchFamily="34" charset="0"/>
                <a:ea typeface="Calibri" panose="020F0502020204030204" pitchFamily="34" charset="0"/>
                <a:cs typeface="Arial" panose="020B0604020202020204" pitchFamily="34" charset="0"/>
              </a:rPr>
              <a:t>ồ</a:t>
            </a:r>
            <a:r>
              <a:rPr lang="vi-VN" sz="3800" i="1" dirty="0">
                <a:solidFill>
                  <a:srgbClr val="000000"/>
                </a:solidFill>
                <a:ea typeface="Calibri" panose="020F0502020204030204" pitchFamily="34" charset="0"/>
                <a:cs typeface="Arial" panose="020B0604020202020204" pitchFamily="34" charset="0"/>
              </a:rPr>
              <a:t>ng cây </a:t>
            </a:r>
            <a:endParaRPr lang="en-US" sz="3800" i="1" dirty="0">
              <a:solidFill>
                <a:srgbClr val="000000"/>
              </a:solidFill>
              <a:ea typeface="Calibri" panose="020F0502020204030204" pitchFamily="34" charset="0"/>
              <a:cs typeface="Arial" panose="020B0604020202020204" pitchFamily="34" charset="0"/>
            </a:endParaRPr>
          </a:p>
          <a:p>
            <a:pPr algn="just">
              <a:lnSpc>
                <a:spcPct val="200000"/>
              </a:lnSpc>
              <a:spcBef>
                <a:spcPts val="700"/>
              </a:spcBef>
              <a:spcAft>
                <a:spcPts val="700"/>
              </a:spcAft>
            </a:pPr>
            <a:r>
              <a:rPr lang="en-US" sz="3800" i="1" dirty="0">
                <a:solidFill>
                  <a:srgbClr val="000000"/>
                </a:solidFill>
                <a:ea typeface="Calibri" panose="020F0502020204030204" pitchFamily="34" charset="0"/>
                <a:cs typeface="Arial" panose="020B0604020202020204" pitchFamily="34" charset="0"/>
              </a:rPr>
              <a:t>		</a:t>
            </a:r>
            <a:r>
              <a:rPr lang="vi-VN" sz="3800" i="1" dirty="0">
                <a:solidFill>
                  <a:srgbClr val="000000"/>
                </a:solidFill>
                <a:ea typeface="Calibri" panose="020F0502020204030204" pitchFamily="34" charset="0"/>
                <a:cs typeface="Arial" panose="020B0604020202020204" pitchFamily="34" charset="0"/>
              </a:rPr>
              <a:t>Làm cho đất nước ngày càng càng xuân.</a:t>
            </a:r>
            <a:r>
              <a:rPr lang="en-US" sz="3800" i="1" dirty="0">
                <a:solidFill>
                  <a:srgbClr val="000000"/>
                </a:solidFill>
                <a:ea typeface="Calibri" panose="020F0502020204030204" pitchFamily="34" charset="0"/>
                <a:cs typeface="Arial" panose="020B0604020202020204" pitchFamily="34" charset="0"/>
              </a:rPr>
              <a:t>”</a:t>
            </a:r>
            <a:r>
              <a:rPr lang="vi-VN" sz="3800" i="1" dirty="0">
                <a:solidFill>
                  <a:srgbClr val="000000"/>
                </a:solidFill>
                <a:ea typeface="Calibri" panose="020F0502020204030204" pitchFamily="34" charset="0"/>
                <a:cs typeface="Arial" panose="020B0604020202020204" pitchFamily="34" charset="0"/>
              </a:rPr>
              <a:t> </a:t>
            </a:r>
            <a:endParaRPr lang="en-US" sz="3800" i="1" dirty="0">
              <a:solidFill>
                <a:srgbClr val="000000"/>
              </a:solidFill>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600" t="16000" r="1600" b="16800"/>
          <a:stretch/>
        </p:blipFill>
        <p:spPr>
          <a:xfrm>
            <a:off x="-85495" y="3097583"/>
            <a:ext cx="5867400" cy="6113717"/>
          </a:xfrm>
          <a:prstGeom prst="rect">
            <a:avLst/>
          </a:prstGeom>
        </p:spPr>
      </p:pic>
    </p:spTree>
    <p:extLst>
      <p:ext uri="{BB962C8B-B14F-4D97-AF65-F5344CB8AC3E}">
        <p14:creationId xmlns:p14="http://schemas.microsoft.com/office/powerpoint/2010/main" val="35334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a:off x="3996876" y="2170634"/>
            <a:ext cx="10294248" cy="2408718"/>
            <a:chOff x="0" y="0"/>
            <a:chExt cx="16338643" cy="2304531"/>
          </a:xfrm>
        </p:grpSpPr>
        <p:sp>
          <p:nvSpPr>
            <p:cNvPr id="3" name="Freeform 3"/>
            <p:cNvSpPr/>
            <p:nvPr/>
          </p:nvSpPr>
          <p:spPr>
            <a:xfrm>
              <a:off x="0" y="-4262"/>
              <a:ext cx="16346388" cy="2311017"/>
            </a:xfrm>
            <a:custGeom>
              <a:avLst/>
              <a:gdLst/>
              <a:ahLst/>
              <a:cxnLst/>
              <a:rect l="l" t="t" r="r" b="b"/>
              <a:pathLst>
                <a:path w="16346388" h="2311017">
                  <a:moveTo>
                    <a:pt x="15407489" y="2299829"/>
                  </a:moveTo>
                  <a:cubicBezTo>
                    <a:pt x="15407489" y="2299829"/>
                    <a:pt x="14987736" y="2311017"/>
                    <a:pt x="14525152" y="2308396"/>
                  </a:cubicBezTo>
                  <a:cubicBezTo>
                    <a:pt x="5060137"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1651341" y="7673"/>
                  </a:cubicBezTo>
                  <a:cubicBezTo>
                    <a:pt x="14768810" y="0"/>
                    <a:pt x="15232737" y="7673"/>
                    <a:pt x="15232737" y="7673"/>
                  </a:cubicBezTo>
                  <a:cubicBezTo>
                    <a:pt x="15601045" y="15152"/>
                    <a:pt x="15964357" y="84484"/>
                    <a:pt x="16162097" y="207066"/>
                  </a:cubicBezTo>
                  <a:cubicBezTo>
                    <a:pt x="16313114" y="300683"/>
                    <a:pt x="16346388" y="425358"/>
                    <a:pt x="16337249" y="910005"/>
                  </a:cubicBezTo>
                  <a:lnTo>
                    <a:pt x="16337249" y="910016"/>
                  </a:lnTo>
                  <a:cubicBezTo>
                    <a:pt x="16337249" y="2057891"/>
                    <a:pt x="16054253" y="2271989"/>
                    <a:pt x="15407489" y="2299829"/>
                  </a:cubicBezTo>
                  <a:close/>
                </a:path>
              </a:pathLst>
            </a:custGeom>
            <a:solidFill>
              <a:srgbClr val="FFA7BC"/>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a:off x="757875" y="6296266"/>
            <a:ext cx="3232859" cy="47486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a:off x="0" y="7054141"/>
            <a:ext cx="3652779" cy="323285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flipV="1">
            <a:off x="14297266" y="6296266"/>
            <a:ext cx="3232859" cy="474860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flipH="1">
            <a:off x="14635221" y="7054141"/>
            <a:ext cx="3652779" cy="323285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59507">
            <a:off x="1394252" y="2735458"/>
            <a:ext cx="754847" cy="1967029"/>
          </a:xfrm>
          <a:prstGeom prst="rect">
            <a:avLst/>
          </a:prstGeom>
        </p:spPr>
      </p:pic>
      <p:sp>
        <p:nvSpPr>
          <p:cNvPr id="12" name="TextBox 12"/>
          <p:cNvSpPr txBox="1"/>
          <p:nvPr/>
        </p:nvSpPr>
        <p:spPr>
          <a:xfrm>
            <a:off x="5999861" y="2908396"/>
            <a:ext cx="6288277" cy="1025922"/>
          </a:xfrm>
          <a:prstGeom prst="rect">
            <a:avLst/>
          </a:prstGeom>
        </p:spPr>
        <p:txBody>
          <a:bodyPr wrap="square" lIns="0" tIns="0" rIns="0" bIns="0" rtlCol="0" anchor="t">
            <a:spAutoFit/>
          </a:bodyPr>
          <a:lstStyle/>
          <a:p>
            <a:pPr marL="0" lvl="0" indent="0" algn="ctr">
              <a:lnSpc>
                <a:spcPts val="8000"/>
              </a:lnSpc>
              <a:spcBef>
                <a:spcPct val="0"/>
              </a:spcBef>
            </a:pPr>
            <a:r>
              <a:rPr lang="en-US" sz="8000" b="1" spc="400" dirty="0">
                <a:latin typeface="Arial" panose="020B0604020202020204" pitchFamily="34" charset="0"/>
                <a:cs typeface="Arial" panose="020B0604020202020204" pitchFamily="34" charset="0"/>
              </a:rPr>
              <a:t>LUYỆN TẬP</a:t>
            </a:r>
            <a:endParaRPr lang="en-US" sz="8000" b="1" u="none" spc="400" dirty="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97970" y="9485074"/>
            <a:ext cx="3292060" cy="436198"/>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98874" y="2342682"/>
            <a:ext cx="1634902" cy="137629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0" y="4768906"/>
            <a:ext cx="4163605" cy="4072913"/>
          </a:xfrm>
          <a:prstGeom prst="rect">
            <a:avLst/>
          </a:prstGeom>
        </p:spPr>
      </p:pic>
    </p:spTree>
    <p:extLst>
      <p:ext uri="{BB962C8B-B14F-4D97-AF65-F5344CB8AC3E}">
        <p14:creationId xmlns:p14="http://schemas.microsoft.com/office/powerpoint/2010/main" val="1208429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117" b="6836"/>
          <a:stretch>
            <a:fillRect/>
          </a:stretch>
        </p:blipFill>
        <p:spPr>
          <a:xfrm rot="-10800000">
            <a:off x="16915002" y="-1"/>
            <a:ext cx="1372997" cy="17712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544"/>
          <a:stretch>
            <a:fillRect/>
          </a:stretch>
        </p:blipFill>
        <p:spPr>
          <a:xfrm rot="-10800000">
            <a:off x="10391484" y="0"/>
            <a:ext cx="6523519" cy="110490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068785" y="8905107"/>
            <a:ext cx="684574" cy="992136"/>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607756">
            <a:off x="89195" y="5863056"/>
            <a:ext cx="447449" cy="1835688"/>
          </a:xfrm>
          <a:prstGeom prst="rect">
            <a:avLst/>
          </a:prstGeom>
        </p:spPr>
      </p:pic>
      <p:sp>
        <p:nvSpPr>
          <p:cNvPr id="19" name="TextBox 14"/>
          <p:cNvSpPr txBox="1"/>
          <p:nvPr/>
        </p:nvSpPr>
        <p:spPr>
          <a:xfrm>
            <a:off x="914400" y="1104332"/>
            <a:ext cx="15191123" cy="909544"/>
          </a:xfrm>
          <a:prstGeom prst="rect">
            <a:avLst/>
          </a:prstGeom>
        </p:spPr>
        <p:txBody>
          <a:bodyPr wrap="square" lIns="0" tIns="0" rIns="0" bIns="0" rtlCol="0" anchor="t">
            <a:spAutoFit/>
          </a:bodyPr>
          <a:lstStyle/>
          <a:p>
            <a:pPr lvl="0" algn="just">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1. </a:t>
            </a:r>
            <a:r>
              <a:rPr lang="en-US" sz="4800" b="1" i="1" dirty="0" err="1">
                <a:solidFill>
                  <a:srgbClr val="414C64"/>
                </a:solidFill>
                <a:latin typeface="Arial" panose="020B0604020202020204" pitchFamily="34" charset="0"/>
                <a:cs typeface="Arial" panose="020B0604020202020204" pitchFamily="34" charset="0"/>
              </a:rPr>
              <a:t>Hỏi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đáp</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với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bạn</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theo</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mẫu</a:t>
            </a:r>
            <a:r>
              <a:rPr lang="en-US" sz="4800" b="1" i="1" dirty="0">
                <a:solidFill>
                  <a:srgbClr val="414C64"/>
                </a:solidFill>
                <a:latin typeface="Arial" panose="020B0604020202020204" pitchFamily="34" charset="0"/>
                <a:cs typeface="Arial" panose="020B0604020202020204" pitchFamily="34" charset="0"/>
              </a:rPr>
              <a:t>:</a:t>
            </a:r>
          </a:p>
        </p:txBody>
      </p:sp>
      <p:sp>
        <p:nvSpPr>
          <p:cNvPr id="20" name="Oval 19"/>
          <p:cNvSpPr/>
          <p:nvPr/>
        </p:nvSpPr>
        <p:spPr>
          <a:xfrm>
            <a:off x="1447800" y="2775309"/>
            <a:ext cx="685800" cy="685800"/>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latin typeface="Arial" panose="020B0604020202020204" pitchFamily="34" charset="0"/>
                <a:cs typeface="Arial" panose="020B0604020202020204" pitchFamily="34" charset="0"/>
              </a:rPr>
              <a:t>M</a:t>
            </a:r>
          </a:p>
        </p:txBody>
      </p:sp>
      <p:sp>
        <p:nvSpPr>
          <p:cNvPr id="21" name="TextBox 20"/>
          <p:cNvSpPr txBox="1"/>
          <p:nvPr/>
        </p:nvSpPr>
        <p:spPr>
          <a:xfrm>
            <a:off x="2286000" y="2445446"/>
            <a:ext cx="15468600" cy="2031325"/>
          </a:xfrm>
          <a:prstGeom prst="rect">
            <a:avLst/>
          </a:prstGeom>
          <a:noFill/>
        </p:spPr>
        <p:txBody>
          <a:bodyPr wrap="square" rtlCol="0">
            <a:spAutoFit/>
          </a:bodyPr>
          <a:lstStyle/>
          <a:p>
            <a:pPr marL="285750" indent="-285750">
              <a:lnSpc>
                <a:spcPct val="150000"/>
              </a:lnSpc>
              <a:buFontTx/>
              <a:buChar char="-"/>
            </a:pPr>
            <a:r>
              <a:rPr lang="en-US" sz="4200" dirty="0" err="1">
                <a:latin typeface="Arial" panose="020B0604020202020204" pitchFamily="34" charset="0"/>
                <a:cs typeface="Arial" panose="020B0604020202020204" pitchFamily="34" charset="0"/>
              </a:rPr>
              <a:t>Nhà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giờ</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285750" indent="-285750">
              <a:lnSpc>
                <a:spcPct val="150000"/>
              </a:lnSpc>
              <a:buFontTx/>
              <a:buChar char="-"/>
            </a:pPr>
            <a:r>
              <a:rPr lang="en-US" sz="4200" dirty="0" err="1">
                <a:latin typeface="Arial" panose="020B0604020202020204" pitchFamily="34" charset="0"/>
                <a:cs typeface="Arial" panose="020B0604020202020204" pitchFamily="34" charset="0"/>
              </a:rPr>
              <a:t>Nhà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này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ngoái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trước</a:t>
            </a:r>
            <a:r>
              <a:rPr lang="en-US" sz="4200" dirty="0">
                <a:latin typeface="Arial" panose="020B0604020202020204" pitchFamily="34" charset="0"/>
                <a:cs typeface="Arial" panose="020B0604020202020204" pitchFamily="34" charset="0"/>
              </a:rPr>
              <a:t>…)</a:t>
            </a:r>
          </a:p>
        </p:txBody>
      </p:sp>
      <p:sp>
        <p:nvSpPr>
          <p:cNvPr id="22" name="Rectangle 21"/>
          <p:cNvSpPr/>
          <p:nvPr/>
        </p:nvSpPr>
        <p:spPr>
          <a:xfrm>
            <a:off x="2286000" y="4935068"/>
            <a:ext cx="13868400" cy="2210862"/>
          </a:xfrm>
          <a:prstGeom prst="rect">
            <a:avLst/>
          </a:prstGeom>
        </p:spPr>
        <p:txBody>
          <a:bodyPr wrap="square">
            <a:spAutoFit/>
          </a:bodyPr>
          <a:lstStyle/>
          <a:p>
            <a:pPr algn="just">
              <a:lnSpc>
                <a:spcPct val="150000"/>
              </a:lnSpc>
              <a:spcBef>
                <a:spcPts val="700"/>
              </a:spcBef>
              <a:spcAft>
                <a:spcPts val="700"/>
              </a:spcAft>
            </a:pPr>
            <a:r>
              <a:rPr lang="nl-NL" sz="4200" b="1" i="1" dirty="0">
                <a:solidFill>
                  <a:srgbClr val="000000"/>
                </a:solidFill>
                <a:latin typeface="Arial" panose="020B0604020202020204" pitchFamily="34" charset="0"/>
                <a:ea typeface="Calibri" panose="020F0502020204030204" pitchFamily="34" charset="0"/>
                <a:cs typeface="Arial" panose="020B0604020202020204" pitchFamily="34" charset="0"/>
              </a:rPr>
              <a:t>- Phong tục Tết trồng cây của nước ta có từ bao giờ ?</a:t>
            </a:r>
            <a:endParaRPr lang="en-US" sz="42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Phong tục Tết trồng cây của nước ta có từ năm 1959.</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117" b="6836"/>
          <a:stretch>
            <a:fillRect/>
          </a:stretch>
        </p:blipFill>
        <p:spPr>
          <a:xfrm rot="-10800000">
            <a:off x="16915002" y="-1"/>
            <a:ext cx="1372997" cy="17712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544"/>
          <a:stretch>
            <a:fillRect/>
          </a:stretch>
        </p:blipFill>
        <p:spPr>
          <a:xfrm rot="-10800000">
            <a:off x="10391484" y="0"/>
            <a:ext cx="6523519" cy="110490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068785" y="8905107"/>
            <a:ext cx="684574" cy="992136"/>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607756">
            <a:off x="89195" y="5863056"/>
            <a:ext cx="447449" cy="1835688"/>
          </a:xfrm>
          <a:prstGeom prst="rect">
            <a:avLst/>
          </a:prstGeom>
        </p:spPr>
      </p:pic>
      <p:sp>
        <p:nvSpPr>
          <p:cNvPr id="19" name="TextBox 14"/>
          <p:cNvSpPr txBox="1"/>
          <p:nvPr/>
        </p:nvSpPr>
        <p:spPr>
          <a:xfrm>
            <a:off x="914400" y="1104332"/>
            <a:ext cx="15191123" cy="909544"/>
          </a:xfrm>
          <a:prstGeom prst="rect">
            <a:avLst/>
          </a:prstGeom>
        </p:spPr>
        <p:txBody>
          <a:bodyPr wrap="square" lIns="0" tIns="0" rIns="0" bIns="0" rtlCol="0" anchor="t">
            <a:spAutoFit/>
          </a:bodyPr>
          <a:lstStyle/>
          <a:p>
            <a:pPr lvl="0" algn="just">
              <a:lnSpc>
                <a:spcPts val="8000"/>
              </a:lnSpc>
              <a:spcBef>
                <a:spcPct val="0"/>
              </a:spcBef>
            </a:pPr>
            <a:r>
              <a:rPr lang="en-US" sz="4800" b="1" i="1" dirty="0">
                <a:solidFill>
                  <a:srgbClr val="414C64"/>
                </a:solidFill>
                <a:latin typeface="Arial" panose="020B0604020202020204" pitchFamily="34" charset="0"/>
                <a:cs typeface="Arial" panose="020B0604020202020204" pitchFamily="34" charset="0"/>
              </a:rPr>
              <a:t>2. </a:t>
            </a:r>
            <a:r>
              <a:rPr lang="en-US" sz="4800" b="1" i="1" dirty="0" err="1">
                <a:solidFill>
                  <a:srgbClr val="414C64"/>
                </a:solidFill>
                <a:latin typeface="Arial" panose="020B0604020202020204" pitchFamily="34" charset="0"/>
                <a:cs typeface="Arial" panose="020B0604020202020204" pitchFamily="34" charset="0"/>
              </a:rPr>
              <a:t>Em</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sẽ</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hỏi</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thế</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nào</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Ghép</a:t>
            </a:r>
            <a:r>
              <a:rPr lang="en-US" sz="4800" b="1" i="1" dirty="0">
                <a:solidFill>
                  <a:srgbClr val="414C64"/>
                </a:solidFill>
                <a:latin typeface="Arial" panose="020B0604020202020204" pitchFamily="34" charset="0"/>
                <a:cs typeface="Arial" panose="020B0604020202020204" pitchFamily="34" charset="0"/>
              </a:rPr>
              <a:t> </a:t>
            </a:r>
            <a:r>
              <a:rPr lang="en-US" sz="4800" b="1" i="1" dirty="0" err="1">
                <a:solidFill>
                  <a:srgbClr val="414C64"/>
                </a:solidFill>
                <a:latin typeface="Arial" panose="020B0604020202020204" pitchFamily="34" charset="0"/>
                <a:cs typeface="Arial" panose="020B0604020202020204" pitchFamily="34" charset="0"/>
              </a:rPr>
              <a:t>đúng</a:t>
            </a:r>
            <a:r>
              <a:rPr lang="en-US" sz="4800" b="1" i="1" dirty="0">
                <a:solidFill>
                  <a:srgbClr val="414C64"/>
                </a:solidFill>
                <a:latin typeface="Arial" panose="020B0604020202020204" pitchFamily="34" charset="0"/>
                <a:cs typeface="Arial" panose="020B0604020202020204" pitchFamily="34" charset="0"/>
              </a:rPr>
              <a:t>:</a:t>
            </a:r>
          </a:p>
        </p:txBody>
      </p:sp>
      <p:sp>
        <p:nvSpPr>
          <p:cNvPr id="2" name="TextBox 1"/>
          <p:cNvSpPr txBox="1"/>
          <p:nvPr/>
        </p:nvSpPr>
        <p:spPr>
          <a:xfrm>
            <a:off x="1752600" y="2933700"/>
            <a:ext cx="6400800" cy="2031325"/>
          </a:xfrm>
          <a:prstGeom prst="rect">
            <a:avLst/>
          </a:prstGeom>
          <a:solidFill>
            <a:srgbClr val="FFFF97"/>
          </a:solidFill>
        </p:spPr>
        <p:txBody>
          <a:bodyPr wrap="square" rtlCol="0">
            <a:spAutoFit/>
          </a:bodyPr>
          <a:lstStyle/>
          <a:p>
            <a:pPr>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Nếu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nhìn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đã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a:t>
            </a:r>
          </a:p>
        </p:txBody>
      </p:sp>
      <p:sp>
        <p:nvSpPr>
          <p:cNvPr id="13" name="TextBox 12"/>
          <p:cNvSpPr txBox="1"/>
          <p:nvPr/>
        </p:nvSpPr>
        <p:spPr>
          <a:xfrm>
            <a:off x="1749188" y="6057900"/>
            <a:ext cx="6400800" cy="2031325"/>
          </a:xfrm>
          <a:prstGeom prst="rect">
            <a:avLst/>
          </a:prstGeom>
          <a:solidFill>
            <a:srgbClr val="FFFF97"/>
          </a:solidFill>
        </p:spPr>
        <p:txBody>
          <a:bodyPr wrap="square" rtlCol="0">
            <a:spAutoFit/>
          </a:bodyPr>
          <a:lstStyle/>
          <a:p>
            <a:pPr>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Nếu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nhìn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mới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chưa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a:t>
            </a:r>
          </a:p>
        </p:txBody>
      </p:sp>
      <p:sp>
        <p:nvSpPr>
          <p:cNvPr id="14" name="TextBox 13"/>
          <p:cNvSpPr txBox="1"/>
          <p:nvPr/>
        </p:nvSpPr>
        <p:spPr>
          <a:xfrm>
            <a:off x="9704723" y="2933699"/>
            <a:ext cx="6400800" cy="2031325"/>
          </a:xfrm>
          <a:prstGeom prst="rect">
            <a:avLst/>
          </a:prstGeom>
          <a:solidFill>
            <a:schemeClr val="accent3">
              <a:lumMod val="40000"/>
              <a:lumOff val="60000"/>
            </a:schemeClr>
          </a:solidFill>
        </p:spPr>
        <p:txBody>
          <a:bodyPr wrap="square" rtlCol="0">
            <a:spAutoFit/>
          </a:bodyPr>
          <a:lstStyle/>
          <a:p>
            <a:pPr>
              <a:lnSpc>
                <a:spcPct val="150000"/>
              </a:lnSpc>
            </a:pPr>
            <a:r>
              <a:rPr lang="en-US" sz="4200" dirty="0">
                <a:latin typeface="Arial" panose="020B0604020202020204" pitchFamily="34" charset="0"/>
                <a:cs typeface="Arial" panose="020B0604020202020204" pitchFamily="34" charset="0"/>
              </a:rPr>
              <a:t>1. </a:t>
            </a:r>
            <a:r>
              <a:rPr lang="en-US" sz="4200" b="1" dirty="0" err="1">
                <a:solidFill>
                  <a:srgbClr val="357723"/>
                </a:solidFill>
                <a:latin typeface="Arial" panose="020B0604020202020204" pitchFamily="34" charset="0"/>
                <a:cs typeface="Arial" panose="020B0604020202020204" pitchFamily="34" charset="0"/>
              </a:rPr>
              <a:t>Bao</a:t>
            </a:r>
            <a:r>
              <a:rPr lang="en-US" sz="4200" b="1" dirty="0">
                <a:solidFill>
                  <a:srgbClr val="357723"/>
                </a:solidFill>
                <a:latin typeface="Arial" panose="020B0604020202020204" pitchFamily="34" charset="0"/>
                <a:cs typeface="Arial" panose="020B0604020202020204" pitchFamily="34" charset="0"/>
              </a:rPr>
              <a:t> </a:t>
            </a:r>
            <a:r>
              <a:rPr lang="en-US" sz="4200" b="1" dirty="0" err="1">
                <a:solidFill>
                  <a:srgbClr val="357723"/>
                </a:solidFill>
                <a:latin typeface="Arial" panose="020B0604020202020204" pitchFamily="34" charset="0"/>
                <a:cs typeface="Arial" panose="020B0604020202020204" pitchFamily="34" charset="0"/>
              </a:rPr>
              <a:t>giờ</a:t>
            </a:r>
            <a:r>
              <a:rPr lang="en-US" sz="4200" b="1" dirty="0">
                <a:solidFill>
                  <a:srgbClr val="357723"/>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này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a:t>
            </a:r>
          </a:p>
        </p:txBody>
      </p:sp>
      <p:sp>
        <p:nvSpPr>
          <p:cNvPr id="17" name="TextBox 16"/>
          <p:cNvSpPr txBox="1"/>
          <p:nvPr/>
        </p:nvSpPr>
        <p:spPr>
          <a:xfrm>
            <a:off x="9738842" y="6057900"/>
            <a:ext cx="6400800" cy="2031325"/>
          </a:xfrm>
          <a:prstGeom prst="rect">
            <a:avLst/>
          </a:prstGeom>
          <a:solidFill>
            <a:schemeClr val="accent2">
              <a:lumMod val="40000"/>
              <a:lumOff val="60000"/>
            </a:schemeClr>
          </a:solidFill>
        </p:spPr>
        <p:txBody>
          <a:bodyPr wrap="square" rtlCol="0">
            <a:spAutoFit/>
          </a:bodyPr>
          <a:lstStyle/>
          <a:p>
            <a:pPr>
              <a:lnSpc>
                <a:spcPct val="150000"/>
              </a:lnSpc>
            </a:pPr>
            <a:r>
              <a:rPr lang="en-US" sz="4200" dirty="0">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cam </a:t>
            </a:r>
            <a:r>
              <a:rPr lang="en-US" sz="4200" dirty="0" err="1">
                <a:latin typeface="Arial" panose="020B0604020202020204" pitchFamily="34" charset="0"/>
                <a:cs typeface="Arial" panose="020B0604020202020204" pitchFamily="34" charset="0"/>
              </a:rPr>
              <a:t>này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b="1" dirty="0" err="1">
                <a:solidFill>
                  <a:srgbClr val="357723"/>
                </a:solidFill>
                <a:latin typeface="Arial" panose="020B0604020202020204" pitchFamily="34" charset="0"/>
                <a:cs typeface="Arial" panose="020B0604020202020204" pitchFamily="34" charset="0"/>
              </a:rPr>
              <a:t>bao</a:t>
            </a:r>
            <a:r>
              <a:rPr lang="en-US" sz="4200" b="1" dirty="0">
                <a:solidFill>
                  <a:srgbClr val="357723"/>
                </a:solidFill>
                <a:latin typeface="Arial" panose="020B0604020202020204" pitchFamily="34" charset="0"/>
                <a:cs typeface="Arial" panose="020B0604020202020204" pitchFamily="34" charset="0"/>
              </a:rPr>
              <a:t> </a:t>
            </a:r>
            <a:r>
              <a:rPr lang="en-US" sz="4200" b="1" dirty="0" err="1">
                <a:solidFill>
                  <a:srgbClr val="357723"/>
                </a:solidFill>
                <a:latin typeface="Arial" panose="020B0604020202020204" pitchFamily="34" charset="0"/>
                <a:cs typeface="Arial" panose="020B0604020202020204" pitchFamily="34" charset="0"/>
              </a:rPr>
              <a:t>giờ</a:t>
            </a:r>
            <a:r>
              <a:rPr lang="en-US" sz="4200" dirty="0">
                <a:latin typeface="Arial" panose="020B0604020202020204" pitchFamily="34" charset="0"/>
                <a:cs typeface="Arial" panose="020B0604020202020204" pitchFamily="34" charset="0"/>
              </a:rPr>
              <a:t>?</a:t>
            </a:r>
          </a:p>
        </p:txBody>
      </p:sp>
      <p:cxnSp>
        <p:nvCxnSpPr>
          <p:cNvPr id="4" name="Straight Arrow Connector 3"/>
          <p:cNvCxnSpPr>
            <a:stCxn id="13" idx="3"/>
            <a:endCxn id="14" idx="1"/>
          </p:cNvCxnSpPr>
          <p:nvPr/>
        </p:nvCxnSpPr>
        <p:spPr>
          <a:xfrm flipV="1">
            <a:off x="8149988" y="3949362"/>
            <a:ext cx="1554735" cy="312420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2" idx="3"/>
            <a:endCxn id="17" idx="1"/>
          </p:cNvCxnSpPr>
          <p:nvPr/>
        </p:nvCxnSpPr>
        <p:spPr>
          <a:xfrm>
            <a:off x="8153400" y="3949363"/>
            <a:ext cx="1585442" cy="312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62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Left)">
                                      <p:cBhvr>
                                        <p:cTn id="21" dur="500"/>
                                        <p:tgtEl>
                                          <p:spTgt spid="1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trips(down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541" b="18009"/>
          <a:stretch>
            <a:fillRect/>
          </a:stretch>
        </p:blipFill>
        <p:spPr>
          <a:xfrm rot="-10800000" flipV="1">
            <a:off x="15985566" y="7581154"/>
            <a:ext cx="2302434" cy="27058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8183"/>
          <a:stretch>
            <a:fillRect/>
          </a:stretch>
        </p:blipFill>
        <p:spPr>
          <a:xfrm>
            <a:off x="0" y="9501063"/>
            <a:ext cx="4134642" cy="78593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6985">
            <a:off x="14312810" y="702365"/>
            <a:ext cx="1374650" cy="963973"/>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31440"/>
          <a:stretch>
            <a:fillRect/>
          </a:stretch>
        </p:blipFill>
        <p:spPr>
          <a:xfrm>
            <a:off x="1476929" y="2533265"/>
            <a:ext cx="15354300" cy="6256922"/>
          </a:xfrm>
          <a:prstGeom prst="rect">
            <a:avLst/>
          </a:prstGeom>
        </p:spPr>
      </p:pic>
      <p:grpSp>
        <p:nvGrpSpPr>
          <p:cNvPr id="17" name="Group 17"/>
          <p:cNvGrpSpPr/>
          <p:nvPr/>
        </p:nvGrpSpPr>
        <p:grpSpPr>
          <a:xfrm>
            <a:off x="3723766" y="1352070"/>
            <a:ext cx="10860626" cy="1823923"/>
            <a:chOff x="0" y="0"/>
            <a:chExt cx="17286710" cy="2304531"/>
          </a:xfrm>
        </p:grpSpPr>
        <p:sp>
          <p:nvSpPr>
            <p:cNvPr id="18" name="Freeform 18"/>
            <p:cNvSpPr/>
            <p:nvPr/>
          </p:nvSpPr>
          <p:spPr>
            <a:xfrm>
              <a:off x="0" y="-4262"/>
              <a:ext cx="17294456" cy="2311017"/>
            </a:xfrm>
            <a:custGeom>
              <a:avLst/>
              <a:gdLst/>
              <a:ahLst/>
              <a:cxnLst/>
              <a:rect l="l" t="t" r="r" b="b"/>
              <a:pathLst>
                <a:path w="17294456" h="2311017">
                  <a:moveTo>
                    <a:pt x="16355555" y="2299829"/>
                  </a:moveTo>
                  <a:cubicBezTo>
                    <a:pt x="16355555" y="2299829"/>
                    <a:pt x="15935802" y="2311017"/>
                    <a:pt x="15473218" y="2308396"/>
                  </a:cubicBezTo>
                  <a:cubicBezTo>
                    <a:pt x="5315486"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2390976" y="7673"/>
                  </a:cubicBezTo>
                  <a:cubicBezTo>
                    <a:pt x="15716876" y="0"/>
                    <a:pt x="16180805" y="7673"/>
                    <a:pt x="16180805" y="7673"/>
                  </a:cubicBezTo>
                  <a:cubicBezTo>
                    <a:pt x="16549111" y="15152"/>
                    <a:pt x="16912423" y="84484"/>
                    <a:pt x="17110165" y="207066"/>
                  </a:cubicBezTo>
                  <a:cubicBezTo>
                    <a:pt x="17261182" y="300683"/>
                    <a:pt x="17294456" y="425358"/>
                    <a:pt x="17285315" y="910005"/>
                  </a:cubicBezTo>
                  <a:lnTo>
                    <a:pt x="17285315" y="910016"/>
                  </a:lnTo>
                  <a:cubicBezTo>
                    <a:pt x="17285315" y="2057891"/>
                    <a:pt x="17002319" y="2271989"/>
                    <a:pt x="16355555" y="2299829"/>
                  </a:cubicBezTo>
                  <a:close/>
                </a:path>
              </a:pathLst>
            </a:custGeom>
            <a:solidFill>
              <a:srgbClr val="FFA7BC"/>
            </a:solidFill>
          </p:spPr>
        </p:sp>
      </p:gr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342223">
            <a:off x="14756423" y="8698092"/>
            <a:ext cx="915878" cy="1327360"/>
          </a:xfrm>
          <a:prstGeom prst="rect">
            <a:avLst/>
          </a:prstGeom>
        </p:spPr>
      </p:pic>
      <p:sp>
        <p:nvSpPr>
          <p:cNvPr id="22" name="TextBox 5"/>
          <p:cNvSpPr txBox="1"/>
          <p:nvPr/>
        </p:nvSpPr>
        <p:spPr>
          <a:xfrm>
            <a:off x="4134642" y="1785081"/>
            <a:ext cx="10020677" cy="956287"/>
          </a:xfrm>
          <a:prstGeom prst="rect">
            <a:avLst/>
          </a:prstGeom>
        </p:spPr>
        <p:txBody>
          <a:bodyPr wrap="square" lIns="0" tIns="0" rIns="0" bIns="0" rtlCol="0" anchor="t">
            <a:spAutoFit/>
          </a:bodyPr>
          <a:lstStyle/>
          <a:p>
            <a:pPr marL="0" lvl="0" indent="0" algn="ctr">
              <a:lnSpc>
                <a:spcPts val="8000"/>
              </a:lnSpc>
              <a:spcBef>
                <a:spcPct val="0"/>
              </a:spcBef>
            </a:pPr>
            <a:r>
              <a:rPr lang="en-US" sz="6400" b="1" u="none" spc="400" dirty="0">
                <a:solidFill>
                  <a:srgbClr val="414C64"/>
                </a:solidFill>
                <a:latin typeface="Arial" panose="020B0604020202020204" pitchFamily="34" charset="0"/>
                <a:cs typeface="Arial" panose="020B0604020202020204" pitchFamily="34" charset="0"/>
              </a:rPr>
              <a:t>CỦNG CỐ, DẶN DÒ</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2123293" y="3064867"/>
            <a:ext cx="13973175" cy="3441840"/>
          </a:xfrm>
          <a:prstGeom prst="rect">
            <a:avLst/>
          </a:prstGeom>
        </p:spPr>
        <p:txBody>
          <a:bodyPr wrap="square" lIns="0" tIns="0" rIns="0" bIns="0" rtlCol="0" anchor="t">
            <a:spAutoFit/>
          </a:bodyPr>
          <a:lstStyle/>
          <a:p>
            <a:pPr marL="0" lvl="0" indent="0" algn="ctr">
              <a:lnSpc>
                <a:spcPts val="14400"/>
              </a:lnSpc>
              <a:spcBef>
                <a:spcPct val="0"/>
              </a:spcBef>
            </a:pPr>
            <a:r>
              <a:rPr lang="en-US" sz="7200" b="1" dirty="0">
                <a:solidFill>
                  <a:srgbClr val="414C64"/>
                </a:solidFill>
                <a:latin typeface="Arial" panose="020B0604020202020204" pitchFamily="34" charset="0"/>
                <a:cs typeface="Arial" panose="020B0604020202020204" pitchFamily="34" charset="0"/>
              </a:rPr>
              <a:t>HẸN GẶP LẠI CÁC EM </a:t>
            </a:r>
          </a:p>
          <a:p>
            <a:pPr marL="0" lvl="0" indent="0" algn="ctr">
              <a:lnSpc>
                <a:spcPts val="14400"/>
              </a:lnSpc>
              <a:spcBef>
                <a:spcPct val="0"/>
              </a:spcBef>
            </a:pPr>
            <a:r>
              <a:rPr lang="en-US" sz="7200" b="1" dirty="0">
                <a:solidFill>
                  <a:srgbClr val="414C64"/>
                </a:solidFill>
                <a:latin typeface="Arial" panose="020B0604020202020204" pitchFamily="34" charset="0"/>
                <a:cs typeface="Arial" panose="020B0604020202020204" pitchFamily="34" charset="0"/>
              </a:rPr>
              <a:t>TRONG BÀI HỌC SAU!</a:t>
            </a:r>
            <a:endParaRPr lang="en-US" sz="7200" b="1" u="none" dirty="0">
              <a:solidFill>
                <a:srgbClr val="414C64"/>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flipH="1">
            <a:off x="0" y="8357098"/>
            <a:ext cx="5798290" cy="192990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77900" y="0"/>
            <a:ext cx="1710100" cy="308821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1710100" cy="308821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7465" y="1028700"/>
            <a:ext cx="1073070" cy="81553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94049" y="356983"/>
            <a:ext cx="1410193" cy="1187126"/>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83758" y="435137"/>
            <a:ext cx="1410193" cy="1187126"/>
          </a:xfrm>
          <a:prstGeom prst="rect">
            <a:avLst/>
          </a:prstGeom>
        </p:spPr>
      </p:pic>
    </p:spTree>
    <p:extLst>
      <p:ext uri="{BB962C8B-B14F-4D97-AF65-F5344CB8AC3E}">
        <p14:creationId xmlns:p14="http://schemas.microsoft.com/office/powerpoint/2010/main" val="14584635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6000" b="-6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127" y="-74841"/>
            <a:ext cx="5202062" cy="520206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39072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80958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6292064"/>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89858" y="5376417"/>
            <a:ext cx="16308285" cy="187790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4" name="TextBox 23">
            <a:extLst>
              <a:ext uri="{FF2B5EF4-FFF2-40B4-BE49-F238E27FC236}">
                <a16:creationId xmlns:a16="http://schemas.microsoft.com/office/drawing/2014/main" id="{4605F6AC-8356-4661-B6A4-309609CF4CCF}"/>
              </a:ext>
            </a:extLst>
          </p:cNvPr>
          <p:cNvSpPr txBox="1"/>
          <p:nvPr/>
        </p:nvSpPr>
        <p:spPr>
          <a:xfrm>
            <a:off x="1492413" y="5961424"/>
            <a:ext cx="15183490" cy="707886"/>
          </a:xfrm>
          <a:prstGeom prst="rect">
            <a:avLst/>
          </a:prstGeom>
          <a:noFill/>
        </p:spPr>
        <p:txBody>
          <a:bodyPr wrap="square" rtlCol="0">
            <a:spAutoFit/>
          </a:bodyPr>
          <a:lstStyle/>
          <a:p>
            <a:pPr algn="just"/>
            <a:r>
              <a:rPr lang="en-US" sz="4000" dirty="0">
                <a:solidFill>
                  <a:schemeClr val="bg1"/>
                </a:solidFill>
                <a:latin typeface="Arial" panose="020B0604020202020204" pitchFamily="34" charset="0"/>
                <a:cs typeface="Arial" panose="020B0604020202020204" pitchFamily="34" charset="0"/>
              </a:rPr>
              <a:t>Trong bài </a:t>
            </a:r>
            <a:r>
              <a:rPr lang="en-US" sz="4000" b="1" i="1" dirty="0">
                <a:solidFill>
                  <a:schemeClr val="bg1"/>
                </a:solidFill>
                <a:latin typeface="Arial" panose="020B0604020202020204" pitchFamily="34" charset="0"/>
                <a:cs typeface="Arial" panose="020B0604020202020204" pitchFamily="34" charset="0"/>
              </a:rPr>
              <a:t>“Tiếng </a:t>
            </a:r>
            <a:r>
              <a:rPr lang="en-US" sz="4000" b="1" i="1" dirty="0" err="1">
                <a:solidFill>
                  <a:schemeClr val="bg1"/>
                </a:solidFill>
                <a:latin typeface="Arial" panose="020B0604020202020204" pitchFamily="34" charset="0"/>
                <a:cs typeface="Arial" panose="020B0604020202020204" pitchFamily="34" charset="0"/>
              </a:rPr>
              <a:t>vườn</a:t>
            </a:r>
            <a:r>
              <a:rPr lang="en-US" sz="4000" b="1" i="1" dirty="0">
                <a:solidFill>
                  <a:schemeClr val="bg1"/>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cs typeface="Arial" panose="020B0604020202020204" pitchFamily="34" charset="0"/>
              </a:rPr>
              <a:t>có </a:t>
            </a:r>
            <a:r>
              <a:rPr lang="en-US" sz="4000" dirty="0" err="1">
                <a:solidFill>
                  <a:schemeClr val="bg1"/>
                </a:solidFill>
                <a:latin typeface="Arial" panose="020B0604020202020204" pitchFamily="34" charset="0"/>
                <a:cs typeface="Arial" panose="020B0604020202020204" pitchFamily="34" charset="0"/>
              </a:rPr>
              <a:t>những</a:t>
            </a:r>
            <a:r>
              <a:rPr lang="en-US" sz="4000" dirty="0">
                <a:solidFill>
                  <a:schemeClr val="bg1"/>
                </a:solidFill>
                <a:latin typeface="Arial" panose="020B0604020202020204" pitchFamily="34" charset="0"/>
                <a:cs typeface="Arial" panose="020B0604020202020204" pitchFamily="34" charset="0"/>
              </a:rPr>
              <a:t> loại </a:t>
            </a:r>
            <a:r>
              <a:rPr lang="en-US" sz="4000" dirty="0" err="1">
                <a:solidFill>
                  <a:schemeClr val="bg1"/>
                </a:solidFill>
                <a:latin typeface="Arial" panose="020B0604020202020204" pitchFamily="34" charset="0"/>
                <a:cs typeface="Arial" panose="020B0604020202020204" pitchFamily="34" charset="0"/>
              </a:rPr>
              <a:t>hoa</a:t>
            </a:r>
            <a:r>
              <a:rPr lang="en-US" sz="4000" dirty="0">
                <a:solidFill>
                  <a:schemeClr val="bg1"/>
                </a:solidFill>
                <a:latin typeface="Arial" panose="020B0604020202020204" pitchFamily="34" charset="0"/>
                <a:cs typeface="Arial" panose="020B0604020202020204" pitchFamily="34" charset="0"/>
              </a:rPr>
              <a:t> nào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nhắc</a:t>
            </a:r>
            <a:r>
              <a:rPr lang="en-US" sz="4000" dirty="0">
                <a:solidFill>
                  <a:schemeClr val="bg1"/>
                </a:solidFill>
                <a:latin typeface="Arial" panose="020B0604020202020204" pitchFamily="34" charset="0"/>
                <a:cs typeface="Arial" panose="020B0604020202020204" pitchFamily="34" charset="0"/>
              </a:rPr>
              <a:t> đến?</a:t>
            </a:r>
          </a:p>
        </p:txBody>
      </p:sp>
      <p:sp>
        <p:nvSpPr>
          <p:cNvPr id="15" name="bang a">
            <a:extLst>
              <a:ext uri="{FF2B5EF4-FFF2-40B4-BE49-F238E27FC236}">
                <a16:creationId xmlns:a16="http://schemas.microsoft.com/office/drawing/2014/main" id="{D0E6AFB4-275F-4728-9A13-27E00F9EA3A2}"/>
              </a:ext>
            </a:extLst>
          </p:cNvPr>
          <p:cNvSpPr/>
          <p:nvPr/>
        </p:nvSpPr>
        <p:spPr>
          <a:xfrm flipH="1">
            <a:off x="989858" y="7642443"/>
            <a:ext cx="8094301"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bang c">
            <a:extLst>
              <a:ext uri="{FF2B5EF4-FFF2-40B4-BE49-F238E27FC236}">
                <a16:creationId xmlns:a16="http://schemas.microsoft.com/office/drawing/2014/main" id="{CA2E0476-BE10-4768-BE1B-A9C0072703C2}"/>
              </a:ext>
            </a:extLst>
          </p:cNvPr>
          <p:cNvSpPr/>
          <p:nvPr/>
        </p:nvSpPr>
        <p:spPr>
          <a:xfrm flipH="1">
            <a:off x="989858" y="8937336"/>
            <a:ext cx="8094301"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dap an a">
            <a:extLst>
              <a:ext uri="{FF2B5EF4-FFF2-40B4-BE49-F238E27FC236}">
                <a16:creationId xmlns:a16="http://schemas.microsoft.com/office/drawing/2014/main" id="{9897B1B9-EB78-41AF-AC33-1E8F7714B11F}"/>
              </a:ext>
            </a:extLst>
          </p:cNvPr>
          <p:cNvSpPr txBox="1"/>
          <p:nvPr/>
        </p:nvSpPr>
        <p:spPr>
          <a:xfrm>
            <a:off x="989858" y="7839325"/>
            <a:ext cx="7764468" cy="523220"/>
          </a:xfrm>
          <a:prstGeom prst="rect">
            <a:avLst/>
          </a:prstGeom>
          <a:noFill/>
        </p:spPr>
        <p:txBody>
          <a:bodyPr wrap="square" rtlCol="0">
            <a:spAutoFit/>
          </a:bodyPr>
          <a:lstStyle/>
          <a:p>
            <a:pPr marL="514350" indent="-514350">
              <a:buClr>
                <a:schemeClr val="bg1"/>
              </a:buClr>
              <a:buFont typeface="Wingdings" panose="05000000000000000000" pitchFamily="2" charset="2"/>
              <a:buChar cha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muỗm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nhài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bưởi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xoan</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659013" y="9090638"/>
            <a:ext cx="6975629" cy="523220"/>
          </a:xfrm>
          <a:prstGeom prst="rect">
            <a:avLst/>
          </a:prstGeom>
          <a:noFill/>
        </p:spPr>
        <p:txBody>
          <a:bodyPr wrap="square" rtlCol="0">
            <a:spAutoFit/>
          </a:bodyPr>
          <a:lstStyle/>
          <a:p>
            <a:pPr marL="514350" indent="-514350">
              <a:buClr>
                <a:schemeClr val="bg1"/>
              </a:buClr>
              <a:buFont typeface="Wingdings" panose="05000000000000000000" pitchFamily="2" charset="2"/>
              <a:buChar char="w"/>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muỗm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hòe</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huệ</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9203843" y="7642443"/>
            <a:ext cx="809430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2" name="bang d">
            <a:extLst>
              <a:ext uri="{FF2B5EF4-FFF2-40B4-BE49-F238E27FC236}">
                <a16:creationId xmlns:a16="http://schemas.microsoft.com/office/drawing/2014/main" id="{A6F11D1C-4D08-4BAF-9A3D-4AC673B9036B}"/>
              </a:ext>
            </a:extLst>
          </p:cNvPr>
          <p:cNvSpPr/>
          <p:nvPr/>
        </p:nvSpPr>
        <p:spPr>
          <a:xfrm flipH="1">
            <a:off x="9203843" y="8937336"/>
            <a:ext cx="809430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dap an b">
            <a:extLst>
              <a:ext uri="{FF2B5EF4-FFF2-40B4-BE49-F238E27FC236}">
                <a16:creationId xmlns:a16="http://schemas.microsoft.com/office/drawing/2014/main" id="{9B5DABB8-849A-4D2D-930C-9CA07BFC5BDE}"/>
              </a:ext>
            </a:extLst>
          </p:cNvPr>
          <p:cNvSpPr txBox="1"/>
          <p:nvPr/>
        </p:nvSpPr>
        <p:spPr>
          <a:xfrm>
            <a:off x="9653357" y="7795745"/>
            <a:ext cx="6975629" cy="523220"/>
          </a:xfrm>
          <a:prstGeom prst="rect">
            <a:avLst/>
          </a:prstGeom>
          <a:noFill/>
        </p:spPr>
        <p:txBody>
          <a:bodyPr wrap="square" rtlCol="0">
            <a:spAutoFit/>
          </a:bodyPr>
          <a:lstStyle/>
          <a:p>
            <a:pPr marL="514350" indent="-514350">
              <a:buClr>
                <a:schemeClr val="bg1"/>
              </a:buClr>
              <a:buFont typeface="Wingdings" panose="05000000000000000000" pitchFamily="2" charset="2"/>
              <a:buChar char="w"/>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nhài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bưởi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hòe</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9653357" y="9090638"/>
            <a:ext cx="6975629" cy="523220"/>
          </a:xfrm>
          <a:prstGeom prst="rect">
            <a:avLst/>
          </a:prstGeom>
          <a:noFill/>
        </p:spPr>
        <p:txBody>
          <a:bodyPr wrap="square" rtlCol="0">
            <a:spAutoFit/>
          </a:bodyPr>
          <a:lstStyle/>
          <a:p>
            <a:pPr marL="514350" indent="-514350">
              <a:buClr>
                <a:schemeClr val="bg1"/>
              </a:buClr>
              <a:buFont typeface="Wingdings" panose="05000000000000000000" pitchFamily="2" charset="2"/>
              <a:buChar char="w"/>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xoan</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muỗm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huệ</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384195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6000" b="-6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127" y="-74841"/>
            <a:ext cx="5202062" cy="520206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39072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80958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6292064"/>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89858" y="5376417"/>
            <a:ext cx="16308285" cy="187790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046385" y="5931094"/>
            <a:ext cx="14075546" cy="646331"/>
          </a:xfrm>
          <a:prstGeom prst="rect">
            <a:avLst/>
          </a:prstGeom>
          <a:noFill/>
        </p:spPr>
        <p:txBody>
          <a:bodyPr wrap="square" rtlCol="0">
            <a:spAutoFit/>
          </a:bodyPr>
          <a:lstStyle/>
          <a:p>
            <a:pPr algn="just"/>
            <a:r>
              <a:rPr lang="en-US" sz="3600" dirty="0">
                <a:solidFill>
                  <a:schemeClr val="bg1"/>
                </a:solidFill>
                <a:latin typeface="Arial" panose="020B0604020202020204" pitchFamily="34" charset="0"/>
                <a:cs typeface="Arial" panose="020B0604020202020204" pitchFamily="34" charset="0"/>
              </a:rPr>
              <a:t>Trong bài </a:t>
            </a:r>
            <a:r>
              <a:rPr lang="en-US" sz="3600" b="1" i="1" dirty="0">
                <a:solidFill>
                  <a:schemeClr val="bg1"/>
                </a:solidFill>
                <a:latin typeface="Arial" panose="020B0604020202020204" pitchFamily="34" charset="0"/>
                <a:cs typeface="Arial" panose="020B0604020202020204" pitchFamily="34" charset="0"/>
              </a:rPr>
              <a:t>“Tiếng </a:t>
            </a:r>
            <a:r>
              <a:rPr lang="en-US" sz="3600" b="1" i="1" dirty="0" err="1">
                <a:solidFill>
                  <a:schemeClr val="bg1"/>
                </a:solidFill>
                <a:latin typeface="Arial" panose="020B0604020202020204" pitchFamily="34" charset="0"/>
                <a:cs typeface="Arial" panose="020B0604020202020204" pitchFamily="34" charset="0"/>
              </a:rPr>
              <a:t>vườn</a:t>
            </a:r>
            <a:r>
              <a:rPr lang="en-US" sz="3600" b="1" i="1"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có </a:t>
            </a:r>
            <a:r>
              <a:rPr lang="en-US" sz="3600" dirty="0" err="1">
                <a:solidFill>
                  <a:schemeClr val="bg1"/>
                </a:solidFill>
                <a:latin typeface="Arial" panose="020B0604020202020204" pitchFamily="34" charset="0"/>
                <a:cs typeface="Arial" panose="020B0604020202020204" pitchFamily="34" charset="0"/>
              </a:rPr>
              <a:t>những</a:t>
            </a:r>
            <a:r>
              <a:rPr lang="en-US" sz="3600" dirty="0">
                <a:solidFill>
                  <a:schemeClr val="bg1"/>
                </a:solidFill>
                <a:latin typeface="Arial" panose="020B0604020202020204" pitchFamily="34" charset="0"/>
                <a:cs typeface="Arial" panose="020B0604020202020204" pitchFamily="34" charset="0"/>
              </a:rPr>
              <a:t> con </a:t>
            </a:r>
            <a:r>
              <a:rPr lang="en-US" sz="3600" dirty="0" err="1">
                <a:solidFill>
                  <a:schemeClr val="bg1"/>
                </a:solidFill>
                <a:latin typeface="Arial" panose="020B0604020202020204" pitchFamily="34" charset="0"/>
                <a:cs typeface="Arial" panose="020B0604020202020204" pitchFamily="34" charset="0"/>
              </a:rPr>
              <a:t>vật</a:t>
            </a:r>
            <a:r>
              <a:rPr lang="en-US" sz="3600" dirty="0">
                <a:solidFill>
                  <a:schemeClr val="bg1"/>
                </a:solidFill>
                <a:latin typeface="Arial" panose="020B0604020202020204" pitchFamily="34" charset="0"/>
                <a:cs typeface="Arial" panose="020B0604020202020204" pitchFamily="34" charset="0"/>
              </a:rPr>
              <a:t> nào bay đến </a:t>
            </a:r>
            <a:r>
              <a:rPr lang="en-US" sz="3600" dirty="0" err="1">
                <a:solidFill>
                  <a:schemeClr val="bg1"/>
                </a:solidFill>
                <a:latin typeface="Arial" panose="020B0604020202020204" pitchFamily="34" charset="0"/>
                <a:cs typeface="Arial" panose="020B0604020202020204" pitchFamily="34" charset="0"/>
              </a:rPr>
              <a:t>vườn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cây</a:t>
            </a:r>
            <a:r>
              <a:rPr lang="en-US" sz="3600" dirty="0">
                <a:solidFill>
                  <a:schemeClr val="bg1"/>
                </a:solidFill>
                <a:latin typeface="Arial" panose="020B0604020202020204" pitchFamily="34" charset="0"/>
                <a:cs typeface="Arial" panose="020B0604020202020204" pitchFamily="34" charset="0"/>
              </a:rPr>
              <a:t>?</a:t>
            </a:r>
          </a:p>
        </p:txBody>
      </p:sp>
      <p:sp>
        <p:nvSpPr>
          <p:cNvPr id="15" name="bang b">
            <a:extLst>
              <a:ext uri="{FF2B5EF4-FFF2-40B4-BE49-F238E27FC236}">
                <a16:creationId xmlns:a16="http://schemas.microsoft.com/office/drawing/2014/main" id="{D0E6AFB4-275F-4728-9A13-27E00F9EA3A2}"/>
              </a:ext>
            </a:extLst>
          </p:cNvPr>
          <p:cNvSpPr/>
          <p:nvPr/>
        </p:nvSpPr>
        <p:spPr>
          <a:xfrm flipH="1">
            <a:off x="9203843" y="7650875"/>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209499" y="8937336"/>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368756" y="7872317"/>
            <a:ext cx="7544830"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Chim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vành</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khuyên</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ong</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mật</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chào</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mào</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659013" y="9090638"/>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C. Ong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mật</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ve</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sầu</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7642442"/>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8937336"/>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59013" y="7795744"/>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A. Con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muỗi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com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chim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sâu</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53357" y="9090638"/>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Ve</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sầu</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diều</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hâu</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chào</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mào</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33677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6000" b="-6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3127" y="-74841"/>
            <a:ext cx="5202062" cy="520206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939072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80958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6292064"/>
            <a:ext cx="18288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989858" y="5376417"/>
            <a:ext cx="16308285" cy="187790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106227" y="5968898"/>
            <a:ext cx="14075546" cy="646331"/>
          </a:xfrm>
          <a:prstGeom prst="rect">
            <a:avLst/>
          </a:prstGeom>
          <a:noFill/>
        </p:spPr>
        <p:txBody>
          <a:bodyPr wrap="square" rtlCol="0">
            <a:spAutoFit/>
          </a:bodyPr>
          <a:lstStyle/>
          <a:p>
            <a:pPr algn="just"/>
            <a:r>
              <a:rPr lang="en-US" sz="3600" dirty="0">
                <a:solidFill>
                  <a:schemeClr val="bg1"/>
                </a:solidFill>
                <a:latin typeface="Arial" panose="020B0604020202020204" pitchFamily="34" charset="0"/>
                <a:cs typeface="Arial" panose="020B0604020202020204" pitchFamily="34" charset="0"/>
              </a:rPr>
              <a:t>Trong bài </a:t>
            </a:r>
            <a:r>
              <a:rPr lang="en-US" sz="3600" b="1" i="1" dirty="0">
                <a:solidFill>
                  <a:schemeClr val="bg1"/>
                </a:solidFill>
                <a:latin typeface="Arial" panose="020B0604020202020204" pitchFamily="34" charset="0"/>
                <a:cs typeface="Arial" panose="020B0604020202020204" pitchFamily="34" charset="0"/>
              </a:rPr>
              <a:t>“Tiếng </a:t>
            </a:r>
            <a:r>
              <a:rPr lang="en-US" sz="3600" b="1" i="1" dirty="0" err="1">
                <a:solidFill>
                  <a:schemeClr val="bg1"/>
                </a:solidFill>
                <a:latin typeface="Arial" panose="020B0604020202020204" pitchFamily="34" charset="0"/>
                <a:cs typeface="Arial" panose="020B0604020202020204" pitchFamily="34" charset="0"/>
              </a:rPr>
              <a:t>vườn</a:t>
            </a:r>
            <a:r>
              <a:rPr lang="en-US" sz="3600" b="1" i="1"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những</a:t>
            </a:r>
            <a:r>
              <a:rPr lang="en-US" sz="3600" dirty="0">
                <a:solidFill>
                  <a:schemeClr val="bg1"/>
                </a:solidFill>
                <a:latin typeface="Arial" panose="020B0604020202020204" pitchFamily="34" charset="0"/>
                <a:cs typeface="Arial" panose="020B0604020202020204" pitchFamily="34" charset="0"/>
              </a:rPr>
              <a:t> gì </a:t>
            </a:r>
            <a:r>
              <a:rPr lang="en-US" sz="3600" dirty="0" err="1">
                <a:solidFill>
                  <a:schemeClr val="bg1"/>
                </a:solidFill>
                <a:latin typeface="Arial" panose="020B0604020202020204" pitchFamily="34" charset="0"/>
                <a:cs typeface="Arial" panose="020B0604020202020204" pitchFamily="34" charset="0"/>
              </a:rPr>
              <a:t>tạo</a:t>
            </a:r>
            <a:r>
              <a:rPr lang="en-US" sz="3600" dirty="0">
                <a:solidFill>
                  <a:schemeClr val="bg1"/>
                </a:solidFill>
                <a:latin typeface="Arial" panose="020B0604020202020204" pitchFamily="34" charset="0"/>
                <a:cs typeface="Arial" panose="020B0604020202020204" pitchFamily="34" charset="0"/>
              </a:rPr>
              <a:t> nên tiếng gọi của </a:t>
            </a:r>
            <a:r>
              <a:rPr lang="en-US" sz="3600" dirty="0" err="1">
                <a:solidFill>
                  <a:schemeClr val="bg1"/>
                </a:solidFill>
                <a:latin typeface="Arial" panose="020B0604020202020204" pitchFamily="34" charset="0"/>
                <a:cs typeface="Arial" panose="020B0604020202020204" pitchFamily="34" charset="0"/>
              </a:rPr>
              <a:t>vườn</a:t>
            </a:r>
            <a:r>
              <a:rPr lang="en-US" sz="3600" dirty="0">
                <a:solidFill>
                  <a:schemeClr val="bg1"/>
                </a:solidFill>
                <a:latin typeface="Arial" panose="020B0604020202020204" pitchFamily="34" charset="0"/>
                <a:cs typeface="Arial" panose="020B0604020202020204" pitchFamily="34" charset="0"/>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1206914" y="8941938"/>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7642442"/>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656428" y="9095240"/>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C. A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và</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B đúng</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653357" y="7795744"/>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B. Tiếng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hót</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của các loại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chim</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bầy</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ong</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7642442"/>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8937336"/>
            <a:ext cx="7874660" cy="9067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59013" y="7795744"/>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A. Tiếng các loại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hoa</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khoe</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sắc</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đẹp</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53357" y="9090638"/>
            <a:ext cx="6975629" cy="523220"/>
          </a:xfrm>
          <a:prstGeom prst="rect">
            <a:avLst/>
          </a:prstGeom>
          <a:noFill/>
        </p:spPr>
        <p:txBody>
          <a:bodyPr wrap="square" rtlCol="0">
            <a:spAutoFit/>
          </a:bodyPr>
          <a:lstStyle/>
          <a:p>
            <a:pPr marL="514350" indent="-514350" defTabSz="1371600">
              <a:buClr>
                <a:schemeClr val="bg1"/>
              </a:buClr>
              <a:buFont typeface="Wingdings" panose="05000000000000000000" pitchFamily="2" charset="2"/>
              <a:buChar char="w"/>
              <a:defRPr/>
            </a:pP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D. Tiếng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những</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chiếc</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lá</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FFC000"/>
                </a:solidFill>
                <a:latin typeface="Arial" panose="020B0604020202020204" pitchFamily="34" charset="0"/>
                <a:ea typeface="Tahoma" panose="020B0604030504040204" pitchFamily="34" charset="0"/>
                <a:cs typeface="Arial" panose="020B0604020202020204" pitchFamily="34" charset="0"/>
              </a:rPr>
              <a:t>rơi</a:t>
            </a:r>
            <a:r>
              <a:rPr lang="en-US" sz="2800" dirty="0">
                <a:solidFill>
                  <a:srgbClr val="FFC000"/>
                </a:solidFill>
                <a:latin typeface="Arial" panose="020B0604020202020204" pitchFamily="34" charset="0"/>
                <a:ea typeface="Tahoma" panose="020B0604030504040204" pitchFamily="34" charset="0"/>
                <a:cs typeface="Arial" panose="020B0604020202020204" pitchFamily="34" charset="0"/>
              </a:rPr>
              <a:t> </a:t>
            </a:r>
            <a:endParaRPr lang="en-US" sz="2800" dirty="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2876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09698" y="1515303"/>
            <a:ext cx="15468599" cy="6934200"/>
            <a:chOff x="0" y="0"/>
            <a:chExt cx="23225222" cy="13042320"/>
          </a:xfrm>
        </p:grpSpPr>
        <p:sp>
          <p:nvSpPr>
            <p:cNvPr id="3" name="Freeform 3"/>
            <p:cNvSpPr/>
            <p:nvPr/>
          </p:nvSpPr>
          <p:spPr>
            <a:xfrm>
              <a:off x="0" y="-4262"/>
              <a:ext cx="23232968" cy="13048805"/>
            </a:xfrm>
            <a:custGeom>
              <a:avLst/>
              <a:gdLst/>
              <a:ahLst/>
              <a:cxnLst/>
              <a:rect l="l" t="t" r="r" b="b"/>
              <a:pathLst>
                <a:path w="23232968" h="13048805">
                  <a:moveTo>
                    <a:pt x="22294069" y="13037618"/>
                  </a:moveTo>
                  <a:cubicBezTo>
                    <a:pt x="22294069" y="13037618"/>
                    <a:pt x="21874316" y="13048805"/>
                    <a:pt x="21411730" y="13046184"/>
                  </a:cubicBezTo>
                  <a:cubicBezTo>
                    <a:pt x="6914938" y="13044021"/>
                    <a:pt x="1057073" y="13036197"/>
                    <a:pt x="1057073" y="13036197"/>
                  </a:cubicBezTo>
                  <a:cubicBezTo>
                    <a:pt x="812931" y="13027363"/>
                    <a:pt x="565145" y="13010381"/>
                    <a:pt x="398404" y="12952204"/>
                  </a:cubicBezTo>
                  <a:cubicBezTo>
                    <a:pt x="120505" y="12855242"/>
                    <a:pt x="0" y="12677714"/>
                    <a:pt x="0" y="3974127"/>
                  </a:cubicBezTo>
                  <a:lnTo>
                    <a:pt x="0" y="3974028"/>
                  </a:lnTo>
                  <a:cubicBezTo>
                    <a:pt x="8536" y="440430"/>
                    <a:pt x="34263" y="311302"/>
                    <a:pt x="140291" y="225758"/>
                  </a:cubicBezTo>
                  <a:cubicBezTo>
                    <a:pt x="342602" y="62530"/>
                    <a:pt x="736658" y="7673"/>
                    <a:pt x="1155311" y="7673"/>
                  </a:cubicBezTo>
                  <a:cubicBezTo>
                    <a:pt x="1155311" y="7673"/>
                    <a:pt x="1551711" y="15681"/>
                    <a:pt x="17023916" y="7673"/>
                  </a:cubicBezTo>
                  <a:cubicBezTo>
                    <a:pt x="21655390" y="0"/>
                    <a:pt x="22119317" y="7673"/>
                    <a:pt x="22119317" y="7673"/>
                  </a:cubicBezTo>
                  <a:cubicBezTo>
                    <a:pt x="22487624" y="15152"/>
                    <a:pt x="22850937" y="84484"/>
                    <a:pt x="23048677" y="207066"/>
                  </a:cubicBezTo>
                  <a:cubicBezTo>
                    <a:pt x="23199694" y="300683"/>
                    <a:pt x="23232968" y="425358"/>
                    <a:pt x="23223827" y="3974127"/>
                  </a:cubicBezTo>
                  <a:lnTo>
                    <a:pt x="23223827" y="3974227"/>
                  </a:lnTo>
                  <a:cubicBezTo>
                    <a:pt x="23223827" y="12795679"/>
                    <a:pt x="22940831" y="13009777"/>
                    <a:pt x="22294069" y="13037618"/>
                  </a:cubicBezTo>
                  <a:close/>
                </a:path>
              </a:pathLst>
            </a:custGeom>
            <a:solidFill>
              <a:srgbClr val="FFFFFF"/>
            </a:solidFill>
          </p:spPr>
        </p:sp>
      </p:grpSp>
      <p:grpSp>
        <p:nvGrpSpPr>
          <p:cNvPr id="4" name="Group 4"/>
          <p:cNvGrpSpPr/>
          <p:nvPr/>
        </p:nvGrpSpPr>
        <p:grpSpPr>
          <a:xfrm>
            <a:off x="4885971" y="1517766"/>
            <a:ext cx="8706971" cy="1286233"/>
            <a:chOff x="0" y="0"/>
            <a:chExt cx="10365278" cy="1314904"/>
          </a:xfrm>
        </p:grpSpPr>
        <p:sp>
          <p:nvSpPr>
            <p:cNvPr id="5" name="Freeform 5"/>
            <p:cNvSpPr/>
            <p:nvPr/>
          </p:nvSpPr>
          <p:spPr>
            <a:xfrm>
              <a:off x="0" y="-4262"/>
              <a:ext cx="10373024" cy="1321390"/>
            </a:xfrm>
            <a:custGeom>
              <a:avLst/>
              <a:gdLst/>
              <a:ahLst/>
              <a:cxnLst/>
              <a:rect l="l" t="t" r="r" b="b"/>
              <a:pathLst>
                <a:path w="10373024" h="1321390">
                  <a:moveTo>
                    <a:pt x="9434124" y="1310202"/>
                  </a:moveTo>
                  <a:cubicBezTo>
                    <a:pt x="9434124" y="1310202"/>
                    <a:pt x="9014371" y="1321390"/>
                    <a:pt x="8551787" y="1318769"/>
                  </a:cubicBezTo>
                  <a:cubicBezTo>
                    <a:pt x="345129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6991211" y="7673"/>
                  </a:cubicBezTo>
                  <a:cubicBezTo>
                    <a:pt x="8795445" y="0"/>
                    <a:pt x="9259373" y="7673"/>
                    <a:pt x="9259373" y="7673"/>
                  </a:cubicBezTo>
                  <a:cubicBezTo>
                    <a:pt x="9627680" y="15152"/>
                    <a:pt x="9990992" y="84484"/>
                    <a:pt x="10188733" y="207066"/>
                  </a:cubicBezTo>
                  <a:cubicBezTo>
                    <a:pt x="10339750" y="300683"/>
                    <a:pt x="10373024" y="425358"/>
                    <a:pt x="10363884" y="627606"/>
                  </a:cubicBezTo>
                  <a:lnTo>
                    <a:pt x="10363884" y="627609"/>
                  </a:lnTo>
                  <a:cubicBezTo>
                    <a:pt x="10363884" y="1068264"/>
                    <a:pt x="10080887" y="1282362"/>
                    <a:pt x="9434124" y="1310202"/>
                  </a:cubicBezTo>
                  <a:close/>
                </a:path>
              </a:pathLst>
            </a:custGeom>
            <a:solidFill>
              <a:srgbClr val="FFA7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671" b="2622"/>
          <a:stretch>
            <a:fillRect/>
          </a:stretch>
        </p:blipFill>
        <p:spPr>
          <a:xfrm rot="-10800000">
            <a:off x="0" y="0"/>
            <a:ext cx="6218992" cy="280399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691"/>
          <a:stretch>
            <a:fillRect/>
          </a:stretch>
        </p:blipFill>
        <p:spPr>
          <a:xfrm flipH="1">
            <a:off x="15771367" y="-50638"/>
            <a:ext cx="2462125" cy="28097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9539">
            <a:off x="-159727" y="8981220"/>
            <a:ext cx="3432426" cy="549188"/>
          </a:xfrm>
          <a:prstGeom prst="rect">
            <a:avLst/>
          </a:prstGeom>
        </p:spPr>
      </p:pic>
      <p:sp>
        <p:nvSpPr>
          <p:cNvPr id="11" name="TextBox 11"/>
          <p:cNvSpPr txBox="1"/>
          <p:nvPr/>
        </p:nvSpPr>
        <p:spPr>
          <a:xfrm>
            <a:off x="2013417" y="5968459"/>
            <a:ext cx="14458581" cy="1351267"/>
          </a:xfrm>
          <a:prstGeom prst="rect">
            <a:avLst/>
          </a:prstGeom>
        </p:spPr>
        <p:txBody>
          <a:bodyPr wrap="square" lIns="0" tIns="0" rIns="0" bIns="0" rtlCol="0" anchor="t">
            <a:spAutoFit/>
          </a:bodyPr>
          <a:lstStyle/>
          <a:p>
            <a:pPr algn="ctr">
              <a:lnSpc>
                <a:spcPts val="11500"/>
              </a:lnSpc>
            </a:pPr>
            <a:r>
              <a:rPr lang="en-US" sz="8400" b="1" dirty="0">
                <a:solidFill>
                  <a:srgbClr val="414C64"/>
                </a:solidFill>
                <a:latin typeface="Arial" panose="020B0604020202020204" pitchFamily="34" charset="0"/>
                <a:cs typeface="Arial" panose="020B0604020202020204" pitchFamily="34" charset="0"/>
              </a:rPr>
              <a:t>CÂY XANH VỚI CON NGƯỜI</a:t>
            </a:r>
          </a:p>
        </p:txBody>
      </p:sp>
      <p:sp>
        <p:nvSpPr>
          <p:cNvPr id="12" name="TextBox 12"/>
          <p:cNvSpPr txBox="1"/>
          <p:nvPr/>
        </p:nvSpPr>
        <p:spPr>
          <a:xfrm>
            <a:off x="4120091" y="2221888"/>
            <a:ext cx="10047815" cy="537198"/>
          </a:xfrm>
          <a:prstGeom prst="rect">
            <a:avLst/>
          </a:prstGeom>
        </p:spPr>
        <p:txBody>
          <a:bodyPr lIns="0" tIns="0" rIns="0" bIns="0" rtlCol="0" anchor="t">
            <a:spAutoFit/>
          </a:bodyPr>
          <a:lstStyle/>
          <a:p>
            <a:pPr marL="0" lvl="0" indent="0" algn="ctr">
              <a:lnSpc>
                <a:spcPts val="3380"/>
              </a:lnSpc>
              <a:spcBef>
                <a:spcPct val="0"/>
              </a:spcBef>
            </a:pPr>
            <a:r>
              <a:rPr lang="en-US" sz="7200" spc="130" dirty="0">
                <a:latin typeface="Arial" panose="020B0604020202020204" pitchFamily="34" charset="0"/>
                <a:cs typeface="Arial" panose="020B0604020202020204" pitchFamily="34" charset="0"/>
              </a:rPr>
              <a:t>BÀI 21</a:t>
            </a:r>
            <a:endParaRPr lang="en-US" sz="7200" u="none" spc="130" dirty="0">
              <a:latin typeface="Arial" panose="020B0604020202020204" pitchFamily="34" charset="0"/>
              <a:cs typeface="Arial" panose="020B0604020202020204" pitchFamily="34" charset="0"/>
            </a:endParaRPr>
          </a:p>
        </p:txBody>
      </p:sp>
      <p:sp>
        <p:nvSpPr>
          <p:cNvPr id="13" name="TextBox 13"/>
          <p:cNvSpPr txBox="1"/>
          <p:nvPr/>
        </p:nvSpPr>
        <p:spPr>
          <a:xfrm>
            <a:off x="7093901" y="4126299"/>
            <a:ext cx="4297611" cy="1064394"/>
          </a:xfrm>
          <a:prstGeom prst="rect">
            <a:avLst/>
          </a:prstGeom>
        </p:spPr>
        <p:txBody>
          <a:bodyPr wrap="square" lIns="0" tIns="0" rIns="0" bIns="0" rtlCol="0" anchor="t">
            <a:spAutoFit/>
          </a:bodyPr>
          <a:lstStyle/>
          <a:p>
            <a:pPr marL="0" lvl="0" indent="0" algn="ctr">
              <a:lnSpc>
                <a:spcPts val="8319"/>
              </a:lnSpc>
              <a:spcBef>
                <a:spcPct val="0"/>
              </a:spcBef>
            </a:pPr>
            <a:r>
              <a:rPr lang="en-US" sz="6399" b="1" i="1" spc="319" dirty="0" err="1">
                <a:solidFill>
                  <a:srgbClr val="C57EAC"/>
                </a:solidFill>
                <a:latin typeface="Arial" panose="020B0604020202020204" pitchFamily="34" charset="0"/>
                <a:cs typeface="Arial" panose="020B0604020202020204" pitchFamily="34" charset="0"/>
              </a:rPr>
              <a:t>Bài</a:t>
            </a:r>
            <a:r>
              <a:rPr lang="en-US" sz="6399" b="1" i="1" spc="319" dirty="0">
                <a:solidFill>
                  <a:srgbClr val="C57EAC"/>
                </a:solidFill>
                <a:latin typeface="Arial" panose="020B0604020202020204" pitchFamily="34" charset="0"/>
                <a:cs typeface="Arial" panose="020B0604020202020204" pitchFamily="34" charset="0"/>
              </a:rPr>
              <a:t> </a:t>
            </a:r>
            <a:r>
              <a:rPr lang="en-US" sz="6399" b="1" i="1" spc="319" dirty="0" err="1">
                <a:solidFill>
                  <a:srgbClr val="C57EAC"/>
                </a:solidFill>
                <a:latin typeface="Arial" panose="020B0604020202020204" pitchFamily="34" charset="0"/>
                <a:cs typeface="Arial" panose="020B0604020202020204" pitchFamily="34" charset="0"/>
              </a:rPr>
              <a:t>đọc</a:t>
            </a:r>
            <a:r>
              <a:rPr lang="en-US" sz="6399" b="1" i="1" spc="319" dirty="0">
                <a:solidFill>
                  <a:srgbClr val="C57EAC"/>
                </a:solidFill>
                <a:latin typeface="Arial" panose="020B0604020202020204" pitchFamily="34" charset="0"/>
                <a:cs typeface="Arial" panose="020B0604020202020204" pitchFamily="34" charset="0"/>
              </a:rPr>
              <a:t> 2</a:t>
            </a: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9224" y="3087806"/>
            <a:ext cx="1629551" cy="260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a:off x="3996876" y="2170634"/>
            <a:ext cx="10294248" cy="2408718"/>
            <a:chOff x="0" y="0"/>
            <a:chExt cx="16338643" cy="2304531"/>
          </a:xfrm>
        </p:grpSpPr>
        <p:sp>
          <p:nvSpPr>
            <p:cNvPr id="3" name="Freeform 3"/>
            <p:cNvSpPr/>
            <p:nvPr/>
          </p:nvSpPr>
          <p:spPr>
            <a:xfrm>
              <a:off x="0" y="-4262"/>
              <a:ext cx="16346388" cy="2311017"/>
            </a:xfrm>
            <a:custGeom>
              <a:avLst/>
              <a:gdLst/>
              <a:ahLst/>
              <a:cxnLst/>
              <a:rect l="l" t="t" r="r" b="b"/>
              <a:pathLst>
                <a:path w="16346388" h="2311017">
                  <a:moveTo>
                    <a:pt x="15407489" y="2299829"/>
                  </a:moveTo>
                  <a:cubicBezTo>
                    <a:pt x="15407489" y="2299829"/>
                    <a:pt x="14987736" y="2311017"/>
                    <a:pt x="14525152" y="2308396"/>
                  </a:cubicBezTo>
                  <a:cubicBezTo>
                    <a:pt x="5060137"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1651341" y="7673"/>
                  </a:cubicBezTo>
                  <a:cubicBezTo>
                    <a:pt x="14768810" y="0"/>
                    <a:pt x="15232737" y="7673"/>
                    <a:pt x="15232737" y="7673"/>
                  </a:cubicBezTo>
                  <a:cubicBezTo>
                    <a:pt x="15601045" y="15152"/>
                    <a:pt x="15964357" y="84484"/>
                    <a:pt x="16162097" y="207066"/>
                  </a:cubicBezTo>
                  <a:cubicBezTo>
                    <a:pt x="16313114" y="300683"/>
                    <a:pt x="16346388" y="425358"/>
                    <a:pt x="16337249" y="910005"/>
                  </a:cubicBezTo>
                  <a:lnTo>
                    <a:pt x="16337249" y="910016"/>
                  </a:lnTo>
                  <a:cubicBezTo>
                    <a:pt x="16337249" y="2057891"/>
                    <a:pt x="16054253" y="2271989"/>
                    <a:pt x="15407489" y="2299829"/>
                  </a:cubicBezTo>
                  <a:close/>
                </a:path>
              </a:pathLst>
            </a:custGeom>
            <a:solidFill>
              <a:srgbClr val="FFA7BC"/>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a:off x="757875" y="6296266"/>
            <a:ext cx="3232859" cy="47486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a:off x="0" y="7054141"/>
            <a:ext cx="3652779" cy="323285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217" t="11114"/>
          <a:stretch>
            <a:fillRect/>
          </a:stretch>
        </p:blipFill>
        <p:spPr>
          <a:xfrm rot="-5400000" flipV="1">
            <a:off x="14297266" y="6296266"/>
            <a:ext cx="3232859" cy="474860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796" r="23964" b="1305"/>
          <a:stretch>
            <a:fillRect/>
          </a:stretch>
        </p:blipFill>
        <p:spPr>
          <a:xfrm rot="-10800000" flipH="1">
            <a:off x="14635221" y="7054141"/>
            <a:ext cx="3652779" cy="323285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259507">
            <a:off x="1394252" y="2735458"/>
            <a:ext cx="754847" cy="1967029"/>
          </a:xfrm>
          <a:prstGeom prst="rect">
            <a:avLst/>
          </a:prstGeom>
        </p:spPr>
      </p:pic>
      <p:sp>
        <p:nvSpPr>
          <p:cNvPr id="12" name="TextBox 12"/>
          <p:cNvSpPr txBox="1"/>
          <p:nvPr/>
        </p:nvSpPr>
        <p:spPr>
          <a:xfrm>
            <a:off x="7845047" y="2862032"/>
            <a:ext cx="2597906" cy="1025922"/>
          </a:xfrm>
          <a:prstGeom prst="rect">
            <a:avLst/>
          </a:prstGeom>
        </p:spPr>
        <p:txBody>
          <a:bodyPr wrap="square" lIns="0" tIns="0" rIns="0" bIns="0" rtlCol="0" anchor="t">
            <a:spAutoFit/>
          </a:bodyPr>
          <a:lstStyle/>
          <a:p>
            <a:pPr marL="0" lvl="0" indent="0" algn="ctr">
              <a:lnSpc>
                <a:spcPts val="8000"/>
              </a:lnSpc>
              <a:spcBef>
                <a:spcPct val="0"/>
              </a:spcBef>
            </a:pPr>
            <a:r>
              <a:rPr lang="en-US" sz="8000" b="1" spc="400" dirty="0">
                <a:latin typeface="Arial" panose="020B0604020202020204" pitchFamily="34" charset="0"/>
                <a:cs typeface="Arial" panose="020B0604020202020204" pitchFamily="34" charset="0"/>
              </a:rPr>
              <a:t>ĐỌC</a:t>
            </a:r>
            <a:endParaRPr lang="en-US" sz="8000" b="1" u="none" spc="400" dirty="0">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97970" y="9485074"/>
            <a:ext cx="3292060" cy="436198"/>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98874" y="2342682"/>
            <a:ext cx="1634902" cy="137629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0" y="4768906"/>
            <a:ext cx="4163605" cy="40729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682758"/>
            <a:ext cx="2715534" cy="434485"/>
          </a:xfrm>
          <a:prstGeom prst="rect">
            <a:avLst/>
          </a:prstGeom>
        </p:spPr>
      </p:pic>
      <p:sp>
        <p:nvSpPr>
          <p:cNvPr id="18" name="TextBox 18"/>
          <p:cNvSpPr txBox="1"/>
          <p:nvPr/>
        </p:nvSpPr>
        <p:spPr>
          <a:xfrm>
            <a:off x="5059815" y="571500"/>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u="none" dirty="0">
                <a:solidFill>
                  <a:srgbClr val="414C64"/>
                </a:solidFill>
                <a:latin typeface="Arial" panose="020B0604020202020204" pitchFamily="34" charset="0"/>
                <a:cs typeface="Arial" panose="020B0604020202020204" pitchFamily="34" charset="0"/>
              </a:rPr>
              <a:t>CÂY XANH VỚI CON NGƯỜI</a:t>
            </a: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5081" y="2452786"/>
            <a:ext cx="3874734" cy="5246949"/>
          </a:xfrm>
          <a:prstGeom prst="rect">
            <a:avLst/>
          </a:prstGeom>
        </p:spPr>
      </p:pic>
      <p:sp>
        <p:nvSpPr>
          <p:cNvPr id="30" name="TextBox 29"/>
          <p:cNvSpPr txBox="1"/>
          <p:nvPr/>
        </p:nvSpPr>
        <p:spPr>
          <a:xfrm>
            <a:off x="5638800" y="2425891"/>
            <a:ext cx="11430000" cy="5246949"/>
          </a:xfrm>
          <a:prstGeom prst="rect">
            <a:avLst/>
          </a:prstGeom>
          <a:noFill/>
        </p:spPr>
        <p:txBody>
          <a:bodyPr wrap="square" rtlCol="0">
            <a:spAutoFit/>
          </a:bodyPr>
          <a:lstStyle/>
          <a:p>
            <a:pPr>
              <a:lnSpc>
                <a:spcPct val="150000"/>
              </a:lnSpc>
            </a:pPr>
            <a:r>
              <a:rPr lang="en-US" sz="3800" dirty="0">
                <a:latin typeface="Arial" panose="020B0604020202020204" pitchFamily="34" charset="0"/>
                <a:cs typeface="Arial" panose="020B0604020202020204" pitchFamily="34" charset="0"/>
              </a:rPr>
              <a:t>1. Con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thiếu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Lúa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ngô</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khoai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sắn</a:t>
            </a:r>
            <a:r>
              <a:rPr lang="en-US" sz="3800" dirty="0">
                <a:latin typeface="Arial" panose="020B0604020202020204" pitchFamily="34" charset="0"/>
                <a:cs typeface="Arial" panose="020B0604020202020204" pitchFamily="34" charset="0"/>
              </a:rPr>
              <a:t>,…</a:t>
            </a:r>
            <a:r>
              <a:rPr lang="en-US" sz="3800" dirty="0" err="1">
                <a:latin typeface="Arial" panose="020B0604020202020204" pitchFamily="34" charset="0"/>
                <a:cs typeface="Arial" panose="020B0604020202020204" pitchFamily="34" charset="0"/>
              </a:rPr>
              <a:t>nuôi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sống</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Các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loại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hằng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ngày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Chuối</a:t>
            </a:r>
            <a:r>
              <a:rPr lang="en-US" sz="3800" dirty="0">
                <a:latin typeface="Arial" panose="020B0604020202020204" pitchFamily="34" charset="0"/>
                <a:cs typeface="Arial" panose="020B0604020202020204" pitchFamily="34" charset="0"/>
              </a:rPr>
              <a:t>, cam, </a:t>
            </a:r>
            <a:r>
              <a:rPr lang="en-US" sz="3800" dirty="0" err="1">
                <a:latin typeface="Arial" panose="020B0604020202020204" pitchFamily="34" charset="0"/>
                <a:cs typeface="Arial" panose="020B0604020202020204" pitchFamily="34" charset="0"/>
              </a:rPr>
              <a:t>bưởi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khế</a:t>
            </a:r>
            <a:r>
              <a:rPr lang="en-US" sz="3800" dirty="0">
                <a:latin typeface="Arial" panose="020B0604020202020204" pitchFamily="34" charset="0"/>
                <a:cs typeface="Arial" panose="020B0604020202020204" pitchFamily="34" charset="0"/>
              </a:rPr>
              <a:t>,…</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trái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ngọt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bộ</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máy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khỏe</a:t>
            </a:r>
            <a:r>
              <a:rPr lang="en-US" sz="3800" dirty="0">
                <a:latin typeface="Arial" panose="020B0604020202020204" pitchFamily="34" charset="0"/>
                <a:cs typeface="Arial" panose="020B0604020202020204" pitchFamily="34" charset="0"/>
              </a:rPr>
              <a:t> con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đâu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nhiều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lành</a:t>
            </a:r>
            <a:r>
              <a:rPr lang="en-US" sz="3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160008" y="7801811"/>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6405652" y="7801811"/>
            <a:ext cx="722341" cy="104687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36827" y="1682758"/>
            <a:ext cx="2715534" cy="434485"/>
          </a:xfrm>
          <a:prstGeom prst="rect">
            <a:avLst/>
          </a:prstGeom>
        </p:spPr>
      </p:pic>
      <p:sp>
        <p:nvSpPr>
          <p:cNvPr id="18" name="TextBox 18"/>
          <p:cNvSpPr txBox="1"/>
          <p:nvPr/>
        </p:nvSpPr>
        <p:spPr>
          <a:xfrm>
            <a:off x="5059815" y="571500"/>
            <a:ext cx="8469558" cy="909544"/>
          </a:xfrm>
          <a:prstGeom prst="rect">
            <a:avLst/>
          </a:prstGeom>
        </p:spPr>
        <p:txBody>
          <a:bodyPr wrap="square" lIns="0" tIns="0" rIns="0" bIns="0" rtlCol="0" anchor="t">
            <a:spAutoFit/>
          </a:bodyPr>
          <a:lstStyle/>
          <a:p>
            <a:pPr marL="0" lvl="0" indent="0" algn="ctr">
              <a:lnSpc>
                <a:spcPts val="8000"/>
              </a:lnSpc>
              <a:spcBef>
                <a:spcPct val="0"/>
              </a:spcBef>
            </a:pPr>
            <a:r>
              <a:rPr lang="en-US" sz="4800" b="1" u="none" dirty="0">
                <a:solidFill>
                  <a:srgbClr val="414C64"/>
                </a:solidFill>
                <a:latin typeface="Arial" panose="020B0604020202020204" pitchFamily="34" charset="0"/>
                <a:cs typeface="Arial" panose="020B0604020202020204" pitchFamily="34" charset="0"/>
              </a:rPr>
              <a:t>CÂY XANH VỚI CON NGƯỜI</a:t>
            </a:r>
          </a:p>
        </p:txBody>
      </p:sp>
      <p:sp>
        <p:nvSpPr>
          <p:cNvPr id="30" name="TextBox 29"/>
          <p:cNvSpPr txBox="1"/>
          <p:nvPr/>
        </p:nvSpPr>
        <p:spPr>
          <a:xfrm>
            <a:off x="1600200" y="2425891"/>
            <a:ext cx="15468600" cy="4478149"/>
          </a:xfrm>
          <a:prstGeom prst="rect">
            <a:avLst/>
          </a:prstGeom>
          <a:noFill/>
        </p:spPr>
        <p:txBody>
          <a:bodyPr wrap="square" rtlCol="0">
            <a:spAutoFit/>
          </a:bodyPr>
          <a:lstStyle/>
          <a:p>
            <a:pPr algn="just">
              <a:lnSpc>
                <a:spcPct val="15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hút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tốt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mùa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mưa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bão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giúp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lũ</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lở</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do </a:t>
            </a:r>
            <a:r>
              <a:rPr lang="en-US" sz="3800" dirty="0" err="1">
                <a:latin typeface="Arial" panose="020B0604020202020204" pitchFamily="34" charset="0"/>
                <a:cs typeface="Arial" panose="020B0604020202020204" pitchFamily="34" charset="0"/>
              </a:rPr>
              <a:t>nước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chảy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mạnh</a:t>
            </a:r>
            <a:r>
              <a:rPr lang="en-US" sz="3800" dirty="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che</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bóng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mát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cung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cấp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gỗ</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cửa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giường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tủ</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bàn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ghế</a:t>
            </a:r>
            <a:r>
              <a:rPr lang="en-US" sz="3800" dirty="0">
                <a:latin typeface="Arial" panose="020B0604020202020204" pitchFamily="34" charset="0"/>
                <a:cs typeface="Arial" panose="020B0604020202020204" pitchFamily="34" charset="0"/>
              </a:rPr>
              <a:t>,…</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vườn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hoa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còn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đẹp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đường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xóm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067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1371</Words>
  <Application>Microsoft Office PowerPoint</Application>
  <PresentationFormat>Custom</PresentationFormat>
  <Paragraphs>80</Paragraphs>
  <Slides>25</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Wingdings</vt: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13</cp:revision>
  <dcterms:created xsi:type="dcterms:W3CDTF">2006-08-16T00:00:00Z</dcterms:created>
  <dcterms:modified xsi:type="dcterms:W3CDTF">2026-02-01T00:31:46Z</dcterms:modified>
  <dc:identifier>DAEtaqAS4dU</dc:identifier>
</cp:coreProperties>
</file>