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6" r:id="rId3"/>
    <p:sldId id="258" r:id="rId4"/>
    <p:sldId id="269" r:id="rId5"/>
    <p:sldId id="271" r:id="rId6"/>
    <p:sldId id="272" r:id="rId7"/>
    <p:sldId id="274" r:id="rId8"/>
    <p:sldId id="262" r:id="rId9"/>
    <p:sldId id="260" r:id="rId10"/>
    <p:sldId id="270" r:id="rId11"/>
    <p:sldId id="273" r:id="rId12"/>
    <p:sldId id="261" r:id="rId13"/>
    <p:sldId id="257" r:id="rId14"/>
    <p:sldId id="268" r:id="rId15"/>
  </p:sldIdLst>
  <p:sldSz cx="18288000" cy="10287000"/>
  <p:notesSz cx="6858000" cy="9144000"/>
  <p:embeddedFontLst>
    <p:embeddedFont>
      <p:font typeface="Genty San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0.png"/><Relationship Id="rId7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8.svg"/><Relationship Id="rId10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5648">
            <a:off x="-757916" y="291629"/>
            <a:ext cx="4002505" cy="46639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7812316"/>
            <a:ext cx="3958641" cy="41471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48431" y="3467100"/>
            <a:ext cx="1419113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95564" flipH="1">
            <a:off x="14006852" y="647427"/>
            <a:ext cx="4149518" cy="298765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676400" y="1181100"/>
            <a:ext cx="15156917" cy="8077200"/>
            <a:chOff x="0" y="0"/>
            <a:chExt cx="6802443" cy="692324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D159">
                  <a:alpha val="2392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6802443" cy="1256833"/>
              <a:chOff x="0" y="0"/>
              <a:chExt cx="2617777" cy="48366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617777" cy="483666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sp>
        <p:nvSpPr>
          <p:cNvPr id="22" name="TextBox 22"/>
          <p:cNvSpPr txBox="1"/>
          <p:nvPr/>
        </p:nvSpPr>
        <p:spPr>
          <a:xfrm>
            <a:off x="7693649" y="1861786"/>
            <a:ext cx="312241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19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11091" flipH="1">
            <a:off x="1350647" y="1069747"/>
            <a:ext cx="1097280" cy="148646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57739" y="933978"/>
            <a:ext cx="1158910" cy="171344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55575" y="3162300"/>
            <a:ext cx="139560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</a:p>
        </p:txBody>
      </p:sp>
    </p:spTree>
    <p:extLst>
      <p:ext uri="{BB962C8B-B14F-4D97-AF65-F5344CB8AC3E}">
        <p14:creationId xmlns:p14="http://schemas.microsoft.com/office/powerpoint/2010/main" val="14592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676400" y="1181100"/>
            <a:ext cx="15156917" cy="8077200"/>
            <a:chOff x="0" y="0"/>
            <a:chExt cx="6802443" cy="692324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D159">
                  <a:alpha val="2392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6802443" cy="1256833"/>
              <a:chOff x="0" y="0"/>
              <a:chExt cx="2617777" cy="48366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617777" cy="483666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sp>
        <p:nvSpPr>
          <p:cNvPr id="22" name="TextBox 22"/>
          <p:cNvSpPr txBox="1"/>
          <p:nvPr/>
        </p:nvSpPr>
        <p:spPr>
          <a:xfrm>
            <a:off x="7693649" y="1861786"/>
            <a:ext cx="3122417" cy="590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11091" flipH="1">
            <a:off x="1350647" y="1069747"/>
            <a:ext cx="1097280" cy="148646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57739" y="933978"/>
            <a:ext cx="1158910" cy="171344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55575" y="3162300"/>
            <a:ext cx="139560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âu chuyện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Con chó nhà hàng xóm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Biết cách đọc và lập thời gian biểu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5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8354" y="495300"/>
            <a:ext cx="15679592" cy="1107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5600" b="1" i="1" dirty="0">
                <a:solidFill>
                  <a:srgbClr val="000000"/>
                </a:solidFill>
              </a:rPr>
              <a:t>Hãy tự đánh giá theo bảng dưới đây:</a:t>
            </a:r>
            <a:endParaRPr lang="en-US" sz="5600" b="1" i="1" dirty="0">
              <a:solidFill>
                <a:srgbClr val="000000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38200" y="1935288"/>
            <a:ext cx="16611600" cy="7598404"/>
            <a:chOff x="0" y="0"/>
            <a:chExt cx="2131620" cy="18135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1620" cy="1813567"/>
            </a:xfrm>
            <a:custGeom>
              <a:avLst/>
              <a:gdLst/>
              <a:ahLst/>
              <a:cxnLst/>
              <a:rect l="l" t="t" r="r" b="b"/>
              <a:pathLst>
                <a:path w="2131620" h="1813567">
                  <a:moveTo>
                    <a:pt x="2007160" y="1813567"/>
                  </a:moveTo>
                  <a:lnTo>
                    <a:pt x="124460" y="1813567"/>
                  </a:lnTo>
                  <a:cubicBezTo>
                    <a:pt x="55880" y="1813567"/>
                    <a:pt x="0" y="1757687"/>
                    <a:pt x="0" y="16891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7160" y="0"/>
                  </a:lnTo>
                  <a:cubicBezTo>
                    <a:pt x="2075740" y="0"/>
                    <a:pt x="2131620" y="55880"/>
                    <a:pt x="2131620" y="124460"/>
                  </a:cubicBezTo>
                  <a:lnTo>
                    <a:pt x="2131620" y="1689107"/>
                  </a:lnTo>
                  <a:cubicBezTo>
                    <a:pt x="2131620" y="1757687"/>
                    <a:pt x="2075740" y="1813567"/>
                    <a:pt x="2007160" y="1813567"/>
                  </a:cubicBezTo>
                  <a:close/>
                </a:path>
              </a:pathLst>
            </a:custGeom>
            <a:solidFill>
              <a:srgbClr val="FDFAF2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6930" y="501166"/>
            <a:ext cx="1698856" cy="1711302"/>
          </a:xfrm>
          <a:prstGeom prst="rect">
            <a:avLst/>
          </a:prstGeom>
        </p:spPr>
      </p:pic>
      <p:pic>
        <p:nvPicPr>
          <p:cNvPr id="19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797415">
            <a:off x="314579" y="409022"/>
            <a:ext cx="2326133" cy="167481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954434"/>
              </p:ext>
            </p:extLst>
          </p:nvPr>
        </p:nvGraphicFramePr>
        <p:xfrm>
          <a:off x="1215206" y="2486713"/>
          <a:ext cx="6248400" cy="6495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2516693561"/>
                    </a:ext>
                  </a:extLst>
                </a:gridCol>
              </a:tblGrid>
              <a:tr h="1240180">
                <a:tc>
                  <a:txBody>
                    <a:bodyPr/>
                    <a:lstStyle/>
                    <a:p>
                      <a:pPr algn="ctr"/>
                      <a:r>
                        <a:rPr lang="vi-VN" sz="3800" dirty="0"/>
                        <a:t>Đã</a:t>
                      </a:r>
                      <a:r>
                        <a:rPr lang="vi-VN" sz="3800" baseline="0" dirty="0"/>
                        <a:t> biết những gì?</a:t>
                      </a:r>
                      <a:endParaRPr lang="en-US" sz="3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37761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a. Các</a:t>
                      </a:r>
                      <a:r>
                        <a:rPr lang="vi-VN" sz="3200" baseline="0" dirty="0"/>
                        <a:t> chữ hoa P, Q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7621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b. Từ</a:t>
                      </a:r>
                      <a:r>
                        <a:rPr lang="vi-VN" sz="3200" baseline="0" dirty="0"/>
                        <a:t> ngữ miêu tả vật nuôi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68870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c. Thời</a:t>
                      </a:r>
                      <a:r>
                        <a:rPr lang="vi-VN" sz="3200" baseline="0" dirty="0"/>
                        <a:t> gian biểu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84130"/>
                  </a:ext>
                </a:extLst>
              </a:tr>
              <a:tr h="15348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d. Truyện</a:t>
                      </a:r>
                      <a:r>
                        <a:rPr lang="vi-VN" sz="3200" baseline="0" dirty="0"/>
                        <a:t>, thơ, bài văn miêu tả, thông tin, tranh ảnh về vật nuôi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5527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87472"/>
              </p:ext>
            </p:extLst>
          </p:nvPr>
        </p:nvGraphicFramePr>
        <p:xfrm>
          <a:off x="7897478" y="2476890"/>
          <a:ext cx="9188880" cy="651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8880">
                  <a:extLst>
                    <a:ext uri="{9D8B030D-6E8A-4147-A177-3AD203B41FA5}">
                      <a16:colId xmlns:a16="http://schemas.microsoft.com/office/drawing/2014/main" val="2516693561"/>
                    </a:ext>
                  </a:extLst>
                </a:gridCol>
              </a:tblGrid>
              <a:tr h="1240180">
                <a:tc>
                  <a:txBody>
                    <a:bodyPr/>
                    <a:lstStyle/>
                    <a:p>
                      <a:pPr algn="ctr"/>
                      <a:r>
                        <a:rPr lang="vi-VN" sz="3800" dirty="0"/>
                        <a:t>Đã</a:t>
                      </a:r>
                      <a:r>
                        <a:rPr lang="vi-VN" sz="3800" baseline="0" dirty="0"/>
                        <a:t> làm được những gì?</a:t>
                      </a:r>
                      <a:endParaRPr lang="en-US" sz="3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37761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a. Viết</a:t>
                      </a:r>
                      <a:r>
                        <a:rPr lang="vi-VN" sz="3200" baseline="0" dirty="0"/>
                        <a:t> c</a:t>
                      </a:r>
                      <a:r>
                        <a:rPr lang="vi-VN" sz="3200" dirty="0"/>
                        <a:t>ác</a:t>
                      </a:r>
                      <a:r>
                        <a:rPr lang="vi-VN" sz="3200" baseline="0" dirty="0"/>
                        <a:t> chữ hoa P, Q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7621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b. Sử</a:t>
                      </a:r>
                      <a:r>
                        <a:rPr lang="vi-VN" sz="3200" baseline="0" dirty="0"/>
                        <a:t> dụng t</a:t>
                      </a:r>
                      <a:r>
                        <a:rPr lang="vi-VN" sz="3200" dirty="0"/>
                        <a:t>ừ</a:t>
                      </a:r>
                      <a:r>
                        <a:rPr lang="vi-VN" sz="3200" baseline="0" dirty="0"/>
                        <a:t> ngữ miêu tả vật nuôi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68870"/>
                  </a:ext>
                </a:extLst>
              </a:tr>
              <a:tr h="12401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c. Lập</a:t>
                      </a:r>
                      <a:r>
                        <a:rPr lang="vi-VN" sz="3200" baseline="0" dirty="0"/>
                        <a:t> t</a:t>
                      </a:r>
                      <a:r>
                        <a:rPr lang="vi-VN" sz="3200" dirty="0"/>
                        <a:t>hời</a:t>
                      </a:r>
                      <a:r>
                        <a:rPr lang="vi-VN" sz="3200" baseline="0" dirty="0"/>
                        <a:t> gian biểu buổi tối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84130"/>
                  </a:ext>
                </a:extLst>
              </a:tr>
              <a:tr h="15348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dirty="0"/>
                        <a:t>d. – Kể chuyện</a:t>
                      </a:r>
                      <a:r>
                        <a:rPr lang="vi-VN" sz="3200" baseline="0" dirty="0"/>
                        <a:t> theo tranh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baseline="0" dirty="0"/>
                        <a:t>    - Viết về tranh (ảnh) một vật nuôi em yêu thích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5527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648200" y="1257300"/>
            <a:ext cx="7848600" cy="1133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6400" b="1" dirty="0">
                <a:solidFill>
                  <a:srgbClr val="FDFAF2"/>
                </a:solidFill>
              </a:rPr>
              <a:t>CỦNG CỐ, DẶN DÒ</a:t>
            </a:r>
            <a:endParaRPr lang="en-US" sz="6400" b="1" dirty="0">
              <a:solidFill>
                <a:srgbClr val="FDFAF2"/>
              </a:solidFill>
            </a:endParaRPr>
          </a:p>
        </p:txBody>
      </p:sp>
      <p:grpSp>
        <p:nvGrpSpPr>
          <p:cNvPr id="18" name="Group 4"/>
          <p:cNvGrpSpPr/>
          <p:nvPr/>
        </p:nvGrpSpPr>
        <p:grpSpPr>
          <a:xfrm>
            <a:off x="1066800" y="3086100"/>
            <a:ext cx="15887700" cy="5562600"/>
            <a:chOff x="0" y="0"/>
            <a:chExt cx="4509001" cy="742320"/>
          </a:xfrm>
        </p:grpSpPr>
        <p:sp>
          <p:nvSpPr>
            <p:cNvPr id="19" name="Freeform 5"/>
            <p:cNvSpPr/>
            <p:nvPr/>
          </p:nvSpPr>
          <p:spPr>
            <a:xfrm>
              <a:off x="0" y="0"/>
              <a:ext cx="4509001" cy="742320"/>
            </a:xfrm>
            <a:custGeom>
              <a:avLst/>
              <a:gdLst/>
              <a:ahLst/>
              <a:cxnLst/>
              <a:rect l="l" t="t" r="r" b="b"/>
              <a:pathLst>
                <a:path w="4509001" h="742320">
                  <a:moveTo>
                    <a:pt x="4384541" y="742320"/>
                  </a:moveTo>
                  <a:lnTo>
                    <a:pt x="124460" y="742320"/>
                  </a:lnTo>
                  <a:cubicBezTo>
                    <a:pt x="55880" y="742320"/>
                    <a:pt x="0" y="686440"/>
                    <a:pt x="0" y="6178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84541" y="0"/>
                  </a:lnTo>
                  <a:cubicBezTo>
                    <a:pt x="4453121" y="0"/>
                    <a:pt x="4509001" y="55880"/>
                    <a:pt x="4509001" y="124460"/>
                  </a:cubicBezTo>
                  <a:lnTo>
                    <a:pt x="4509001" y="617860"/>
                  </a:lnTo>
                  <a:cubicBezTo>
                    <a:pt x="4509001" y="686440"/>
                    <a:pt x="4453121" y="742320"/>
                    <a:pt x="4384541" y="742320"/>
                  </a:cubicBezTo>
                  <a:close/>
                </a:path>
              </a:pathLst>
            </a:custGeom>
            <a:solidFill>
              <a:srgbClr val="FDFAF2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25" y="5143500"/>
            <a:ext cx="4524375" cy="5000625"/>
          </a:xfrm>
          <a:prstGeom prst="rect">
            <a:avLst/>
          </a:prstGeom>
        </p:spPr>
      </p:pic>
      <p:pic>
        <p:nvPicPr>
          <p:cNvPr id="22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29209">
            <a:off x="3821950" y="307680"/>
            <a:ext cx="1978210" cy="1539407"/>
          </a:xfrm>
          <a:prstGeom prst="rect">
            <a:avLst/>
          </a:prstGeom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9600" y="7675864"/>
            <a:ext cx="2047757" cy="1667992"/>
          </a:xfrm>
          <a:prstGeom prst="rect">
            <a:avLst/>
          </a:prstGeom>
        </p:spPr>
      </p:pic>
      <p:pic>
        <p:nvPicPr>
          <p:cNvPr id="25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44330">
            <a:off x="12172461" y="676985"/>
            <a:ext cx="1442113" cy="1038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15648">
            <a:off x="-757916" y="291629"/>
            <a:ext cx="4002505" cy="46639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7812316"/>
            <a:ext cx="3958641" cy="41471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48431" y="3467100"/>
            <a:ext cx="1419113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95564" flipH="1">
            <a:off x="14006852" y="647427"/>
            <a:ext cx="4149518" cy="29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88137" y="-871572"/>
            <a:ext cx="2868614" cy="30052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47800" y="2133641"/>
            <a:ext cx="15468600" cy="5623466"/>
            <a:chOff x="0" y="-2"/>
            <a:chExt cx="16158220" cy="696962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6158220" cy="6969619"/>
              <a:chOff x="0" y="0"/>
              <a:chExt cx="4099400" cy="176821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099400" cy="1768218"/>
              </a:xfrm>
              <a:custGeom>
                <a:avLst/>
                <a:gdLst/>
                <a:ahLst/>
                <a:cxnLst/>
                <a:rect l="l" t="t" r="r" b="b"/>
                <a:pathLst>
                  <a:path w="4099400" h="1768218">
                    <a:moveTo>
                      <a:pt x="3974940" y="1768218"/>
                    </a:moveTo>
                    <a:lnTo>
                      <a:pt x="124460" y="1768218"/>
                    </a:lnTo>
                    <a:cubicBezTo>
                      <a:pt x="55880" y="1768218"/>
                      <a:pt x="0" y="1712338"/>
                      <a:pt x="0" y="164375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974940" y="0"/>
                    </a:lnTo>
                    <a:cubicBezTo>
                      <a:pt x="4043520" y="0"/>
                      <a:pt x="4099400" y="55880"/>
                      <a:pt x="4099400" y="124460"/>
                    </a:cubicBezTo>
                    <a:lnTo>
                      <a:pt x="4099400" y="1643758"/>
                    </a:lnTo>
                    <a:cubicBezTo>
                      <a:pt x="4099400" y="1712338"/>
                      <a:pt x="4043520" y="1768218"/>
                      <a:pt x="3974940" y="1768218"/>
                    </a:cubicBezTo>
                    <a:close/>
                  </a:path>
                </a:pathLst>
              </a:custGeom>
              <a:solidFill>
                <a:srgbClr val="FDFAF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-2"/>
              <a:ext cx="16158220" cy="1652663"/>
              <a:chOff x="0" y="-1"/>
              <a:chExt cx="10537999" cy="10778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1"/>
                <a:ext cx="10537999" cy="1077826"/>
              </a:xfrm>
              <a:custGeom>
                <a:avLst/>
                <a:gdLst/>
                <a:ahLst/>
                <a:cxnLst/>
                <a:rect l="l" t="t" r="r" b="b"/>
                <a:pathLst>
                  <a:path w="10537999" h="876917">
                    <a:moveTo>
                      <a:pt x="10413539" y="876917"/>
                    </a:moveTo>
                    <a:lnTo>
                      <a:pt x="124460" y="876917"/>
                    </a:lnTo>
                    <a:cubicBezTo>
                      <a:pt x="55880" y="876917"/>
                      <a:pt x="0" y="821037"/>
                      <a:pt x="0" y="75245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413539" y="0"/>
                    </a:lnTo>
                    <a:cubicBezTo>
                      <a:pt x="10482119" y="0"/>
                      <a:pt x="10537999" y="55880"/>
                      <a:pt x="10537999" y="124460"/>
                    </a:cubicBezTo>
                    <a:lnTo>
                      <a:pt x="10537999" y="752457"/>
                    </a:lnTo>
                    <a:cubicBezTo>
                      <a:pt x="10537999" y="821037"/>
                      <a:pt x="10482119" y="876917"/>
                      <a:pt x="10413539" y="876917"/>
                    </a:cubicBezTo>
                    <a:close/>
                  </a:path>
                </a:pathLst>
              </a:custGeom>
              <a:solidFill>
                <a:srgbClr val="EF5B9C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2190183" y="4185149"/>
            <a:ext cx="13907631" cy="2715500"/>
            <a:chOff x="-2005849" y="-69955"/>
            <a:chExt cx="18543508" cy="3620667"/>
          </a:xfrm>
        </p:grpSpPr>
        <p:sp>
          <p:nvSpPr>
            <p:cNvPr id="9" name="TextBox 9"/>
            <p:cNvSpPr txBox="1"/>
            <p:nvPr/>
          </p:nvSpPr>
          <p:spPr>
            <a:xfrm>
              <a:off x="-2005849" y="1198957"/>
              <a:ext cx="18543508" cy="23517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000"/>
                </a:lnSpc>
              </a:pPr>
              <a:r>
                <a:rPr lang="en-US" sz="11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 VỀ VẬT NUÔI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338364" y="-69955"/>
              <a:ext cx="9855082" cy="826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6400" b="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64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lang="en-US" sz="64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endParaRPr lang="en-US" sz="6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40198" y="7581900"/>
            <a:ext cx="2519776" cy="253359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804029" y="2735290"/>
            <a:ext cx="8679941" cy="60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7200" dirty="0">
                <a:solidFill>
                  <a:srgbClr val="FDFA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07067">
            <a:off x="15478942" y="6776770"/>
            <a:ext cx="1945506" cy="19526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61641">
            <a:off x="740277" y="944120"/>
            <a:ext cx="2144996" cy="43856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04376">
            <a:off x="4932684" y="8517516"/>
            <a:ext cx="2981431" cy="29814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44962">
            <a:off x="5685983" y="-1147186"/>
            <a:ext cx="2519776" cy="25335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658546">
            <a:off x="-231188" y="8288754"/>
            <a:ext cx="2519776" cy="253359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819445">
            <a:off x="16564626" y="866845"/>
            <a:ext cx="2519776" cy="253359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36698">
            <a:off x="9978902" y="8741434"/>
            <a:ext cx="2519776" cy="2533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66800" y="2171700"/>
            <a:ext cx="16002000" cy="5791200"/>
            <a:chOff x="0" y="0"/>
            <a:chExt cx="6802443" cy="692324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EF5B9C">
                  <a:alpha val="10980"/>
                </a:srgbClr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6802443" cy="1639715"/>
              <a:chOff x="0" y="0"/>
              <a:chExt cx="2617777" cy="63101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617777" cy="631010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EF5B9C"/>
              </a:solidFill>
            </p:spPr>
          </p:sp>
        </p:grp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11091" flipH="1">
            <a:off x="897257" y="1445382"/>
            <a:ext cx="1520078" cy="205921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33700" y="4305300"/>
            <a:ext cx="122682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4 – 5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4 – 5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8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68600" y="1943100"/>
            <a:ext cx="1831816" cy="1831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0" y="5953125"/>
            <a:ext cx="4467225" cy="401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470061" y="4080750"/>
            <a:ext cx="959528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DFAF2"/>
                </a:solidFill>
                <a:latin typeface="Genty Sans"/>
              </a:rPr>
              <a:t>1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62100" y="571500"/>
            <a:ext cx="15217739" cy="9091448"/>
            <a:chOff x="0" y="0"/>
            <a:chExt cx="6802443" cy="692324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731A">
                  <a:alpha val="10980"/>
                </a:srgbClr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6802443" cy="1053665"/>
              <a:chOff x="0" y="0"/>
              <a:chExt cx="2617777" cy="40548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617777" cy="405481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731A"/>
              </a:solidFill>
            </p:spPr>
          </p:sp>
        </p:grp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76860" y="571500"/>
            <a:ext cx="1498279" cy="149827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6800" y="390437"/>
            <a:ext cx="1362789" cy="20148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44830" y="2103221"/>
            <a:ext cx="12268200" cy="197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dung hay,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30" y="4341444"/>
            <a:ext cx="9144000" cy="47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143000" y="876300"/>
            <a:ext cx="16116300" cy="8534400"/>
            <a:chOff x="0" y="0"/>
            <a:chExt cx="6802443" cy="692324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D159">
                  <a:alpha val="2392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6802443" cy="989034"/>
              <a:chOff x="0" y="0"/>
              <a:chExt cx="2617777" cy="38060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617777" cy="380609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629178"/>
            <a:ext cx="1158910" cy="1713442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53758" y="772080"/>
            <a:ext cx="1559117" cy="15705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41071" y="2095499"/>
            <a:ext cx="1392015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r="5712"/>
          <a:stretch/>
        </p:blipFill>
        <p:spPr>
          <a:xfrm>
            <a:off x="2762250" y="4522359"/>
            <a:ext cx="12877800" cy="4531145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2424597" y="4363990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826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143000" y="876300"/>
            <a:ext cx="16116300" cy="8534400"/>
            <a:chOff x="0" y="0"/>
            <a:chExt cx="6802443" cy="692324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D159">
                  <a:alpha val="2392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6802443" cy="989034"/>
              <a:chOff x="0" y="0"/>
              <a:chExt cx="2617777" cy="38060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617777" cy="380609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629178"/>
            <a:ext cx="1158910" cy="1713442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53758" y="772080"/>
            <a:ext cx="1559117" cy="15705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41071" y="2095499"/>
            <a:ext cx="1392015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Oval 29"/>
          <p:cNvSpPr/>
          <p:nvPr/>
        </p:nvSpPr>
        <p:spPr>
          <a:xfrm>
            <a:off x="2424597" y="4363990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7"/>
          <a:stretch/>
        </p:blipFill>
        <p:spPr>
          <a:xfrm>
            <a:off x="4114800" y="4415575"/>
            <a:ext cx="10648950" cy="46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1143000" y="876300"/>
            <a:ext cx="16116300" cy="8534400"/>
            <a:chOff x="0" y="0"/>
            <a:chExt cx="6802443" cy="692324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802443" cy="6923243"/>
              <a:chOff x="0" y="0"/>
              <a:chExt cx="1383426" cy="140799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83426" cy="1407994"/>
              </a:xfrm>
              <a:custGeom>
                <a:avLst/>
                <a:gdLst/>
                <a:ahLst/>
                <a:cxnLst/>
                <a:rect l="l" t="t" r="r" b="b"/>
                <a:pathLst>
                  <a:path w="1383426" h="1407994">
                    <a:moveTo>
                      <a:pt x="1258966" y="1407994"/>
                    </a:moveTo>
                    <a:lnTo>
                      <a:pt x="124460" y="1407994"/>
                    </a:lnTo>
                    <a:cubicBezTo>
                      <a:pt x="55880" y="1407994"/>
                      <a:pt x="0" y="1352114"/>
                      <a:pt x="0" y="128353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58966" y="0"/>
                    </a:lnTo>
                    <a:cubicBezTo>
                      <a:pt x="1327546" y="0"/>
                      <a:pt x="1383426" y="55880"/>
                      <a:pt x="1383426" y="124460"/>
                    </a:cubicBezTo>
                    <a:lnTo>
                      <a:pt x="1383426" y="1283534"/>
                    </a:lnTo>
                    <a:cubicBezTo>
                      <a:pt x="1383426" y="1352114"/>
                      <a:pt x="1327546" y="1407994"/>
                      <a:pt x="1258966" y="1407994"/>
                    </a:cubicBezTo>
                    <a:close/>
                  </a:path>
                </a:pathLst>
              </a:custGeom>
              <a:solidFill>
                <a:srgbClr val="FFD159">
                  <a:alpha val="23922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6802443" cy="1189502"/>
              <a:chOff x="0" y="0"/>
              <a:chExt cx="2617777" cy="45775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617777" cy="457755"/>
              </a:xfrm>
              <a:custGeom>
                <a:avLst/>
                <a:gdLst/>
                <a:ahLst/>
                <a:cxnLst/>
                <a:rect l="l" t="t" r="r" b="b"/>
                <a:pathLst>
                  <a:path w="2617777" h="660400">
                    <a:moveTo>
                      <a:pt x="249331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93317" y="0"/>
                    </a:lnTo>
                    <a:cubicBezTo>
                      <a:pt x="2561897" y="0"/>
                      <a:pt x="2617777" y="55880"/>
                      <a:pt x="2617777" y="124460"/>
                    </a:cubicBezTo>
                    <a:lnTo>
                      <a:pt x="2617777" y="535940"/>
                    </a:lnTo>
                    <a:cubicBezTo>
                      <a:pt x="2617777" y="604520"/>
                      <a:pt x="2561897" y="660400"/>
                      <a:pt x="2493317" y="660400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629178"/>
            <a:ext cx="1158910" cy="1713442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53758" y="772080"/>
            <a:ext cx="1559117" cy="15705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22937" y="1045298"/>
            <a:ext cx="4956417" cy="112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vi-VN" sz="5600" b="1" dirty="0">
                <a:latin typeface="Arial" panose="020B0604020202020204" pitchFamily="34" charset="0"/>
                <a:cs typeface="Arial" panose="020B0604020202020204" pitchFamily="34" charset="0"/>
              </a:rPr>
              <a:t>BÌNH CHỌN</a:t>
            </a:r>
            <a:endParaRPr lang="en-U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17" y="3690867"/>
            <a:ext cx="10642259" cy="571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56415" y="2028082"/>
            <a:ext cx="9177433" cy="6230836"/>
            <a:chOff x="0" y="0"/>
            <a:chExt cx="12236577" cy="830778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236577" cy="8307781"/>
              <a:chOff x="0" y="0"/>
              <a:chExt cx="3104465" cy="210771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104465" cy="2107715"/>
              </a:xfrm>
              <a:custGeom>
                <a:avLst/>
                <a:gdLst/>
                <a:ahLst/>
                <a:cxnLst/>
                <a:rect l="l" t="t" r="r" b="b"/>
                <a:pathLst>
                  <a:path w="3104465" h="2107715">
                    <a:moveTo>
                      <a:pt x="2980005" y="2107715"/>
                    </a:moveTo>
                    <a:lnTo>
                      <a:pt x="124460" y="2107715"/>
                    </a:lnTo>
                    <a:cubicBezTo>
                      <a:pt x="55880" y="2107715"/>
                      <a:pt x="0" y="2051835"/>
                      <a:pt x="0" y="198325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980005" y="0"/>
                    </a:lnTo>
                    <a:cubicBezTo>
                      <a:pt x="3048585" y="0"/>
                      <a:pt x="3104465" y="55880"/>
                      <a:pt x="3104465" y="124460"/>
                    </a:cubicBezTo>
                    <a:lnTo>
                      <a:pt x="3104465" y="1983255"/>
                    </a:lnTo>
                    <a:cubicBezTo>
                      <a:pt x="3104465" y="2051835"/>
                      <a:pt x="3048585" y="2107715"/>
                      <a:pt x="2980005" y="2107715"/>
                    </a:cubicBezTo>
                    <a:close/>
                  </a:path>
                </a:pathLst>
              </a:custGeom>
              <a:solidFill>
                <a:srgbClr val="FDFAF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0"/>
              <a:ext cx="12236577" cy="1344603"/>
              <a:chOff x="0" y="0"/>
              <a:chExt cx="7980398" cy="8769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980398" cy="876917"/>
              </a:xfrm>
              <a:custGeom>
                <a:avLst/>
                <a:gdLst/>
                <a:ahLst/>
                <a:cxnLst/>
                <a:rect l="l" t="t" r="r" b="b"/>
                <a:pathLst>
                  <a:path w="7980398" h="876917">
                    <a:moveTo>
                      <a:pt x="7855938" y="876917"/>
                    </a:moveTo>
                    <a:lnTo>
                      <a:pt x="124460" y="876917"/>
                    </a:lnTo>
                    <a:cubicBezTo>
                      <a:pt x="55880" y="876917"/>
                      <a:pt x="0" y="821037"/>
                      <a:pt x="0" y="75245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855938" y="0"/>
                    </a:lnTo>
                    <a:cubicBezTo>
                      <a:pt x="7924519" y="0"/>
                      <a:pt x="7980398" y="55880"/>
                      <a:pt x="7980398" y="124460"/>
                    </a:cubicBezTo>
                    <a:lnTo>
                      <a:pt x="7980398" y="752457"/>
                    </a:lnTo>
                    <a:cubicBezTo>
                      <a:pt x="7980398" y="821037"/>
                      <a:pt x="7924519" y="876917"/>
                      <a:pt x="7855938" y="876917"/>
                    </a:cubicBezTo>
                    <a:close/>
                  </a:path>
                </a:pathLst>
              </a:custGeom>
              <a:solidFill>
                <a:srgbClr val="FFD159"/>
              </a:solidFill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8650056" y="4768682"/>
            <a:ext cx="779014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ĐÁNH GIÁ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22694" flipH="1">
            <a:off x="7653415" y="1125884"/>
            <a:ext cx="2427690" cy="146985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05726" flipH="1">
            <a:off x="15965044" y="3660930"/>
            <a:ext cx="1953056" cy="19530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2002">
            <a:off x="9904804" y="8806985"/>
            <a:ext cx="1877965" cy="244758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815">
            <a:off x="12620632" y="-516698"/>
            <a:ext cx="2099711" cy="16339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8" y="2044573"/>
            <a:ext cx="6412698" cy="6273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66800" y="2476500"/>
            <a:ext cx="15887700" cy="5562600"/>
            <a:chOff x="0" y="0"/>
            <a:chExt cx="4509001" cy="7423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09001" cy="742320"/>
            </a:xfrm>
            <a:custGeom>
              <a:avLst/>
              <a:gdLst/>
              <a:ahLst/>
              <a:cxnLst/>
              <a:rect l="l" t="t" r="r" b="b"/>
              <a:pathLst>
                <a:path w="4509001" h="742320">
                  <a:moveTo>
                    <a:pt x="4384541" y="742320"/>
                  </a:moveTo>
                  <a:lnTo>
                    <a:pt x="124460" y="742320"/>
                  </a:lnTo>
                  <a:cubicBezTo>
                    <a:pt x="55880" y="742320"/>
                    <a:pt x="0" y="686440"/>
                    <a:pt x="0" y="6178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84541" y="0"/>
                  </a:lnTo>
                  <a:cubicBezTo>
                    <a:pt x="4453121" y="0"/>
                    <a:pt x="4509001" y="55880"/>
                    <a:pt x="4509001" y="124460"/>
                  </a:cubicBezTo>
                  <a:lnTo>
                    <a:pt x="4509001" y="617860"/>
                  </a:lnTo>
                  <a:cubicBezTo>
                    <a:pt x="4509001" y="686440"/>
                    <a:pt x="4453121" y="742320"/>
                    <a:pt x="4384541" y="742320"/>
                  </a:cubicBezTo>
                  <a:close/>
                </a:path>
              </a:pathLst>
            </a:custGeom>
            <a:solidFill>
              <a:srgbClr val="FDFAF2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7124700"/>
            <a:ext cx="2581818" cy="210300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01010">
            <a:off x="-77624" y="-431195"/>
            <a:ext cx="2645664" cy="265531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97200" y="1255479"/>
            <a:ext cx="1777870" cy="277792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50571" y="4033401"/>
            <a:ext cx="13920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20,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320</Words>
  <Application>Microsoft Office PowerPoint</Application>
  <PresentationFormat>Custom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Wingdings</vt:lpstr>
      <vt:lpstr>Arial</vt:lpstr>
      <vt:lpstr>Calibri</vt:lpstr>
      <vt:lpstr>Genty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11</cp:revision>
  <dcterms:created xsi:type="dcterms:W3CDTF">2006-08-16T00:00:00Z</dcterms:created>
  <dcterms:modified xsi:type="dcterms:W3CDTF">2026-02-01T00:30:49Z</dcterms:modified>
  <dc:identifier>DAEtUBLhDZE</dc:identifier>
</cp:coreProperties>
</file>