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69" r:id="rId2"/>
    <p:sldId id="256" r:id="rId3"/>
    <p:sldId id="257" r:id="rId4"/>
    <p:sldId id="258" r:id="rId5"/>
    <p:sldId id="271" r:id="rId6"/>
    <p:sldId id="261" r:id="rId7"/>
    <p:sldId id="272" r:id="rId8"/>
    <p:sldId id="274" r:id="rId9"/>
    <p:sldId id="260" r:id="rId10"/>
    <p:sldId id="273" r:id="rId11"/>
    <p:sldId id="275" r:id="rId12"/>
    <p:sldId id="276" r:id="rId13"/>
    <p:sldId id="268" r:id="rId14"/>
    <p:sldId id="270" r:id="rId1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D04C3-387F-41C3-A327-AD9E7897A9D9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7AEC5-5946-4EE9-91BC-96B1B0100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51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7AEC5-5946-4EE9-91BC-96B1B01009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9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56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3.svg"/><Relationship Id="rId5" Type="http://schemas.openxmlformats.org/officeDocument/2006/relationships/image" Target="../media/image49.svg"/><Relationship Id="rId10" Type="http://schemas.openxmlformats.org/officeDocument/2006/relationships/image" Target="../media/image52.png"/><Relationship Id="rId4" Type="http://schemas.openxmlformats.org/officeDocument/2006/relationships/image" Target="../media/image48.png"/><Relationship Id="rId9" Type="http://schemas.openxmlformats.org/officeDocument/2006/relationships/image" Target="../media/image5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3.svg"/><Relationship Id="rId5" Type="http://schemas.openxmlformats.org/officeDocument/2006/relationships/image" Target="../media/image49.svg"/><Relationship Id="rId10" Type="http://schemas.openxmlformats.org/officeDocument/2006/relationships/image" Target="../media/image52.png"/><Relationship Id="rId4" Type="http://schemas.openxmlformats.org/officeDocument/2006/relationships/image" Target="../media/image48.png"/><Relationship Id="rId9" Type="http://schemas.openxmlformats.org/officeDocument/2006/relationships/image" Target="../media/image5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58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5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11" Type="http://schemas.openxmlformats.org/officeDocument/2006/relationships/image" Target="../media/image52.png"/><Relationship Id="rId5" Type="http://schemas.openxmlformats.org/officeDocument/2006/relationships/image" Target="../media/image48.png"/><Relationship Id="rId10" Type="http://schemas.openxmlformats.org/officeDocument/2006/relationships/image" Target="../media/image51.svg"/><Relationship Id="rId4" Type="http://schemas.openxmlformats.org/officeDocument/2006/relationships/image" Target="../media/image2.sv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6.svg"/><Relationship Id="rId7" Type="http://schemas.openxmlformats.org/officeDocument/2006/relationships/image" Target="../media/image6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svg"/><Relationship Id="rId5" Type="http://schemas.openxmlformats.org/officeDocument/2006/relationships/image" Target="../media/image60.sv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.sv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.sv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4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4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3.svg"/><Relationship Id="rId5" Type="http://schemas.openxmlformats.org/officeDocument/2006/relationships/image" Target="../media/image49.svg"/><Relationship Id="rId10" Type="http://schemas.openxmlformats.org/officeDocument/2006/relationships/image" Target="../media/image52.png"/><Relationship Id="rId4" Type="http://schemas.openxmlformats.org/officeDocument/2006/relationships/image" Target="../media/image48.png"/><Relationship Id="rId9" Type="http://schemas.openxmlformats.org/officeDocument/2006/relationships/image" Target="../media/image5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3.svg"/><Relationship Id="rId5" Type="http://schemas.openxmlformats.org/officeDocument/2006/relationships/image" Target="../media/image49.svg"/><Relationship Id="rId10" Type="http://schemas.openxmlformats.org/officeDocument/2006/relationships/image" Target="../media/image52.png"/><Relationship Id="rId4" Type="http://schemas.openxmlformats.org/officeDocument/2006/relationships/image" Target="../media/image48.png"/><Relationship Id="rId9" Type="http://schemas.openxmlformats.org/officeDocument/2006/relationships/image" Target="../media/image5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49111" y="6360183"/>
            <a:ext cx="1851206" cy="17771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198987">
            <a:off x="1160836" y="1916913"/>
            <a:ext cx="1851206" cy="177715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600200" y="2359728"/>
            <a:ext cx="15177232" cy="5134658"/>
            <a:chOff x="0" y="0"/>
            <a:chExt cx="3976518" cy="2530741"/>
          </a:xfrm>
        </p:grpSpPr>
        <p:sp>
          <p:nvSpPr>
            <p:cNvPr id="5" name="Freeform 5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4196">
            <a:off x="-777016" y="-151707"/>
            <a:ext cx="5580941" cy="142943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012634" y="2493094"/>
            <a:ext cx="14360051" cy="4858195"/>
            <a:chOff x="0" y="0"/>
            <a:chExt cx="3976518" cy="2530741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193097" y="3382164"/>
            <a:ext cx="13519050" cy="2835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00"/>
              </a:lnSpc>
            </a:pPr>
            <a:r>
              <a:rPr lang="en-US" sz="7200" b="1" dirty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44048">
            <a:off x="13196008" y="9572282"/>
            <a:ext cx="5580941" cy="14294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732102">
            <a:off x="589000" y="8552307"/>
            <a:ext cx="2169254" cy="14119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14031">
            <a:off x="15183655" y="711028"/>
            <a:ext cx="2665246" cy="21370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483449">
            <a:off x="309455" y="6469236"/>
            <a:ext cx="968979" cy="9689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29931">
            <a:off x="267477" y="4180031"/>
            <a:ext cx="1077823" cy="124017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614719" y="4496557"/>
            <a:ext cx="1559865" cy="127341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400" y="2597110"/>
            <a:ext cx="15784167" cy="6665121"/>
            <a:chOff x="0" y="0"/>
            <a:chExt cx="8073578" cy="7529000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8077790" cy="7528999"/>
            </a:xfrm>
            <a:custGeom>
              <a:avLst/>
              <a:gdLst/>
              <a:ahLst/>
              <a:cxnLst/>
              <a:rect l="l" t="t" r="r" b="b"/>
              <a:pathLst>
                <a:path w="8077790" h="7528999">
                  <a:moveTo>
                    <a:pt x="278431" y="16918"/>
                  </a:moveTo>
                  <a:cubicBezTo>
                    <a:pt x="278431" y="16918"/>
                    <a:pt x="604014" y="12258"/>
                    <a:pt x="1013916" y="12454"/>
                  </a:cubicBezTo>
                  <a:cubicBezTo>
                    <a:pt x="6417698" y="12671"/>
                    <a:pt x="7803722" y="0"/>
                    <a:pt x="7803722" y="0"/>
                  </a:cubicBezTo>
                  <a:cubicBezTo>
                    <a:pt x="7871186" y="0"/>
                    <a:pt x="7947124" y="0"/>
                    <a:pt x="8025896" y="85073"/>
                  </a:cubicBezTo>
                  <a:cubicBezTo>
                    <a:pt x="8068874" y="131488"/>
                    <a:pt x="8069942" y="240224"/>
                    <a:pt x="8070348" y="320281"/>
                  </a:cubicBezTo>
                  <a:cubicBezTo>
                    <a:pt x="8070348" y="320281"/>
                    <a:pt x="8068643" y="5606893"/>
                    <a:pt x="8068643" y="6766416"/>
                  </a:cubicBezTo>
                  <a:cubicBezTo>
                    <a:pt x="8068643" y="6980574"/>
                    <a:pt x="8077791" y="7279753"/>
                    <a:pt x="8077791" y="7279753"/>
                  </a:cubicBezTo>
                  <a:cubicBezTo>
                    <a:pt x="8077791" y="7408422"/>
                    <a:pt x="8073622" y="7528999"/>
                    <a:pt x="7820784" y="7520865"/>
                  </a:cubicBezTo>
                  <a:cubicBezTo>
                    <a:pt x="7820784" y="7520865"/>
                    <a:pt x="7444312" y="7500567"/>
                    <a:pt x="6611223" y="7508165"/>
                  </a:cubicBezTo>
                  <a:cubicBezTo>
                    <a:pt x="2048687" y="7516299"/>
                    <a:pt x="304023" y="7528999"/>
                    <a:pt x="304023" y="7528999"/>
                  </a:cubicBezTo>
                  <a:cubicBezTo>
                    <a:pt x="132548" y="7528999"/>
                    <a:pt x="4213" y="7427930"/>
                    <a:pt x="8532" y="7225383"/>
                  </a:cubicBezTo>
                  <a:cubicBezTo>
                    <a:pt x="8532" y="7225383"/>
                    <a:pt x="9630" y="6726842"/>
                    <a:pt x="4815" y="172857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904406">
            <a:off x="672167" y="1756156"/>
            <a:ext cx="1851206" cy="177715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208394" y="3084848"/>
            <a:ext cx="4497206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5100"/>
              </a:lnSpc>
            </a:pPr>
            <a:r>
              <a:rPr lang="vi-VN" sz="4200" b="1" dirty="0">
                <a:solidFill>
                  <a:srgbClr val="253140"/>
                </a:solidFill>
              </a:rPr>
              <a:t>a. Viết chữ hoa</a:t>
            </a:r>
            <a:r>
              <a:rPr lang="en-US" sz="4200" b="1" dirty="0">
                <a:solidFill>
                  <a:srgbClr val="253140"/>
                </a:solidFill>
              </a:rPr>
              <a:t> P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82371" y="8444018"/>
            <a:ext cx="1943916" cy="16364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12712">
            <a:off x="14468830" y="1930018"/>
            <a:ext cx="5580941" cy="142943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77803" y="355656"/>
            <a:ext cx="1439936" cy="97392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813155" y="1844740"/>
            <a:ext cx="2676103" cy="1265067"/>
          </a:xfrm>
          <a:prstGeom prst="rect">
            <a:avLst/>
          </a:prstGeom>
        </p:spPr>
      </p:pic>
      <p:sp>
        <p:nvSpPr>
          <p:cNvPr id="17" name="TextBox 7"/>
          <p:cNvSpPr txBox="1"/>
          <p:nvPr/>
        </p:nvSpPr>
        <p:spPr>
          <a:xfrm>
            <a:off x="7202164" y="989974"/>
            <a:ext cx="3962400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vi-VN" sz="4800" b="1" i="1" spc="135" dirty="0">
                <a:solidFill>
                  <a:srgbClr val="333034"/>
                </a:solidFill>
              </a:rPr>
              <a:t>4. Tập viết</a:t>
            </a:r>
            <a:endParaRPr lang="en-US" sz="4800" b="1" i="1" spc="135" dirty="0">
              <a:solidFill>
                <a:srgbClr val="333034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t="13734" r="14800" b="13734"/>
          <a:stretch/>
        </p:blipFill>
        <p:spPr>
          <a:xfrm>
            <a:off x="2543637" y="4226611"/>
            <a:ext cx="3911500" cy="411479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705600" y="4035999"/>
            <a:ext cx="9144000" cy="36721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vi-VN" sz="38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CHÚ Ý: </a:t>
            </a:r>
          </a:p>
          <a:p>
            <a:pPr marL="571500" indent="-57150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Tx/>
              <a:buChar char="-"/>
            </a:pPr>
            <a:r>
              <a:rPr lang="vi-VN" sz="3800" dirty="0">
                <a:ea typeface="Calibri" panose="020F0502020204030204" pitchFamily="34" charset="0"/>
                <a:cs typeface="Arial" panose="020B0604020202020204" pitchFamily="34" charset="0"/>
              </a:rPr>
              <a:t>Độ cong ở hai đầu của nét cong trên không đều nhau, phần cong bên trái rộng hơn phần cong bên phải. </a:t>
            </a:r>
            <a:endParaRPr lang="vi-VN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00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400" y="2597110"/>
            <a:ext cx="15784167" cy="6665121"/>
            <a:chOff x="0" y="0"/>
            <a:chExt cx="8073578" cy="7529000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8077790" cy="7528999"/>
            </a:xfrm>
            <a:custGeom>
              <a:avLst/>
              <a:gdLst/>
              <a:ahLst/>
              <a:cxnLst/>
              <a:rect l="l" t="t" r="r" b="b"/>
              <a:pathLst>
                <a:path w="8077790" h="7528999">
                  <a:moveTo>
                    <a:pt x="278431" y="16918"/>
                  </a:moveTo>
                  <a:cubicBezTo>
                    <a:pt x="278431" y="16918"/>
                    <a:pt x="604014" y="12258"/>
                    <a:pt x="1013916" y="12454"/>
                  </a:cubicBezTo>
                  <a:cubicBezTo>
                    <a:pt x="6417698" y="12671"/>
                    <a:pt x="7803722" y="0"/>
                    <a:pt x="7803722" y="0"/>
                  </a:cubicBezTo>
                  <a:cubicBezTo>
                    <a:pt x="7871186" y="0"/>
                    <a:pt x="7947124" y="0"/>
                    <a:pt x="8025896" y="85073"/>
                  </a:cubicBezTo>
                  <a:cubicBezTo>
                    <a:pt x="8068874" y="131488"/>
                    <a:pt x="8069942" y="240224"/>
                    <a:pt x="8070348" y="320281"/>
                  </a:cubicBezTo>
                  <a:cubicBezTo>
                    <a:pt x="8070348" y="320281"/>
                    <a:pt x="8068643" y="5606893"/>
                    <a:pt x="8068643" y="6766416"/>
                  </a:cubicBezTo>
                  <a:cubicBezTo>
                    <a:pt x="8068643" y="6980574"/>
                    <a:pt x="8077791" y="7279753"/>
                    <a:pt x="8077791" y="7279753"/>
                  </a:cubicBezTo>
                  <a:cubicBezTo>
                    <a:pt x="8077791" y="7408422"/>
                    <a:pt x="8073622" y="7528999"/>
                    <a:pt x="7820784" y="7520865"/>
                  </a:cubicBezTo>
                  <a:cubicBezTo>
                    <a:pt x="7820784" y="7520865"/>
                    <a:pt x="7444312" y="7500567"/>
                    <a:pt x="6611223" y="7508165"/>
                  </a:cubicBezTo>
                  <a:cubicBezTo>
                    <a:pt x="2048687" y="7516299"/>
                    <a:pt x="304023" y="7528999"/>
                    <a:pt x="304023" y="7528999"/>
                  </a:cubicBezTo>
                  <a:cubicBezTo>
                    <a:pt x="132548" y="7528999"/>
                    <a:pt x="4213" y="7427930"/>
                    <a:pt x="8532" y="7225383"/>
                  </a:cubicBezTo>
                  <a:cubicBezTo>
                    <a:pt x="8532" y="7225383"/>
                    <a:pt x="9630" y="6726842"/>
                    <a:pt x="4815" y="172857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904406">
            <a:off x="672167" y="1756156"/>
            <a:ext cx="1851206" cy="177715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220689" y="3416604"/>
            <a:ext cx="4802006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5100"/>
              </a:lnSpc>
            </a:pPr>
            <a:r>
              <a:rPr lang="vi-VN" sz="4200" b="1" dirty="0">
                <a:solidFill>
                  <a:srgbClr val="253140"/>
                </a:solidFill>
              </a:rPr>
              <a:t>b. Viết ứng dụng</a:t>
            </a:r>
            <a:endParaRPr lang="en-US" sz="4200" b="1" dirty="0">
              <a:solidFill>
                <a:srgbClr val="253140"/>
              </a:solidFill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82371" y="8444018"/>
            <a:ext cx="1943916" cy="16364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12712">
            <a:off x="14468830" y="1930018"/>
            <a:ext cx="5580941" cy="142943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77803" y="355656"/>
            <a:ext cx="1439936" cy="97392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813155" y="1844740"/>
            <a:ext cx="2676103" cy="1265067"/>
          </a:xfrm>
          <a:prstGeom prst="rect">
            <a:avLst/>
          </a:prstGeom>
        </p:spPr>
      </p:pic>
      <p:sp>
        <p:nvSpPr>
          <p:cNvPr id="17" name="TextBox 7"/>
          <p:cNvSpPr txBox="1"/>
          <p:nvPr/>
        </p:nvSpPr>
        <p:spPr>
          <a:xfrm>
            <a:off x="7202164" y="989974"/>
            <a:ext cx="3962400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vi-VN" sz="4800" b="1" i="1" spc="135" dirty="0">
                <a:solidFill>
                  <a:srgbClr val="333034"/>
                </a:solidFill>
              </a:rPr>
              <a:t>4. Tập viết</a:t>
            </a:r>
            <a:endParaRPr lang="en-US" sz="4800" b="1" i="1" spc="135" dirty="0">
              <a:solidFill>
                <a:srgbClr val="333034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29200" y="4491243"/>
            <a:ext cx="83058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vi-VN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“Phố phường tấp nập, đông vui.”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912" y="5964762"/>
            <a:ext cx="68103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4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400" y="1713628"/>
            <a:ext cx="15784167" cy="7548604"/>
            <a:chOff x="0" y="0"/>
            <a:chExt cx="8073578" cy="7529000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8077790" cy="7528999"/>
            </a:xfrm>
            <a:custGeom>
              <a:avLst/>
              <a:gdLst/>
              <a:ahLst/>
              <a:cxnLst/>
              <a:rect l="l" t="t" r="r" b="b"/>
              <a:pathLst>
                <a:path w="8077790" h="7528999">
                  <a:moveTo>
                    <a:pt x="278431" y="16918"/>
                  </a:moveTo>
                  <a:cubicBezTo>
                    <a:pt x="278431" y="16918"/>
                    <a:pt x="604014" y="12258"/>
                    <a:pt x="1013916" y="12454"/>
                  </a:cubicBezTo>
                  <a:cubicBezTo>
                    <a:pt x="6417698" y="12671"/>
                    <a:pt x="7803722" y="0"/>
                    <a:pt x="7803722" y="0"/>
                  </a:cubicBezTo>
                  <a:cubicBezTo>
                    <a:pt x="7871186" y="0"/>
                    <a:pt x="7947124" y="0"/>
                    <a:pt x="8025896" y="85073"/>
                  </a:cubicBezTo>
                  <a:cubicBezTo>
                    <a:pt x="8068874" y="131488"/>
                    <a:pt x="8069942" y="240224"/>
                    <a:pt x="8070348" y="320281"/>
                  </a:cubicBezTo>
                  <a:cubicBezTo>
                    <a:pt x="8070348" y="320281"/>
                    <a:pt x="8068643" y="5606893"/>
                    <a:pt x="8068643" y="6766416"/>
                  </a:cubicBezTo>
                  <a:cubicBezTo>
                    <a:pt x="8068643" y="6980574"/>
                    <a:pt x="8077791" y="7279753"/>
                    <a:pt x="8077791" y="7279753"/>
                  </a:cubicBezTo>
                  <a:cubicBezTo>
                    <a:pt x="8077791" y="7408422"/>
                    <a:pt x="8073622" y="7528999"/>
                    <a:pt x="7820784" y="7520865"/>
                  </a:cubicBezTo>
                  <a:cubicBezTo>
                    <a:pt x="7820784" y="7520865"/>
                    <a:pt x="7444312" y="7500567"/>
                    <a:pt x="6611223" y="7508165"/>
                  </a:cubicBezTo>
                  <a:cubicBezTo>
                    <a:pt x="2048687" y="7516299"/>
                    <a:pt x="304023" y="7528999"/>
                    <a:pt x="304023" y="7528999"/>
                  </a:cubicBezTo>
                  <a:cubicBezTo>
                    <a:pt x="132548" y="7528999"/>
                    <a:pt x="4213" y="7427930"/>
                    <a:pt x="8532" y="7225383"/>
                  </a:cubicBezTo>
                  <a:cubicBezTo>
                    <a:pt x="8532" y="7225383"/>
                    <a:pt x="9630" y="6726842"/>
                    <a:pt x="4815" y="172857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1904406">
            <a:off x="652778" y="825049"/>
            <a:ext cx="1851206" cy="177715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209800" y="2083584"/>
            <a:ext cx="4802006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5100"/>
              </a:lnSpc>
            </a:pPr>
            <a:r>
              <a:rPr lang="vi-VN" sz="4200" b="1" dirty="0">
                <a:solidFill>
                  <a:srgbClr val="253140"/>
                </a:solidFill>
              </a:rPr>
              <a:t>b. Viết ứng dụng</a:t>
            </a:r>
            <a:endParaRPr lang="en-US" sz="4200" b="1" dirty="0">
              <a:solidFill>
                <a:srgbClr val="253140"/>
              </a:solidFill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230599" y="8905526"/>
            <a:ext cx="1395687" cy="11749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612712">
            <a:off x="13982568" y="1105368"/>
            <a:ext cx="5580941" cy="142943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232546" y="278443"/>
            <a:ext cx="1439936" cy="97392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960906" y="1379668"/>
            <a:ext cx="2676103" cy="1265067"/>
          </a:xfrm>
          <a:prstGeom prst="rect">
            <a:avLst/>
          </a:prstGeom>
        </p:spPr>
      </p:pic>
      <p:sp>
        <p:nvSpPr>
          <p:cNvPr id="17" name="TextBox 7"/>
          <p:cNvSpPr txBox="1"/>
          <p:nvPr/>
        </p:nvSpPr>
        <p:spPr>
          <a:xfrm>
            <a:off x="7202164" y="311994"/>
            <a:ext cx="3962400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vi-VN" sz="4800" b="1" i="1" spc="135" dirty="0">
                <a:solidFill>
                  <a:srgbClr val="333034"/>
                </a:solidFill>
              </a:rPr>
              <a:t>4. Tập viết</a:t>
            </a:r>
            <a:endParaRPr lang="en-US" sz="4800" b="1" i="1" spc="135" dirty="0">
              <a:solidFill>
                <a:srgbClr val="33303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6368" y="2638710"/>
            <a:ext cx="11811001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75000"/>
              </a:lnSpc>
              <a:buFontTx/>
              <a:buChar char="-"/>
            </a:pP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cái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vi-VN" sz="3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75000"/>
              </a:lnSpc>
            </a:pP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+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cỡ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75000"/>
              </a:lnSpc>
            </a:pP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+ C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h, g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2.5 li. </a:t>
            </a:r>
            <a:endParaRPr lang="vi-VN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75000"/>
              </a:lnSpc>
            </a:pP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+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p, đ 2 li. </a:t>
            </a:r>
            <a:endParaRPr lang="vi-VN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75000"/>
              </a:lnSpc>
            </a:pP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+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1.5 li. </a:t>
            </a:r>
            <a:endParaRPr lang="vi-VN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75000"/>
              </a:lnSpc>
            </a:pP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+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ữ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(ô, ư, ơ, â,...)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li</a:t>
            </a: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7065" y="4954741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1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632396" y="1145360"/>
            <a:ext cx="9023208" cy="2076524"/>
            <a:chOff x="0" y="0"/>
            <a:chExt cx="10192722" cy="234566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0196935" cy="2345666"/>
            </a:xfrm>
            <a:custGeom>
              <a:avLst/>
              <a:gdLst/>
              <a:ahLst/>
              <a:cxnLst/>
              <a:rect l="l" t="t" r="r" b="b"/>
              <a:pathLst>
                <a:path w="10196935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051645" y="12454"/>
                  </a:cubicBezTo>
                  <a:cubicBezTo>
                    <a:pt x="8268809" y="12671"/>
                    <a:pt x="9922866" y="0"/>
                    <a:pt x="9922866" y="0"/>
                  </a:cubicBezTo>
                  <a:cubicBezTo>
                    <a:pt x="9990330" y="0"/>
                    <a:pt x="10066267" y="0"/>
                    <a:pt x="10145041" y="85073"/>
                  </a:cubicBezTo>
                  <a:cubicBezTo>
                    <a:pt x="10188019" y="131488"/>
                    <a:pt x="10189087" y="240224"/>
                    <a:pt x="10189491" y="320281"/>
                  </a:cubicBezTo>
                  <a:cubicBezTo>
                    <a:pt x="10189491" y="320281"/>
                    <a:pt x="10187788" y="1318305"/>
                    <a:pt x="10187788" y="1583082"/>
                  </a:cubicBezTo>
                  <a:cubicBezTo>
                    <a:pt x="10187788" y="1797241"/>
                    <a:pt x="10196935" y="2096420"/>
                    <a:pt x="10196935" y="2096420"/>
                  </a:cubicBezTo>
                  <a:cubicBezTo>
                    <a:pt x="10196935" y="2225089"/>
                    <a:pt x="10192766" y="2345666"/>
                    <a:pt x="9939927" y="2337532"/>
                  </a:cubicBezTo>
                  <a:cubicBezTo>
                    <a:pt x="9939927" y="2337532"/>
                    <a:pt x="9563455" y="2317234"/>
                    <a:pt x="8527276" y="2324832"/>
                  </a:cubicBezTo>
                  <a:cubicBezTo>
                    <a:pt x="2433662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5048510" y="1664249"/>
            <a:ext cx="8187250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vi-VN" sz="6400" b="1" spc="135" dirty="0">
                <a:solidFill>
                  <a:srgbClr val="333034"/>
                </a:solidFill>
              </a:rPr>
              <a:t>CỦNG CỐ, DẶN DÒ</a:t>
            </a:r>
            <a:endParaRPr lang="en-US" sz="6400" b="1" spc="135" dirty="0">
              <a:solidFill>
                <a:srgbClr val="333034"/>
              </a:solidFill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5324" y="7102168"/>
            <a:ext cx="1446752" cy="22164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30747" y="706179"/>
            <a:ext cx="3241064" cy="308785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59552">
            <a:off x="15541351" y="1336388"/>
            <a:ext cx="1935895" cy="224156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643068">
            <a:off x="14193272" y="1763435"/>
            <a:ext cx="953870" cy="973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49111" y="6360183"/>
            <a:ext cx="1851206" cy="17771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198987">
            <a:off x="1160836" y="1916913"/>
            <a:ext cx="1851206" cy="177715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600200" y="2359728"/>
            <a:ext cx="15177232" cy="5134658"/>
            <a:chOff x="0" y="0"/>
            <a:chExt cx="3976518" cy="2530741"/>
          </a:xfrm>
        </p:grpSpPr>
        <p:sp>
          <p:nvSpPr>
            <p:cNvPr id="5" name="Freeform 5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4196">
            <a:off x="-777016" y="-151707"/>
            <a:ext cx="5580941" cy="142943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012634" y="2493094"/>
            <a:ext cx="14360051" cy="4858195"/>
            <a:chOff x="0" y="0"/>
            <a:chExt cx="3976518" cy="2530741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193097" y="3382164"/>
            <a:ext cx="13519050" cy="2835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00"/>
              </a:lnSpc>
            </a:pPr>
            <a:r>
              <a:rPr lang="en-US" sz="7200" b="1" dirty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ts val="11700"/>
              </a:lnSpc>
            </a:pPr>
            <a:r>
              <a:rPr lang="en-US" sz="7200" b="1" dirty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44048">
            <a:off x="13196008" y="9572282"/>
            <a:ext cx="5580941" cy="14294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732102">
            <a:off x="589000" y="8552307"/>
            <a:ext cx="2169254" cy="14119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14031">
            <a:off x="15183655" y="711028"/>
            <a:ext cx="2665246" cy="21370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483449">
            <a:off x="309455" y="6469236"/>
            <a:ext cx="968979" cy="9689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29931">
            <a:off x="267477" y="4180031"/>
            <a:ext cx="1077823" cy="124017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614719" y="4496557"/>
            <a:ext cx="1559865" cy="127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7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39018" y="7827629"/>
            <a:ext cx="1851206" cy="177715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903095" y="1191515"/>
            <a:ext cx="1851206" cy="177715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447800" y="1406747"/>
            <a:ext cx="15468600" cy="7473507"/>
            <a:chOff x="0" y="0"/>
            <a:chExt cx="3976518" cy="2530741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CDB4DB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862184" y="1607943"/>
            <a:ext cx="14635730" cy="7071114"/>
            <a:chOff x="0" y="0"/>
            <a:chExt cx="3976518" cy="2530741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520847" y="5509651"/>
            <a:ext cx="13304177" cy="1500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00"/>
              </a:lnSpc>
            </a:pPr>
            <a:r>
              <a:rPr lang="en-US" sz="8600" b="1" spc="195" dirty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 CON – CHỮ HOA P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519626">
            <a:off x="1000719" y="6985256"/>
            <a:ext cx="2301746" cy="240220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280213" y="1081331"/>
            <a:ext cx="1446752" cy="221647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382351" y="4486899"/>
            <a:ext cx="7523292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249"/>
              </a:lnSpc>
              <a:spcBef>
                <a:spcPct val="0"/>
              </a:spcBef>
            </a:pPr>
            <a:r>
              <a:rPr lang="en-US" sz="64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64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64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4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64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6400" b="1" i="1" dirty="0">
              <a:solidFill>
                <a:srgbClr val="25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994761" y="2910008"/>
            <a:ext cx="6298473" cy="517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9"/>
              </a:lnSpc>
              <a:spcBef>
                <a:spcPct val="0"/>
              </a:spcBef>
            </a:pPr>
            <a:r>
              <a:rPr lang="en-US" sz="7200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7200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7799" y="2082252"/>
            <a:ext cx="15012171" cy="7229895"/>
            <a:chOff x="0" y="0"/>
            <a:chExt cx="10805670" cy="7119301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0809882" cy="7119301"/>
            </a:xfrm>
            <a:custGeom>
              <a:avLst/>
              <a:gdLst/>
              <a:ahLst/>
              <a:cxnLst/>
              <a:rect l="l" t="t" r="r" b="b"/>
              <a:pathLst>
                <a:path w="10809882" h="7119301">
                  <a:moveTo>
                    <a:pt x="278431" y="16918"/>
                  </a:moveTo>
                  <a:cubicBezTo>
                    <a:pt x="278431" y="16918"/>
                    <a:pt x="604014" y="12258"/>
                    <a:pt x="1062558" y="12454"/>
                  </a:cubicBezTo>
                  <a:cubicBezTo>
                    <a:pt x="8804229" y="12671"/>
                    <a:pt x="10535814" y="0"/>
                    <a:pt x="10535814" y="0"/>
                  </a:cubicBezTo>
                  <a:cubicBezTo>
                    <a:pt x="10603278" y="0"/>
                    <a:pt x="10679215" y="0"/>
                    <a:pt x="10757988" y="85073"/>
                  </a:cubicBezTo>
                  <a:cubicBezTo>
                    <a:pt x="10800966" y="131488"/>
                    <a:pt x="10802035" y="240224"/>
                    <a:pt x="10802439" y="320281"/>
                  </a:cubicBezTo>
                  <a:cubicBezTo>
                    <a:pt x="10802439" y="320281"/>
                    <a:pt x="10800735" y="5267917"/>
                    <a:pt x="10800735" y="6356717"/>
                  </a:cubicBezTo>
                  <a:cubicBezTo>
                    <a:pt x="10800735" y="6570876"/>
                    <a:pt x="10809883" y="6870054"/>
                    <a:pt x="10809883" y="6870054"/>
                  </a:cubicBezTo>
                  <a:cubicBezTo>
                    <a:pt x="10809883" y="6998723"/>
                    <a:pt x="10805713" y="7119301"/>
                    <a:pt x="10552875" y="7111167"/>
                  </a:cubicBezTo>
                  <a:cubicBezTo>
                    <a:pt x="10552875" y="7111167"/>
                    <a:pt x="10176403" y="7090868"/>
                    <a:pt x="9081481" y="7098467"/>
                  </a:cubicBezTo>
                  <a:cubicBezTo>
                    <a:pt x="2545013" y="7106601"/>
                    <a:pt x="304023" y="7119301"/>
                    <a:pt x="304023" y="7119301"/>
                  </a:cubicBezTo>
                  <a:cubicBezTo>
                    <a:pt x="132548" y="7119301"/>
                    <a:pt x="4213" y="7018231"/>
                    <a:pt x="8532" y="6815685"/>
                  </a:cubicBezTo>
                  <a:cubicBezTo>
                    <a:pt x="8532" y="6815685"/>
                    <a:pt x="9630" y="6317143"/>
                    <a:pt x="4815" y="167084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CDB4D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624804" y="1934120"/>
            <a:ext cx="15002777" cy="7179605"/>
            <a:chOff x="-4213" y="0"/>
            <a:chExt cx="10825342" cy="708708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10825342" cy="7087086"/>
            </a:xfrm>
            <a:custGeom>
              <a:avLst/>
              <a:gdLst/>
              <a:ahLst/>
              <a:cxnLst/>
              <a:rect l="l" t="t" r="r" b="b"/>
              <a:pathLst>
                <a:path w="10825342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5241263"/>
                    <a:pt x="10816195" y="6324502"/>
                  </a:cubicBezTo>
                  <a:cubicBezTo>
                    <a:pt x="10816195" y="6538661"/>
                    <a:pt x="10825342" y="6837839"/>
                    <a:pt x="10825342" y="6837839"/>
                  </a:cubicBezTo>
                  <a:cubicBezTo>
                    <a:pt x="10825342" y="6966508"/>
                    <a:pt x="10821173" y="7087086"/>
                    <a:pt x="10568335" y="7078952"/>
                  </a:cubicBezTo>
                  <a:cubicBezTo>
                    <a:pt x="10568335" y="7078952"/>
                    <a:pt x="10191862" y="7058653"/>
                    <a:pt x="9095459" y="7066252"/>
                  </a:cubicBezTo>
                  <a:cubicBezTo>
                    <a:pt x="2547822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4930354" y="232664"/>
            <a:ext cx="7994537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99"/>
              </a:lnSpc>
            </a:pPr>
            <a:r>
              <a:rPr lang="en-US" sz="4800" b="1" i="1" spc="149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spc="149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800" b="1" i="1" spc="149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b="1" i="1" spc="149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i="1" spc="149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1" spc="149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 CON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988226">
            <a:off x="-6220514" y="5900622"/>
            <a:ext cx="8116911" cy="94438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85789" y="-1240253"/>
            <a:ext cx="2724189" cy="317437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988226">
            <a:off x="16954606" y="-4802379"/>
            <a:ext cx="9050206" cy="893502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0918">
            <a:off x="14365345" y="1412749"/>
            <a:ext cx="3089690" cy="13819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855598" y="7219962"/>
            <a:ext cx="3155822" cy="30066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96407">
            <a:off x="417144" y="7891521"/>
            <a:ext cx="2087405" cy="24169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90899" y="1999489"/>
            <a:ext cx="5334000" cy="6124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rình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đuôi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Vồ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vồ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Đuôi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Đuôi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34213" y="2004251"/>
            <a:ext cx="4830626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Đuôi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vẫy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chờn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vờn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trưa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mệt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đuôi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khì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PHÙNG PHƯƠNG QUÝ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/>
          <a:stretch/>
        </p:blipFill>
        <p:spPr>
          <a:xfrm>
            <a:off x="7006575" y="4511399"/>
            <a:ext cx="3751579" cy="3066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0333" y="664826"/>
            <a:ext cx="15175496" cy="1759082"/>
            <a:chOff x="0" y="0"/>
            <a:chExt cx="17142419" cy="2345666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7146631" cy="2345666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860214" y="1081533"/>
            <a:ext cx="14492002" cy="919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4800" b="1" i="1" spc="135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spc="135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i="1" spc="135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spc="135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800" b="1" i="1" spc="135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spc="135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b="1" i="1" spc="135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spc="135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800" b="1" i="1" spc="135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spc="135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800" b="1" i="1" spc="135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spc="135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4800" b="1" i="1" spc="135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spc="135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b="1" i="1" spc="135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5" name="Group 5"/>
          <p:cNvGrpSpPr/>
          <p:nvPr/>
        </p:nvGrpSpPr>
        <p:grpSpPr>
          <a:xfrm rot="5400000">
            <a:off x="5721834" y="-365352"/>
            <a:ext cx="6771290" cy="13519134"/>
            <a:chOff x="0" y="0"/>
            <a:chExt cx="3243094" cy="7204404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3257425" cy="7236458"/>
            </a:xfrm>
            <a:custGeom>
              <a:avLst/>
              <a:gdLst/>
              <a:ahLst/>
              <a:cxnLst/>
              <a:rect l="l" t="t" r="r" b="b"/>
              <a:pathLst>
                <a:path w="3257425" h="7236458">
                  <a:moveTo>
                    <a:pt x="63030" y="6642905"/>
                  </a:moveTo>
                  <a:cubicBezTo>
                    <a:pt x="63030" y="6642905"/>
                    <a:pt x="0" y="639634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364352" y="6965"/>
                  </a:cubicBezTo>
                  <a:lnTo>
                    <a:pt x="2364353" y="6965"/>
                  </a:lnTo>
                  <a:cubicBezTo>
                    <a:pt x="2581100" y="16819"/>
                    <a:pt x="2785415" y="36481"/>
                    <a:pt x="2919603" y="101690"/>
                  </a:cubicBezTo>
                  <a:cubicBezTo>
                    <a:pt x="3175649" y="226120"/>
                    <a:pt x="3257425" y="459160"/>
                    <a:pt x="3251937" y="704684"/>
                  </a:cubicBezTo>
                  <a:cubicBezTo>
                    <a:pt x="3251937" y="704684"/>
                    <a:pt x="3208649" y="1013073"/>
                    <a:pt x="3216082" y="1248607"/>
                  </a:cubicBezTo>
                  <a:cubicBezTo>
                    <a:pt x="3223206" y="6384706"/>
                    <a:pt x="3230362" y="6580309"/>
                    <a:pt x="3230362" y="6580309"/>
                  </a:cubicBezTo>
                  <a:cubicBezTo>
                    <a:pt x="3213681" y="6796041"/>
                    <a:pt x="3099037" y="7006653"/>
                    <a:pt x="2902167" y="7118277"/>
                  </a:cubicBezTo>
                  <a:cubicBezTo>
                    <a:pt x="2751816" y="7203526"/>
                    <a:pt x="2553785" y="7218624"/>
                    <a:pt x="2021784" y="7207882"/>
                  </a:cubicBezTo>
                  <a:lnTo>
                    <a:pt x="2021765" y="7207882"/>
                  </a:lnTo>
                  <a:cubicBezTo>
                    <a:pt x="645952" y="7202605"/>
                    <a:pt x="384604" y="7236458"/>
                    <a:pt x="254278" y="7127301"/>
                  </a:cubicBezTo>
                  <a:cubicBezTo>
                    <a:pt x="145767" y="7036416"/>
                    <a:pt x="81795" y="6843103"/>
                    <a:pt x="63030" y="664290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3540156" y="3584279"/>
            <a:ext cx="4008106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5100"/>
              </a:lnSpc>
            </a:pPr>
            <a:r>
              <a:rPr lang="en-US" sz="4200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200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4200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200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02085">
            <a:off x="15940893" y="2773867"/>
            <a:ext cx="1390046" cy="1418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483449">
            <a:off x="263219" y="7710271"/>
            <a:ext cx="1345389" cy="13453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29931">
            <a:off x="179067" y="3781907"/>
            <a:ext cx="1856383" cy="213600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486029">
            <a:off x="16066614" y="7582627"/>
            <a:ext cx="1330266" cy="21024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352418">
            <a:off x="17122348" y="5628165"/>
            <a:ext cx="751590" cy="14060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90029">
            <a:off x="-892471" y="212452"/>
            <a:ext cx="5580941" cy="142943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90029">
            <a:off x="13845446" y="9174886"/>
            <a:ext cx="5580941" cy="14294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75961" y="4457565"/>
            <a:ext cx="67539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     à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ào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ngờ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ại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Ban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dim</a:t>
            </a:r>
          </a:p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Ban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ùng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986713" y="4732548"/>
            <a:ext cx="533400" cy="5515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25725" y="5707349"/>
            <a:ext cx="533400" cy="5515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84619" y="5723148"/>
            <a:ext cx="533400" cy="5515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557361" y="6624140"/>
            <a:ext cx="533400" cy="5515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317919" y="7560263"/>
            <a:ext cx="533400" cy="5515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986713" y="4732547"/>
            <a:ext cx="533400" cy="5515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25725" y="5723147"/>
            <a:ext cx="533400" cy="5515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84619" y="5719421"/>
            <a:ext cx="533400" cy="5515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557361" y="6629069"/>
            <a:ext cx="533400" cy="5515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317919" y="7563990"/>
            <a:ext cx="533400" cy="5515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047" y="4419401"/>
            <a:ext cx="3346967" cy="356212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1597861" y="8202414"/>
            <a:ext cx="3051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 MÈO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10829659" y="6200465"/>
            <a:ext cx="745466" cy="61159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0333" y="664826"/>
            <a:ext cx="15175496" cy="1759082"/>
            <a:chOff x="0" y="0"/>
            <a:chExt cx="17142419" cy="2345666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7146631" cy="2345666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860214" y="1081533"/>
            <a:ext cx="14492002" cy="919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4800" b="1" i="1" spc="135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spc="135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i="1" spc="135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spc="135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800" b="1" i="1" spc="135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spc="135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b="1" i="1" spc="135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spc="135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800" b="1" i="1" spc="135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spc="135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800" b="1" i="1" spc="135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spc="135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4800" b="1" i="1" spc="135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spc="135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b="1" i="1" spc="135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5" name="Group 5"/>
          <p:cNvGrpSpPr/>
          <p:nvPr/>
        </p:nvGrpSpPr>
        <p:grpSpPr>
          <a:xfrm rot="5400000">
            <a:off x="5721834" y="-365352"/>
            <a:ext cx="6771290" cy="13519134"/>
            <a:chOff x="0" y="0"/>
            <a:chExt cx="3243094" cy="7204404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3257425" cy="7236458"/>
            </a:xfrm>
            <a:custGeom>
              <a:avLst/>
              <a:gdLst/>
              <a:ahLst/>
              <a:cxnLst/>
              <a:rect l="l" t="t" r="r" b="b"/>
              <a:pathLst>
                <a:path w="3257425" h="7236458">
                  <a:moveTo>
                    <a:pt x="63030" y="6642905"/>
                  </a:moveTo>
                  <a:cubicBezTo>
                    <a:pt x="63030" y="6642905"/>
                    <a:pt x="0" y="639634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364352" y="6965"/>
                  </a:cubicBezTo>
                  <a:lnTo>
                    <a:pt x="2364353" y="6965"/>
                  </a:lnTo>
                  <a:cubicBezTo>
                    <a:pt x="2581100" y="16819"/>
                    <a:pt x="2785415" y="36481"/>
                    <a:pt x="2919603" y="101690"/>
                  </a:cubicBezTo>
                  <a:cubicBezTo>
                    <a:pt x="3175649" y="226120"/>
                    <a:pt x="3257425" y="459160"/>
                    <a:pt x="3251937" y="704684"/>
                  </a:cubicBezTo>
                  <a:cubicBezTo>
                    <a:pt x="3251937" y="704684"/>
                    <a:pt x="3208649" y="1013073"/>
                    <a:pt x="3216082" y="1248607"/>
                  </a:cubicBezTo>
                  <a:cubicBezTo>
                    <a:pt x="3223206" y="6384706"/>
                    <a:pt x="3230362" y="6580309"/>
                    <a:pt x="3230362" y="6580309"/>
                  </a:cubicBezTo>
                  <a:cubicBezTo>
                    <a:pt x="3213681" y="6796041"/>
                    <a:pt x="3099037" y="7006653"/>
                    <a:pt x="2902167" y="7118277"/>
                  </a:cubicBezTo>
                  <a:cubicBezTo>
                    <a:pt x="2751816" y="7203526"/>
                    <a:pt x="2553785" y="7218624"/>
                    <a:pt x="2021784" y="7207882"/>
                  </a:cubicBezTo>
                  <a:lnTo>
                    <a:pt x="2021765" y="7207882"/>
                  </a:lnTo>
                  <a:cubicBezTo>
                    <a:pt x="645952" y="7202605"/>
                    <a:pt x="384604" y="7236458"/>
                    <a:pt x="254278" y="7127301"/>
                  </a:cubicBezTo>
                  <a:cubicBezTo>
                    <a:pt x="145767" y="7036416"/>
                    <a:pt x="81795" y="6843103"/>
                    <a:pt x="63030" y="664290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3540155" y="3584279"/>
            <a:ext cx="7086798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5100"/>
              </a:lnSpc>
            </a:pPr>
            <a:r>
              <a:rPr lang="en-US" sz="4200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200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sz="4200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02085">
            <a:off x="15940893" y="2773867"/>
            <a:ext cx="1390046" cy="1418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483449">
            <a:off x="263219" y="7710271"/>
            <a:ext cx="1345389" cy="13453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29931">
            <a:off x="179067" y="3781907"/>
            <a:ext cx="1856383" cy="213600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486029">
            <a:off x="16066614" y="7582627"/>
            <a:ext cx="1330266" cy="21024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352418">
            <a:off x="17122348" y="5628165"/>
            <a:ext cx="751590" cy="14060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90029">
            <a:off x="-892471" y="212452"/>
            <a:ext cx="5580941" cy="142943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90029">
            <a:off x="13845446" y="9174886"/>
            <a:ext cx="5580941" cy="14294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32279" y="4318436"/>
            <a:ext cx="951467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388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</a:t>
            </a:r>
            <a:r>
              <a:rPr lang="en-US" sz="4200" b="1" dirty="0">
                <a:solidFill>
                  <a:srgbClr val="388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thong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đến chân</a:t>
            </a:r>
          </a:p>
          <a:p>
            <a:pPr algn="ctr">
              <a:lnSpc>
                <a:spcPct val="150000"/>
              </a:lnSpc>
            </a:pPr>
            <a:r>
              <a:rPr lang="vi-VN" sz="4200" b="1" dirty="0">
                <a:solidFill>
                  <a:srgbClr val="388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Deo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 dai, khéo léo, </a:t>
            </a:r>
            <a:r>
              <a:rPr lang="vi-VN" sz="4200" b="1" dirty="0">
                <a:solidFill>
                  <a:srgbClr val="388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chăng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 cần đến tay?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41935" y="8965912"/>
            <a:ext cx="2095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VOI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6511297" y="7795348"/>
            <a:ext cx="745466" cy="61159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348876" y="4342248"/>
            <a:ext cx="951467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>
                <a:solidFill>
                  <a:srgbClr val="388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vi-VN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ũ</a:t>
            </a:r>
            <a:r>
              <a:rPr lang="vi-VN" sz="4200" b="1" dirty="0">
                <a:solidFill>
                  <a:srgbClr val="388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200" b="1" dirty="0">
                <a:solidFill>
                  <a:srgbClr val="388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388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õ</a:t>
            </a:r>
            <a:r>
              <a:rPr lang="en-US" sz="4200" b="1" dirty="0">
                <a:solidFill>
                  <a:srgbClr val="388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đến chân</a:t>
            </a:r>
          </a:p>
          <a:p>
            <a:pPr algn="ctr">
              <a:lnSpc>
                <a:spcPct val="150000"/>
              </a:lnSpc>
            </a:pPr>
            <a:r>
              <a:rPr lang="vi-VN" sz="4200" b="1" dirty="0">
                <a:solidFill>
                  <a:srgbClr val="388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ẻ</a:t>
            </a:r>
            <a:r>
              <a:rPr lang="vi-VN" sz="4200" b="1" dirty="0">
                <a:solidFill>
                  <a:srgbClr val="388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 dai, khéo léo, </a:t>
            </a:r>
            <a:r>
              <a:rPr lang="vi-VN" sz="4200" b="1" dirty="0">
                <a:solidFill>
                  <a:srgbClr val="388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ẳ</a:t>
            </a:r>
            <a:r>
              <a:rPr lang="vi-VN" sz="4200" b="1" dirty="0">
                <a:solidFill>
                  <a:srgbClr val="388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 cần đến tay?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127" y="6417658"/>
            <a:ext cx="2751627" cy="252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8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5" grpId="0"/>
      <p:bldP spid="15" grpId="1"/>
      <p:bldP spid="27" grpId="0"/>
      <p:bldP spid="28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155048" y="3797393"/>
            <a:ext cx="11977904" cy="5344248"/>
            <a:chOff x="0" y="0"/>
            <a:chExt cx="4989156" cy="2226039"/>
          </a:xfrm>
        </p:grpSpPr>
        <p:sp>
          <p:nvSpPr>
            <p:cNvPr id="4" name="Freeform 4"/>
            <p:cNvSpPr/>
            <p:nvPr/>
          </p:nvSpPr>
          <p:spPr>
            <a:xfrm>
              <a:off x="-9098" y="-6509"/>
              <a:ext cx="5003486" cy="2258093"/>
            </a:xfrm>
            <a:custGeom>
              <a:avLst/>
              <a:gdLst/>
              <a:ahLst/>
              <a:cxnLst/>
              <a:rect l="l" t="t" r="r" b="b"/>
              <a:pathLst>
                <a:path w="5003486" h="2258093">
                  <a:moveTo>
                    <a:pt x="63030" y="1664539"/>
                  </a:moveTo>
                  <a:cubicBezTo>
                    <a:pt x="63030" y="1664539"/>
                    <a:pt x="0" y="141797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110414" y="6965"/>
                  </a:cubicBezTo>
                  <a:lnTo>
                    <a:pt x="4110415" y="6965"/>
                  </a:lnTo>
                  <a:cubicBezTo>
                    <a:pt x="4327162" y="16819"/>
                    <a:pt x="4531477" y="36481"/>
                    <a:pt x="4665665" y="101690"/>
                  </a:cubicBezTo>
                  <a:cubicBezTo>
                    <a:pt x="4921711" y="226120"/>
                    <a:pt x="5003486" y="459160"/>
                    <a:pt x="4997999" y="704684"/>
                  </a:cubicBezTo>
                  <a:cubicBezTo>
                    <a:pt x="4997999" y="704684"/>
                    <a:pt x="4954711" y="1013073"/>
                    <a:pt x="4962144" y="1248607"/>
                  </a:cubicBezTo>
                  <a:cubicBezTo>
                    <a:pt x="4969267" y="1406341"/>
                    <a:pt x="4976424" y="1601944"/>
                    <a:pt x="4976424" y="1601944"/>
                  </a:cubicBezTo>
                  <a:cubicBezTo>
                    <a:pt x="4959742" y="1817676"/>
                    <a:pt x="4845098" y="2028288"/>
                    <a:pt x="4648229" y="2139912"/>
                  </a:cubicBezTo>
                  <a:cubicBezTo>
                    <a:pt x="4497878" y="2225161"/>
                    <a:pt x="4299847" y="2240259"/>
                    <a:pt x="3412348" y="2229517"/>
                  </a:cubicBezTo>
                  <a:lnTo>
                    <a:pt x="3412306" y="2229517"/>
                  </a:lnTo>
                  <a:cubicBezTo>
                    <a:pt x="645952" y="2224240"/>
                    <a:pt x="384604" y="2258093"/>
                    <a:pt x="254278" y="2148935"/>
                  </a:cubicBezTo>
                  <a:cubicBezTo>
                    <a:pt x="145767" y="2058050"/>
                    <a:pt x="81795" y="1864739"/>
                    <a:pt x="63030" y="1664539"/>
                  </a:cubicBezTo>
                  <a:close/>
                </a:path>
              </a:pathLst>
            </a:custGeom>
            <a:solidFill>
              <a:srgbClr val="FADD92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990600" y="1204721"/>
            <a:ext cx="16383000" cy="2076524"/>
            <a:chOff x="0" y="0"/>
            <a:chExt cx="15893532" cy="234566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5897745" cy="2345666"/>
            </a:xfrm>
            <a:custGeom>
              <a:avLst/>
              <a:gdLst/>
              <a:ahLst/>
              <a:cxnLst/>
              <a:rect l="l" t="t" r="r" b="b"/>
              <a:pathLst>
                <a:path w="15897745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53144" y="12454"/>
                  </a:cubicBezTo>
                  <a:cubicBezTo>
                    <a:pt x="13248569" y="12671"/>
                    <a:pt x="15623677" y="0"/>
                    <a:pt x="15623677" y="0"/>
                  </a:cubicBezTo>
                  <a:cubicBezTo>
                    <a:pt x="15691141" y="0"/>
                    <a:pt x="15767077" y="0"/>
                    <a:pt x="15845851" y="85073"/>
                  </a:cubicBezTo>
                  <a:cubicBezTo>
                    <a:pt x="15888828" y="131488"/>
                    <a:pt x="15889896" y="240224"/>
                    <a:pt x="15890302" y="320281"/>
                  </a:cubicBezTo>
                  <a:cubicBezTo>
                    <a:pt x="15890302" y="320281"/>
                    <a:pt x="15888597" y="1318305"/>
                    <a:pt x="15888597" y="1583082"/>
                  </a:cubicBezTo>
                  <a:cubicBezTo>
                    <a:pt x="15888597" y="1797241"/>
                    <a:pt x="15897745" y="2096420"/>
                    <a:pt x="15897745" y="2096420"/>
                  </a:cubicBezTo>
                  <a:cubicBezTo>
                    <a:pt x="15897745" y="2225089"/>
                    <a:pt x="15893575" y="2345666"/>
                    <a:pt x="15640738" y="2337532"/>
                  </a:cubicBezTo>
                  <a:cubicBezTo>
                    <a:pt x="15640738" y="2337532"/>
                    <a:pt x="15264264" y="2317234"/>
                    <a:pt x="13681741" y="2324832"/>
                  </a:cubicBezTo>
                  <a:cubicBezTo>
                    <a:pt x="346930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134520" y="1723610"/>
            <a:ext cx="16090815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vi-VN" sz="4800" b="1" i="1" spc="135" dirty="0">
                <a:solidFill>
                  <a:srgbClr val="333034"/>
                </a:solidFill>
              </a:rPr>
              <a:t>3. Chọn tiếng trong ngoặc đơn phù hợp với ô trống:</a:t>
            </a:r>
            <a:endParaRPr lang="en-US" sz="4800" b="1" i="1" spc="135" dirty="0">
              <a:solidFill>
                <a:srgbClr val="333034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236785" y="4287736"/>
            <a:ext cx="8912240" cy="3877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ct val="200000"/>
              </a:lnSpc>
            </a:pPr>
            <a:r>
              <a:rPr lang="vi-VN" sz="4200" b="1" dirty="0">
                <a:solidFill>
                  <a:srgbClr val="253140"/>
                </a:solidFill>
              </a:rPr>
              <a:t>a. </a:t>
            </a:r>
          </a:p>
          <a:p>
            <a:pPr marL="0" lvl="0" indent="0" algn="just">
              <a:lnSpc>
                <a:spcPct val="200000"/>
              </a:lnSpc>
            </a:pPr>
            <a:r>
              <a:rPr lang="vi-VN" sz="4200" dirty="0">
                <a:solidFill>
                  <a:srgbClr val="253140"/>
                </a:solidFill>
              </a:rPr>
              <a:t>(nặng, lặng):              lẽ,             nề</a:t>
            </a:r>
          </a:p>
          <a:p>
            <a:pPr marL="0" lvl="0" indent="0" algn="just">
              <a:lnSpc>
                <a:spcPct val="200000"/>
              </a:lnSpc>
            </a:pPr>
            <a:r>
              <a:rPr lang="vi-VN" sz="4200" dirty="0">
                <a:solidFill>
                  <a:srgbClr val="253140"/>
                </a:solidFill>
              </a:rPr>
              <a:t>(lo, no):            lắng,           đủ</a:t>
            </a:r>
            <a:endParaRPr lang="en-US" sz="4200" dirty="0">
              <a:solidFill>
                <a:srgbClr val="253140"/>
              </a:solidFill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25668" y="7041827"/>
            <a:ext cx="1446752" cy="221647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57289" y="2868364"/>
            <a:ext cx="3092524" cy="28057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543800" y="5981700"/>
            <a:ext cx="16002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 dirty="0">
                <a:solidFill>
                  <a:schemeClr val="tx1"/>
                </a:solidFill>
              </a:rPr>
              <a:t>?</a:t>
            </a:r>
            <a:endParaRPr lang="en-US" sz="4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34600" y="5981700"/>
            <a:ext cx="16002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 dirty="0">
                <a:solidFill>
                  <a:schemeClr val="tx1"/>
                </a:solidFill>
              </a:rPr>
              <a:t>?</a:t>
            </a:r>
            <a:endParaRPr lang="en-US" sz="42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29400" y="7277100"/>
            <a:ext cx="10668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 dirty="0">
                <a:solidFill>
                  <a:schemeClr val="tx1"/>
                </a:solidFill>
              </a:rPr>
              <a:t>?</a:t>
            </a:r>
            <a:endParaRPr lang="en-US" sz="42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55812" y="7266296"/>
            <a:ext cx="10668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 dirty="0">
                <a:solidFill>
                  <a:schemeClr val="tx1"/>
                </a:solidFill>
              </a:rPr>
              <a:t>?</a:t>
            </a:r>
            <a:endParaRPr lang="en-US" sz="42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39159" y="5981700"/>
            <a:ext cx="16002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 dirty="0">
                <a:solidFill>
                  <a:srgbClr val="FF0000"/>
                </a:solidFill>
              </a:rPr>
              <a:t>Lặng</a:t>
            </a:r>
            <a:endParaRPr lang="en-US" sz="42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129959" y="5981700"/>
            <a:ext cx="16002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 dirty="0">
                <a:solidFill>
                  <a:srgbClr val="FF0000"/>
                </a:solidFill>
              </a:rPr>
              <a:t>Nặng</a:t>
            </a:r>
            <a:endParaRPr lang="en-US" sz="42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31353" y="7266296"/>
            <a:ext cx="10668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 dirty="0">
                <a:solidFill>
                  <a:srgbClr val="FF0000"/>
                </a:solidFill>
              </a:rPr>
              <a:t>Lo</a:t>
            </a:r>
            <a:endParaRPr lang="en-US" sz="42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355812" y="7277100"/>
            <a:ext cx="10668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 dirty="0">
                <a:solidFill>
                  <a:srgbClr val="FF0000"/>
                </a:solidFill>
              </a:rPr>
              <a:t>No</a:t>
            </a:r>
            <a:endParaRPr lang="en-US" sz="4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155048" y="3797393"/>
            <a:ext cx="11977904" cy="5344248"/>
            <a:chOff x="0" y="0"/>
            <a:chExt cx="4989156" cy="2226039"/>
          </a:xfrm>
        </p:grpSpPr>
        <p:sp>
          <p:nvSpPr>
            <p:cNvPr id="4" name="Freeform 4"/>
            <p:cNvSpPr/>
            <p:nvPr/>
          </p:nvSpPr>
          <p:spPr>
            <a:xfrm>
              <a:off x="-9098" y="-6509"/>
              <a:ext cx="5003486" cy="2258093"/>
            </a:xfrm>
            <a:custGeom>
              <a:avLst/>
              <a:gdLst/>
              <a:ahLst/>
              <a:cxnLst/>
              <a:rect l="l" t="t" r="r" b="b"/>
              <a:pathLst>
                <a:path w="5003486" h="2258093">
                  <a:moveTo>
                    <a:pt x="63030" y="1664539"/>
                  </a:moveTo>
                  <a:cubicBezTo>
                    <a:pt x="63030" y="1664539"/>
                    <a:pt x="0" y="141797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110414" y="6965"/>
                  </a:cubicBezTo>
                  <a:lnTo>
                    <a:pt x="4110415" y="6965"/>
                  </a:lnTo>
                  <a:cubicBezTo>
                    <a:pt x="4327162" y="16819"/>
                    <a:pt x="4531477" y="36481"/>
                    <a:pt x="4665665" y="101690"/>
                  </a:cubicBezTo>
                  <a:cubicBezTo>
                    <a:pt x="4921711" y="226120"/>
                    <a:pt x="5003486" y="459160"/>
                    <a:pt x="4997999" y="704684"/>
                  </a:cubicBezTo>
                  <a:cubicBezTo>
                    <a:pt x="4997999" y="704684"/>
                    <a:pt x="4954711" y="1013073"/>
                    <a:pt x="4962144" y="1248607"/>
                  </a:cubicBezTo>
                  <a:cubicBezTo>
                    <a:pt x="4969267" y="1406341"/>
                    <a:pt x="4976424" y="1601944"/>
                    <a:pt x="4976424" y="1601944"/>
                  </a:cubicBezTo>
                  <a:cubicBezTo>
                    <a:pt x="4959742" y="1817676"/>
                    <a:pt x="4845098" y="2028288"/>
                    <a:pt x="4648229" y="2139912"/>
                  </a:cubicBezTo>
                  <a:cubicBezTo>
                    <a:pt x="4497878" y="2225161"/>
                    <a:pt x="4299847" y="2240259"/>
                    <a:pt x="3412348" y="2229517"/>
                  </a:cubicBezTo>
                  <a:lnTo>
                    <a:pt x="3412306" y="2229517"/>
                  </a:lnTo>
                  <a:cubicBezTo>
                    <a:pt x="645952" y="2224240"/>
                    <a:pt x="384604" y="2258093"/>
                    <a:pt x="254278" y="2148935"/>
                  </a:cubicBezTo>
                  <a:cubicBezTo>
                    <a:pt x="145767" y="2058050"/>
                    <a:pt x="81795" y="1864739"/>
                    <a:pt x="63030" y="1664539"/>
                  </a:cubicBezTo>
                  <a:close/>
                </a:path>
              </a:pathLst>
            </a:custGeom>
            <a:solidFill>
              <a:srgbClr val="FADD92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990600" y="1204721"/>
            <a:ext cx="16383000" cy="2076524"/>
            <a:chOff x="0" y="0"/>
            <a:chExt cx="15893532" cy="234566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5897745" cy="2345666"/>
            </a:xfrm>
            <a:custGeom>
              <a:avLst/>
              <a:gdLst/>
              <a:ahLst/>
              <a:cxnLst/>
              <a:rect l="l" t="t" r="r" b="b"/>
              <a:pathLst>
                <a:path w="15897745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53144" y="12454"/>
                  </a:cubicBezTo>
                  <a:cubicBezTo>
                    <a:pt x="13248569" y="12671"/>
                    <a:pt x="15623677" y="0"/>
                    <a:pt x="15623677" y="0"/>
                  </a:cubicBezTo>
                  <a:cubicBezTo>
                    <a:pt x="15691141" y="0"/>
                    <a:pt x="15767077" y="0"/>
                    <a:pt x="15845851" y="85073"/>
                  </a:cubicBezTo>
                  <a:cubicBezTo>
                    <a:pt x="15888828" y="131488"/>
                    <a:pt x="15889896" y="240224"/>
                    <a:pt x="15890302" y="320281"/>
                  </a:cubicBezTo>
                  <a:cubicBezTo>
                    <a:pt x="15890302" y="320281"/>
                    <a:pt x="15888597" y="1318305"/>
                    <a:pt x="15888597" y="1583082"/>
                  </a:cubicBezTo>
                  <a:cubicBezTo>
                    <a:pt x="15888597" y="1797241"/>
                    <a:pt x="15897745" y="2096420"/>
                    <a:pt x="15897745" y="2096420"/>
                  </a:cubicBezTo>
                  <a:cubicBezTo>
                    <a:pt x="15897745" y="2225089"/>
                    <a:pt x="15893575" y="2345666"/>
                    <a:pt x="15640738" y="2337532"/>
                  </a:cubicBezTo>
                  <a:cubicBezTo>
                    <a:pt x="15640738" y="2337532"/>
                    <a:pt x="15264264" y="2317234"/>
                    <a:pt x="13681741" y="2324832"/>
                  </a:cubicBezTo>
                  <a:cubicBezTo>
                    <a:pt x="346930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134520" y="1723610"/>
            <a:ext cx="16090815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vi-VN" sz="4800" b="1" i="1" spc="135" dirty="0">
                <a:solidFill>
                  <a:srgbClr val="333034"/>
                </a:solidFill>
              </a:rPr>
              <a:t>3. Chọn tiếng trong ngoặc đơn phù hợp với ô trống:</a:t>
            </a:r>
            <a:endParaRPr lang="en-US" sz="4800" b="1" i="1" spc="135" dirty="0">
              <a:solidFill>
                <a:srgbClr val="333034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236785" y="4287736"/>
            <a:ext cx="8912240" cy="3877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ct val="200000"/>
              </a:lnSpc>
            </a:pPr>
            <a:r>
              <a:rPr lang="vi-VN" sz="4200" b="1" dirty="0">
                <a:solidFill>
                  <a:srgbClr val="253140"/>
                </a:solidFill>
              </a:rPr>
              <a:t>b. </a:t>
            </a:r>
          </a:p>
          <a:p>
            <a:pPr marL="0" lvl="0" indent="0" algn="just">
              <a:lnSpc>
                <a:spcPct val="200000"/>
              </a:lnSpc>
            </a:pPr>
            <a:r>
              <a:rPr lang="vi-VN" sz="4200" dirty="0">
                <a:solidFill>
                  <a:srgbClr val="253140"/>
                </a:solidFill>
              </a:rPr>
              <a:t>(vẻ, vẽ):          tranh,          mặt</a:t>
            </a:r>
          </a:p>
          <a:p>
            <a:pPr marL="0" lvl="0" indent="0" algn="just">
              <a:lnSpc>
                <a:spcPct val="200000"/>
              </a:lnSpc>
            </a:pPr>
            <a:r>
              <a:rPr lang="vi-VN" sz="4200" dirty="0">
                <a:solidFill>
                  <a:srgbClr val="253140"/>
                </a:solidFill>
              </a:rPr>
              <a:t>(mở, mỡ): cửa          ,          gà</a:t>
            </a:r>
            <a:endParaRPr lang="en-US" sz="4200" dirty="0">
              <a:solidFill>
                <a:srgbClr val="253140"/>
              </a:solidFill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25668" y="7041827"/>
            <a:ext cx="1446752" cy="221647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57289" y="2868364"/>
            <a:ext cx="3092524" cy="28057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38313" y="5981700"/>
            <a:ext cx="9144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 dirty="0">
                <a:solidFill>
                  <a:schemeClr val="tx1"/>
                </a:solidFill>
              </a:rPr>
              <a:t>?</a:t>
            </a:r>
            <a:endParaRPr lang="en-US" sz="42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24025" y="5991021"/>
            <a:ext cx="928688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 dirty="0">
                <a:solidFill>
                  <a:srgbClr val="FF0000"/>
                </a:solidFill>
              </a:rPr>
              <a:t>Vẽ</a:t>
            </a:r>
            <a:endParaRPr lang="en-US" sz="42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450462" y="5981700"/>
            <a:ext cx="9144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 dirty="0">
                <a:solidFill>
                  <a:schemeClr val="tx1"/>
                </a:solidFill>
              </a:rPr>
              <a:t>?</a:t>
            </a:r>
            <a:endParaRPr lang="en-US" sz="42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24800" y="7260642"/>
            <a:ext cx="10668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 dirty="0">
                <a:solidFill>
                  <a:schemeClr val="tx1"/>
                </a:solidFill>
              </a:rPr>
              <a:t>?</a:t>
            </a:r>
            <a:endParaRPr lang="en-US" sz="42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614400" y="7260642"/>
            <a:ext cx="1053599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 dirty="0">
                <a:solidFill>
                  <a:schemeClr val="tx1"/>
                </a:solidFill>
              </a:rPr>
              <a:t>?</a:t>
            </a:r>
            <a:endParaRPr lang="en-US" sz="42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450462" y="5981700"/>
            <a:ext cx="928688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 dirty="0">
                <a:solidFill>
                  <a:srgbClr val="FF0000"/>
                </a:solidFill>
              </a:rPr>
              <a:t>vẻ</a:t>
            </a:r>
            <a:endParaRPr lang="en-US" sz="4200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933666" y="7260642"/>
            <a:ext cx="1057933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 dirty="0">
                <a:solidFill>
                  <a:srgbClr val="FF0000"/>
                </a:solidFill>
              </a:rPr>
              <a:t>mở</a:t>
            </a:r>
            <a:endParaRPr lang="en-US" sz="4200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14399" y="7270167"/>
            <a:ext cx="1057933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 dirty="0">
                <a:solidFill>
                  <a:srgbClr val="FF0000"/>
                </a:solidFill>
              </a:rPr>
              <a:t>mỡ</a:t>
            </a:r>
            <a:endParaRPr lang="en-US" sz="4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6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400" y="2597110"/>
            <a:ext cx="15784167" cy="6665121"/>
            <a:chOff x="0" y="0"/>
            <a:chExt cx="8073578" cy="7529000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8077790" cy="7528999"/>
            </a:xfrm>
            <a:custGeom>
              <a:avLst/>
              <a:gdLst/>
              <a:ahLst/>
              <a:cxnLst/>
              <a:rect l="l" t="t" r="r" b="b"/>
              <a:pathLst>
                <a:path w="8077790" h="7528999">
                  <a:moveTo>
                    <a:pt x="278431" y="16918"/>
                  </a:moveTo>
                  <a:cubicBezTo>
                    <a:pt x="278431" y="16918"/>
                    <a:pt x="604014" y="12258"/>
                    <a:pt x="1013916" y="12454"/>
                  </a:cubicBezTo>
                  <a:cubicBezTo>
                    <a:pt x="6417698" y="12671"/>
                    <a:pt x="7803722" y="0"/>
                    <a:pt x="7803722" y="0"/>
                  </a:cubicBezTo>
                  <a:cubicBezTo>
                    <a:pt x="7871186" y="0"/>
                    <a:pt x="7947124" y="0"/>
                    <a:pt x="8025896" y="85073"/>
                  </a:cubicBezTo>
                  <a:cubicBezTo>
                    <a:pt x="8068874" y="131488"/>
                    <a:pt x="8069942" y="240224"/>
                    <a:pt x="8070348" y="320281"/>
                  </a:cubicBezTo>
                  <a:cubicBezTo>
                    <a:pt x="8070348" y="320281"/>
                    <a:pt x="8068643" y="5606893"/>
                    <a:pt x="8068643" y="6766416"/>
                  </a:cubicBezTo>
                  <a:cubicBezTo>
                    <a:pt x="8068643" y="6980574"/>
                    <a:pt x="8077791" y="7279753"/>
                    <a:pt x="8077791" y="7279753"/>
                  </a:cubicBezTo>
                  <a:cubicBezTo>
                    <a:pt x="8077791" y="7408422"/>
                    <a:pt x="8073622" y="7528999"/>
                    <a:pt x="7820784" y="7520865"/>
                  </a:cubicBezTo>
                  <a:cubicBezTo>
                    <a:pt x="7820784" y="7520865"/>
                    <a:pt x="7444312" y="7500567"/>
                    <a:pt x="6611223" y="7508165"/>
                  </a:cubicBezTo>
                  <a:cubicBezTo>
                    <a:pt x="2048687" y="7516299"/>
                    <a:pt x="304023" y="7528999"/>
                    <a:pt x="304023" y="7528999"/>
                  </a:cubicBezTo>
                  <a:cubicBezTo>
                    <a:pt x="132548" y="7528999"/>
                    <a:pt x="4213" y="7427930"/>
                    <a:pt x="8532" y="7225383"/>
                  </a:cubicBezTo>
                  <a:cubicBezTo>
                    <a:pt x="8532" y="7225383"/>
                    <a:pt x="9630" y="6726842"/>
                    <a:pt x="4815" y="172857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904406">
            <a:off x="672167" y="1756156"/>
            <a:ext cx="1851206" cy="177715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208394" y="3084848"/>
            <a:ext cx="4497206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5100"/>
              </a:lnSpc>
            </a:pPr>
            <a:r>
              <a:rPr lang="vi-VN" sz="4200" b="1" dirty="0">
                <a:solidFill>
                  <a:srgbClr val="253140"/>
                </a:solidFill>
              </a:rPr>
              <a:t>a. Viết chữ hoa</a:t>
            </a:r>
            <a:r>
              <a:rPr lang="en-US" sz="4200" b="1" dirty="0">
                <a:solidFill>
                  <a:srgbClr val="253140"/>
                </a:solidFill>
              </a:rPr>
              <a:t> P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82371" y="8444018"/>
            <a:ext cx="1943916" cy="16364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12712">
            <a:off x="14468830" y="1930018"/>
            <a:ext cx="5580941" cy="142943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77803" y="355656"/>
            <a:ext cx="1439936" cy="97392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813155" y="1844740"/>
            <a:ext cx="2676103" cy="1265067"/>
          </a:xfrm>
          <a:prstGeom prst="rect">
            <a:avLst/>
          </a:prstGeom>
        </p:spPr>
      </p:pic>
      <p:sp>
        <p:nvSpPr>
          <p:cNvPr id="17" name="TextBox 7"/>
          <p:cNvSpPr txBox="1"/>
          <p:nvPr/>
        </p:nvSpPr>
        <p:spPr>
          <a:xfrm>
            <a:off x="7202164" y="989974"/>
            <a:ext cx="3962400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vi-VN" sz="4800" b="1" i="1" spc="135" dirty="0">
                <a:solidFill>
                  <a:srgbClr val="333034"/>
                </a:solidFill>
              </a:rPr>
              <a:t>4. Tập viết</a:t>
            </a:r>
            <a:endParaRPr lang="en-US" sz="4800" b="1" i="1" spc="135" dirty="0">
              <a:solidFill>
                <a:srgbClr val="333034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05600" y="4035999"/>
            <a:ext cx="9144000" cy="34195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>
              <a:lnSpc>
                <a:spcPct val="200000"/>
              </a:lnSpc>
              <a:spcBef>
                <a:spcPts val="700"/>
              </a:spcBef>
              <a:spcAft>
                <a:spcPts val="700"/>
              </a:spcAft>
              <a:buFontTx/>
              <a:buChar char="-"/>
            </a:pP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Móc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ngược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móc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ở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B).</a:t>
            </a:r>
            <a:endParaRPr lang="vi-VN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0" y="4197610"/>
            <a:ext cx="4235461" cy="44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8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400" y="2597110"/>
            <a:ext cx="15784167" cy="6665121"/>
            <a:chOff x="0" y="0"/>
            <a:chExt cx="8073578" cy="7529000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8077790" cy="7528999"/>
            </a:xfrm>
            <a:custGeom>
              <a:avLst/>
              <a:gdLst/>
              <a:ahLst/>
              <a:cxnLst/>
              <a:rect l="l" t="t" r="r" b="b"/>
              <a:pathLst>
                <a:path w="8077790" h="7528999">
                  <a:moveTo>
                    <a:pt x="278431" y="16918"/>
                  </a:moveTo>
                  <a:cubicBezTo>
                    <a:pt x="278431" y="16918"/>
                    <a:pt x="604014" y="12258"/>
                    <a:pt x="1013916" y="12454"/>
                  </a:cubicBezTo>
                  <a:cubicBezTo>
                    <a:pt x="6417698" y="12671"/>
                    <a:pt x="7803722" y="0"/>
                    <a:pt x="7803722" y="0"/>
                  </a:cubicBezTo>
                  <a:cubicBezTo>
                    <a:pt x="7871186" y="0"/>
                    <a:pt x="7947124" y="0"/>
                    <a:pt x="8025896" y="85073"/>
                  </a:cubicBezTo>
                  <a:cubicBezTo>
                    <a:pt x="8068874" y="131488"/>
                    <a:pt x="8069942" y="240224"/>
                    <a:pt x="8070348" y="320281"/>
                  </a:cubicBezTo>
                  <a:cubicBezTo>
                    <a:pt x="8070348" y="320281"/>
                    <a:pt x="8068643" y="5606893"/>
                    <a:pt x="8068643" y="6766416"/>
                  </a:cubicBezTo>
                  <a:cubicBezTo>
                    <a:pt x="8068643" y="6980574"/>
                    <a:pt x="8077791" y="7279753"/>
                    <a:pt x="8077791" y="7279753"/>
                  </a:cubicBezTo>
                  <a:cubicBezTo>
                    <a:pt x="8077791" y="7408422"/>
                    <a:pt x="8073622" y="7528999"/>
                    <a:pt x="7820784" y="7520865"/>
                  </a:cubicBezTo>
                  <a:cubicBezTo>
                    <a:pt x="7820784" y="7520865"/>
                    <a:pt x="7444312" y="7500567"/>
                    <a:pt x="6611223" y="7508165"/>
                  </a:cubicBezTo>
                  <a:cubicBezTo>
                    <a:pt x="2048687" y="7516299"/>
                    <a:pt x="304023" y="7528999"/>
                    <a:pt x="304023" y="7528999"/>
                  </a:cubicBezTo>
                  <a:cubicBezTo>
                    <a:pt x="132548" y="7528999"/>
                    <a:pt x="4213" y="7427930"/>
                    <a:pt x="8532" y="7225383"/>
                  </a:cubicBezTo>
                  <a:cubicBezTo>
                    <a:pt x="8532" y="7225383"/>
                    <a:pt x="9630" y="6726842"/>
                    <a:pt x="4815" y="172857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904406">
            <a:off x="672167" y="1756156"/>
            <a:ext cx="1851206" cy="177715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208394" y="3084848"/>
            <a:ext cx="4497206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5100"/>
              </a:lnSpc>
            </a:pPr>
            <a:r>
              <a:rPr lang="vi-VN" sz="4200" b="1" dirty="0">
                <a:solidFill>
                  <a:srgbClr val="253140"/>
                </a:solidFill>
              </a:rPr>
              <a:t>a. Viết chữ hoa</a:t>
            </a:r>
            <a:r>
              <a:rPr lang="en-US" sz="4200" b="1" dirty="0">
                <a:solidFill>
                  <a:srgbClr val="253140"/>
                </a:solidFill>
              </a:rPr>
              <a:t> P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82371" y="8444018"/>
            <a:ext cx="1943916" cy="16364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12712">
            <a:off x="14468830" y="1930018"/>
            <a:ext cx="5580941" cy="142943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77803" y="355656"/>
            <a:ext cx="1439936" cy="97392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813155" y="1844740"/>
            <a:ext cx="2676103" cy="1265067"/>
          </a:xfrm>
          <a:prstGeom prst="rect">
            <a:avLst/>
          </a:prstGeom>
        </p:spPr>
      </p:pic>
      <p:sp>
        <p:nvSpPr>
          <p:cNvPr id="17" name="TextBox 7"/>
          <p:cNvSpPr txBox="1"/>
          <p:nvPr/>
        </p:nvSpPr>
        <p:spPr>
          <a:xfrm>
            <a:off x="7202164" y="989974"/>
            <a:ext cx="3962400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vi-VN" sz="4800" b="1" i="1" spc="135" dirty="0">
                <a:solidFill>
                  <a:srgbClr val="333034"/>
                </a:solidFill>
              </a:rPr>
              <a:t>4. Tập viết</a:t>
            </a:r>
            <a:endParaRPr lang="en-US" sz="4800" b="1" i="1" spc="135" dirty="0">
              <a:solidFill>
                <a:srgbClr val="333034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05600" y="4035999"/>
            <a:ext cx="9144000" cy="17382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Tx/>
              <a:buChar char="-"/>
            </a:pPr>
            <a:r>
              <a:rPr lang="vi-VN" sz="3800" b="1" dirty="0">
                <a:ea typeface="Calibri" panose="020F0502020204030204" pitchFamily="34" charset="0"/>
                <a:cs typeface="Arial" panose="020B0604020202020204" pitchFamily="34" charset="0"/>
              </a:rPr>
              <a:t>Nét 2: </a:t>
            </a:r>
            <a:r>
              <a:rPr lang="vi-VN" sz="3800" dirty="0">
                <a:ea typeface="Calibri" panose="020F0502020204030204" pitchFamily="34" charset="0"/>
                <a:cs typeface="Arial" panose="020B0604020202020204" pitchFamily="34" charset="0"/>
              </a:rPr>
              <a:t>Cong trên (hai đầu nét lượn vào trong không đều nhau ).</a:t>
            </a:r>
            <a:endParaRPr lang="vi-VN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091882"/>
            <a:ext cx="4114800" cy="4556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501</Words>
  <Application>Microsoft Office PowerPoint</Application>
  <PresentationFormat>Custom</PresentationFormat>
  <Paragraphs>96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</dc:creator>
  <cp:lastModifiedBy>TA</cp:lastModifiedBy>
  <cp:revision>12</cp:revision>
  <dcterms:created xsi:type="dcterms:W3CDTF">2006-08-16T00:00:00Z</dcterms:created>
  <dcterms:modified xsi:type="dcterms:W3CDTF">2026-01-22T10:35:34Z</dcterms:modified>
  <dc:identifier>DAEtOSKkZlk</dc:identifier>
</cp:coreProperties>
</file>